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19"/>
  </p:notesMasterIdLst>
  <p:sldIdLst>
    <p:sldId id="256" r:id="rId2"/>
    <p:sldId id="258" r:id="rId3"/>
    <p:sldId id="259" r:id="rId4"/>
    <p:sldId id="260" r:id="rId5"/>
    <p:sldId id="261" r:id="rId6"/>
    <p:sldId id="263" r:id="rId7"/>
    <p:sldId id="268" r:id="rId8"/>
    <p:sldId id="265" r:id="rId9"/>
    <p:sldId id="264" r:id="rId10"/>
    <p:sldId id="266" r:id="rId11"/>
    <p:sldId id="273" r:id="rId12"/>
    <p:sldId id="267" r:id="rId13"/>
    <p:sldId id="269" r:id="rId14"/>
    <p:sldId id="270" r:id="rId15"/>
    <p:sldId id="271" r:id="rId16"/>
    <p:sldId id="272"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4" autoAdjust="0"/>
    <p:restoredTop sz="94660"/>
  </p:normalViewPr>
  <p:slideViewPr>
    <p:cSldViewPr>
      <p:cViewPr varScale="1">
        <p:scale>
          <a:sx n="69" d="100"/>
          <a:sy n="69" d="100"/>
        </p:scale>
        <p:origin x="-16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78B54-BD5D-48ED-8AB2-9561D371DA39}" type="datetimeFigureOut">
              <a:rPr lang="en-US" smtClean="0"/>
              <a:pPr/>
              <a:t>8/9/2010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0D12F5-F462-4FF0-BBDC-F23D43E58A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0D12F5-F462-4FF0-BBDC-F23D43E58AE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According to the Sixth Edition of Exploring Psychology, there are many theories about</a:t>
            </a:r>
            <a:r>
              <a:rPr lang="en-US" baseline="0" dirty="0" smtClean="0"/>
              <a:t> emotions and cognition, theories which debate in “Which came first: the chicken or the egg?” format about whether our thoughts or our moods and emotions affect each other and to what degree. With all of this arguing happening, one thing is clear: the effect of emotions on overall health is linked. To borrow a line from the movie Patch Adams, “I want to treat the person- not just the disease”. Especially in the education of emotionally disturbed children, this is a philosophy to keep close to heart and mind at all times. </a:t>
            </a:r>
            <a:endParaRPr lang="en-US" dirty="0"/>
          </a:p>
        </p:txBody>
      </p:sp>
      <p:sp>
        <p:nvSpPr>
          <p:cNvPr id="4" name="Slide Number Placeholder 3"/>
          <p:cNvSpPr>
            <a:spLocks noGrp="1"/>
          </p:cNvSpPr>
          <p:nvPr>
            <p:ph type="sldNum" sz="quarter" idx="10"/>
          </p:nvPr>
        </p:nvSpPr>
        <p:spPr/>
        <p:txBody>
          <a:bodyPr/>
          <a:lstStyle/>
          <a:p>
            <a:fld id="{AF0D12F5-F462-4FF0-BBDC-F23D43E58AE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Life</a:t>
            </a:r>
            <a:r>
              <a:rPr lang="en-US" baseline="0" dirty="0" smtClean="0"/>
              <a:t> is hard for a student who has a condition or disability which requires an individualized education program; it is hard for teachers not to feel frustrated by the extra accommodations that must occasionally be made. However, it is crucial to the success of both the student and the teacher to persevere with the utmost positivity. According to Exploring Psychology, page 454, one study found that among middle-aged men in Finland, the deaths of those with a “bleak, hopeless outlook” was more than twice the number of deaths in the participants who maintained a positive outlook. Stress can weaken the functioning of the heart and the immune system. A teacher’s education plan for highly-stressed students should account for such differences of biofeedback while trying to maintain high-but-realistic expectations based on each student’s strengths and weaknesses. As you can see, this list further narrows the content chosen for each student’s IEP by grouping the educational concerns into social, academic, emotional, medical, linguistic, perceptual, or environmental categories. This inventory of the individual student’s strengths and weaknesses is the beginning, middle, and end of a successful IEP. </a:t>
            </a:r>
            <a:endParaRPr lang="en-US" dirty="0"/>
          </a:p>
        </p:txBody>
      </p:sp>
      <p:sp>
        <p:nvSpPr>
          <p:cNvPr id="4" name="Slide Number Placeholder 3"/>
          <p:cNvSpPr>
            <a:spLocks noGrp="1"/>
          </p:cNvSpPr>
          <p:nvPr>
            <p:ph type="sldNum" sz="quarter" idx="10"/>
          </p:nvPr>
        </p:nvSpPr>
        <p:spPr/>
        <p:txBody>
          <a:bodyPr/>
          <a:lstStyle/>
          <a:p>
            <a:fld id="{AF0D12F5-F462-4FF0-BBDC-F23D43E58AE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0D12F5-F462-4FF0-BBDC-F23D43E58AE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F0D12F5-F462-4FF0-BBDC-F23D43E58AE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511E286-A450-4326-9511-21D0957E1ECB}" type="datetimeFigureOut">
              <a:rPr lang="en-US" smtClean="0"/>
              <a:pPr/>
              <a:t>8/9/2010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CE1D8B3-07BA-423A-B092-43094814BC1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511E286-A450-4326-9511-21D0957E1ECB}" type="datetimeFigureOut">
              <a:rPr lang="en-US" smtClean="0"/>
              <a:pPr/>
              <a:t>8/9/2010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CE1D8B3-07BA-423A-B092-43094814BC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511E286-A450-4326-9511-21D0957E1ECB}" type="datetimeFigureOut">
              <a:rPr lang="en-US" smtClean="0"/>
              <a:pPr/>
              <a:t>8/9/2010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CE1D8B3-07BA-423A-B092-43094814BC1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511E286-A450-4326-9511-21D0957E1ECB}" type="datetimeFigureOut">
              <a:rPr lang="en-US" smtClean="0"/>
              <a:pPr/>
              <a:t>8/9/2010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E1D8B3-07BA-423A-B092-43094814BC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511E286-A450-4326-9511-21D0957E1ECB}" type="datetimeFigureOut">
              <a:rPr lang="en-US" smtClean="0"/>
              <a:pPr/>
              <a:t>8/9/2010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E1D8B3-07BA-423A-B092-43094814BC1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511E286-A450-4326-9511-21D0957E1ECB}" type="datetimeFigureOut">
              <a:rPr lang="en-US" smtClean="0"/>
              <a:pPr/>
              <a:t>8/9/2010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CE1D8B3-07BA-423A-B092-43094814BC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Sensitivity to education and emotional disturbance:</a:t>
            </a:r>
            <a:endParaRPr lang="en-US" dirty="0"/>
          </a:p>
        </p:txBody>
      </p:sp>
      <p:sp>
        <p:nvSpPr>
          <p:cNvPr id="3" name="Subtitle 2"/>
          <p:cNvSpPr>
            <a:spLocks noGrp="1"/>
          </p:cNvSpPr>
          <p:nvPr>
            <p:ph type="subTitle" idx="1"/>
          </p:nvPr>
        </p:nvSpPr>
        <p:spPr/>
        <p:txBody>
          <a:bodyPr/>
          <a:lstStyle/>
          <a:p>
            <a:r>
              <a:rPr lang="en-US" dirty="0" smtClean="0"/>
              <a:t>Case in Point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non-emotive warning signs </a:t>
            </a:r>
            <a:br>
              <a:rPr lang="en-US" dirty="0" smtClean="0"/>
            </a:br>
            <a:r>
              <a:rPr lang="en-US" dirty="0" smtClean="0"/>
              <a:t>of discomfort</a:t>
            </a:r>
            <a:endParaRPr lang="en-US" dirty="0"/>
          </a:p>
        </p:txBody>
      </p:sp>
      <p:sp>
        <p:nvSpPr>
          <p:cNvPr id="8" name="Content Placeholder 7"/>
          <p:cNvSpPr>
            <a:spLocks noGrp="1"/>
          </p:cNvSpPr>
          <p:nvPr>
            <p:ph idx="1"/>
          </p:nvPr>
        </p:nvSpPr>
        <p:spPr>
          <a:xfrm>
            <a:off x="381000" y="1609416"/>
            <a:ext cx="7315200" cy="5248584"/>
          </a:xfrm>
        </p:spPr>
        <p:txBody>
          <a:bodyPr>
            <a:normAutofit/>
          </a:bodyPr>
          <a:lstStyle/>
          <a:p>
            <a:endParaRPr lang="en-US" sz="3000" dirty="0" smtClean="0"/>
          </a:p>
          <a:p>
            <a:endParaRPr lang="en-US" sz="3000" dirty="0" smtClean="0"/>
          </a:p>
          <a:p>
            <a:endParaRPr lang="en-US" sz="3000" dirty="0" smtClean="0"/>
          </a:p>
          <a:p>
            <a:endParaRPr lang="en-US" sz="3000" dirty="0" smtClean="0"/>
          </a:p>
          <a:p>
            <a:endParaRPr lang="en-US"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a:p>
        </p:txBody>
      </p:sp>
      <p:pic>
        <p:nvPicPr>
          <p:cNvPr id="16386" name="Picture 2" descr="http://www.edutopia.org/files/imagecache/group_image_full/special_ed.jpg"/>
          <p:cNvPicPr>
            <a:picLocks noChangeAspect="1" noChangeArrowheads="1"/>
          </p:cNvPicPr>
          <p:nvPr/>
        </p:nvPicPr>
        <p:blipFill>
          <a:blip r:embed="rId3" cstate="print"/>
          <a:srcRect/>
          <a:stretch>
            <a:fillRect/>
          </a:stretch>
        </p:blipFill>
        <p:spPr bwMode="auto">
          <a:xfrm>
            <a:off x="1752600" y="1752600"/>
            <a:ext cx="4419600" cy="4419600"/>
          </a:xfrm>
          <a:prstGeom prst="rect">
            <a:avLst/>
          </a:prstGeom>
          <a:noFill/>
        </p:spPr>
      </p:pic>
      <p:sp>
        <p:nvSpPr>
          <p:cNvPr id="5" name="Rectangle 4"/>
          <p:cNvSpPr/>
          <p:nvPr/>
        </p:nvSpPr>
        <p:spPr>
          <a:xfrm>
            <a:off x="1676400" y="1828800"/>
            <a:ext cx="1592103" cy="369332"/>
          </a:xfrm>
          <a:prstGeom prst="rect">
            <a:avLst/>
          </a:prstGeom>
        </p:spPr>
        <p:txBody>
          <a:bodyPr wrap="none">
            <a:spAutoFit/>
          </a:bodyPr>
          <a:lstStyle/>
          <a:p>
            <a:r>
              <a:rPr lang="en-US" dirty="0" smtClean="0"/>
              <a:t>dilated pupils</a:t>
            </a:r>
            <a:endParaRPr lang="en-US" dirty="0"/>
          </a:p>
        </p:txBody>
      </p:sp>
      <p:sp>
        <p:nvSpPr>
          <p:cNvPr id="6" name="Rectangle 5"/>
          <p:cNvSpPr/>
          <p:nvPr/>
        </p:nvSpPr>
        <p:spPr>
          <a:xfrm>
            <a:off x="1752600" y="5715000"/>
            <a:ext cx="1229824" cy="369332"/>
          </a:xfrm>
          <a:prstGeom prst="rect">
            <a:avLst/>
          </a:prstGeom>
        </p:spPr>
        <p:txBody>
          <a:bodyPr wrap="none">
            <a:spAutoFit/>
          </a:bodyPr>
          <a:lstStyle/>
          <a:p>
            <a:r>
              <a:rPr lang="en-US" dirty="0" smtClean="0"/>
              <a:t>dry throat</a:t>
            </a:r>
          </a:p>
        </p:txBody>
      </p:sp>
      <p:sp>
        <p:nvSpPr>
          <p:cNvPr id="9" name="Rectangle 8"/>
          <p:cNvSpPr/>
          <p:nvPr/>
        </p:nvSpPr>
        <p:spPr>
          <a:xfrm>
            <a:off x="4953000" y="5715000"/>
            <a:ext cx="1096775" cy="369332"/>
          </a:xfrm>
          <a:prstGeom prst="rect">
            <a:avLst/>
          </a:prstGeom>
        </p:spPr>
        <p:txBody>
          <a:bodyPr wrap="none">
            <a:spAutoFit/>
          </a:bodyPr>
          <a:lstStyle/>
          <a:p>
            <a:r>
              <a:rPr lang="en-US" dirty="0" smtClean="0"/>
              <a:t>sweating</a:t>
            </a:r>
          </a:p>
        </p:txBody>
      </p:sp>
      <p:sp>
        <p:nvSpPr>
          <p:cNvPr id="10" name="Rectangle 9"/>
          <p:cNvSpPr/>
          <p:nvPr/>
        </p:nvSpPr>
        <p:spPr>
          <a:xfrm>
            <a:off x="5105400" y="1752600"/>
            <a:ext cx="1176925" cy="646331"/>
          </a:xfrm>
          <a:prstGeom prst="rect">
            <a:avLst/>
          </a:prstGeom>
        </p:spPr>
        <p:txBody>
          <a:bodyPr wrap="none">
            <a:spAutoFit/>
          </a:bodyPr>
          <a:lstStyle/>
          <a:p>
            <a:r>
              <a:rPr lang="en-US" dirty="0" smtClean="0"/>
              <a:t>heavier </a:t>
            </a:r>
          </a:p>
          <a:p>
            <a:r>
              <a:rPr lang="en-US" dirty="0" smtClean="0"/>
              <a:t>breathing</a:t>
            </a:r>
          </a:p>
        </p:txBody>
      </p:sp>
      <p:sp>
        <p:nvSpPr>
          <p:cNvPr id="11" name="Rectangle 10"/>
          <p:cNvSpPr/>
          <p:nvPr/>
        </p:nvSpPr>
        <p:spPr>
          <a:xfrm>
            <a:off x="3810000" y="2895600"/>
            <a:ext cx="1219200" cy="2246769"/>
          </a:xfrm>
          <a:prstGeom prst="rect">
            <a:avLst/>
          </a:prstGeom>
        </p:spPr>
        <p:txBody>
          <a:bodyPr wrap="square">
            <a:spAutoFit/>
          </a:bodyPr>
          <a:lstStyle/>
          <a:p>
            <a:pPr>
              <a:buNone/>
            </a:pPr>
            <a:r>
              <a:rPr lang="en-US" sz="1400" b="1" dirty="0" smtClean="0">
                <a:latin typeface="Narkisim" pitchFamily="34" charset="-79"/>
                <a:cs typeface="Narkisim" pitchFamily="34" charset="-79"/>
              </a:rPr>
              <a:t>D</a:t>
            </a:r>
          </a:p>
          <a:p>
            <a:pPr>
              <a:buNone/>
            </a:pPr>
            <a:r>
              <a:rPr lang="en-US" sz="1400" b="1" dirty="0" smtClean="0">
                <a:latin typeface="Narkisim" pitchFamily="34" charset="-79"/>
                <a:cs typeface="Narkisim" pitchFamily="34" charset="-79"/>
              </a:rPr>
              <a:t>I</a:t>
            </a:r>
          </a:p>
          <a:p>
            <a:pPr>
              <a:buNone/>
            </a:pPr>
            <a:r>
              <a:rPr lang="en-US" sz="1400" b="1" dirty="0" smtClean="0">
                <a:latin typeface="Narkisim" pitchFamily="34" charset="-79"/>
                <a:cs typeface="Narkisim" pitchFamily="34" charset="-79"/>
              </a:rPr>
              <a:t>S</a:t>
            </a:r>
          </a:p>
          <a:p>
            <a:pPr>
              <a:buNone/>
            </a:pPr>
            <a:r>
              <a:rPr lang="en-US" sz="1400" b="1" dirty="0" smtClean="0">
                <a:latin typeface="Narkisim" pitchFamily="34" charset="-79"/>
                <a:cs typeface="Narkisim" pitchFamily="34" charset="-79"/>
              </a:rPr>
              <a:t>C</a:t>
            </a:r>
          </a:p>
          <a:p>
            <a:pPr>
              <a:buNone/>
            </a:pPr>
            <a:r>
              <a:rPr lang="en-US" sz="1400" b="1" dirty="0" smtClean="0">
                <a:latin typeface="Narkisim" pitchFamily="34" charset="-79"/>
                <a:cs typeface="Narkisim" pitchFamily="34" charset="-79"/>
              </a:rPr>
              <a:t>O</a:t>
            </a:r>
          </a:p>
          <a:p>
            <a:pPr>
              <a:buNone/>
            </a:pPr>
            <a:r>
              <a:rPr lang="en-US" sz="1400" b="1" dirty="0" smtClean="0">
                <a:latin typeface="Narkisim" pitchFamily="34" charset="-79"/>
                <a:cs typeface="Narkisim" pitchFamily="34" charset="-79"/>
              </a:rPr>
              <a:t>M</a:t>
            </a:r>
          </a:p>
          <a:p>
            <a:pPr>
              <a:buNone/>
            </a:pPr>
            <a:r>
              <a:rPr lang="en-US" sz="1400" b="1" dirty="0" smtClean="0">
                <a:latin typeface="Narkisim" pitchFamily="34" charset="-79"/>
                <a:cs typeface="Narkisim" pitchFamily="34" charset="-79"/>
              </a:rPr>
              <a:t>F</a:t>
            </a:r>
          </a:p>
          <a:p>
            <a:pPr>
              <a:buNone/>
            </a:pPr>
            <a:r>
              <a:rPr lang="en-US" sz="1400" b="1" dirty="0" smtClean="0">
                <a:latin typeface="Narkisim" pitchFamily="34" charset="-79"/>
                <a:cs typeface="Narkisim" pitchFamily="34" charset="-79"/>
              </a:rPr>
              <a:t>O</a:t>
            </a:r>
          </a:p>
          <a:p>
            <a:pPr>
              <a:buNone/>
            </a:pPr>
            <a:r>
              <a:rPr lang="en-US" sz="1400" b="1" dirty="0" smtClean="0">
                <a:latin typeface="Narkisim" pitchFamily="34" charset="-79"/>
                <a:cs typeface="Narkisim" pitchFamily="34" charset="-79"/>
              </a:rPr>
              <a:t>R</a:t>
            </a:r>
          </a:p>
          <a:p>
            <a:pPr>
              <a:buNone/>
            </a:pPr>
            <a:r>
              <a:rPr lang="en-US" sz="1400" b="1" dirty="0" smtClean="0">
                <a:latin typeface="Narkisim" pitchFamily="34" charset="-79"/>
                <a:cs typeface="Narkisim" pitchFamily="34" charset="-79"/>
              </a:rPr>
              <a:t>T</a:t>
            </a:r>
          </a:p>
        </p:txBody>
      </p:sp>
      <p:sp>
        <p:nvSpPr>
          <p:cNvPr id="12" name="Footer Placeholder 11"/>
          <p:cNvSpPr>
            <a:spLocks noGrp="1"/>
          </p:cNvSpPr>
          <p:nvPr>
            <p:ph type="ftr" sz="quarter" idx="11"/>
          </p:nvPr>
        </p:nvSpPr>
        <p:spPr/>
        <p:txBody>
          <a:bodyPr/>
          <a:lstStyle/>
          <a:p>
            <a:r>
              <a:rPr lang="en-US" sz="1400" dirty="0" smtClean="0"/>
              <a:t>Myers 2005</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negative statements </a:t>
            </a:r>
            <a:br>
              <a:rPr lang="en-US" dirty="0" smtClean="0"/>
            </a:br>
            <a:r>
              <a:rPr lang="en-US" dirty="0" smtClean="0"/>
              <a:t>related to intimacy issues</a:t>
            </a:r>
            <a:endParaRPr lang="en-US" dirty="0"/>
          </a:p>
        </p:txBody>
      </p:sp>
      <p:sp>
        <p:nvSpPr>
          <p:cNvPr id="3" name="Content Placeholder 2"/>
          <p:cNvSpPr>
            <a:spLocks noGrp="1"/>
          </p:cNvSpPr>
          <p:nvPr>
            <p:ph idx="1"/>
          </p:nvPr>
        </p:nvSpPr>
        <p:spPr/>
        <p:txBody>
          <a:bodyPr>
            <a:normAutofit/>
          </a:bodyPr>
          <a:lstStyle/>
          <a:p>
            <a:r>
              <a:rPr lang="en-US" sz="3500" dirty="0" smtClean="0"/>
              <a:t>“Don’t look at me that way.”</a:t>
            </a:r>
          </a:p>
          <a:p>
            <a:r>
              <a:rPr lang="en-US" sz="3500" dirty="0" smtClean="0"/>
              <a:t>“I’m too tired.”</a:t>
            </a:r>
          </a:p>
          <a:p>
            <a:r>
              <a:rPr lang="en-US" sz="3500" dirty="0" smtClean="0"/>
              <a:t>“I don’t feel like being around other people.”</a:t>
            </a:r>
          </a:p>
          <a:p>
            <a:r>
              <a:rPr lang="en-US" sz="3500" dirty="0" smtClean="0"/>
              <a:t>“I’m not interested in doing anything.”</a:t>
            </a:r>
          </a:p>
          <a:p>
            <a:r>
              <a:rPr lang="en-US" sz="3500" dirty="0" smtClean="0"/>
              <a:t>“You mean to hurt me.”</a:t>
            </a:r>
          </a:p>
          <a:p>
            <a:pPr>
              <a:buNone/>
            </a:pPr>
            <a:endParaRPr lang="en-US" dirty="0" smtClean="0"/>
          </a:p>
        </p:txBody>
      </p:sp>
      <p:sp>
        <p:nvSpPr>
          <p:cNvPr id="4" name="Footer Placeholder 3"/>
          <p:cNvSpPr>
            <a:spLocks noGrp="1"/>
          </p:cNvSpPr>
          <p:nvPr>
            <p:ph type="ftr" sz="quarter" idx="11"/>
          </p:nvPr>
        </p:nvSpPr>
        <p:spPr/>
        <p:txBody>
          <a:bodyPr/>
          <a:lstStyle/>
          <a:p>
            <a:r>
              <a:rPr lang="en-US" sz="1400" dirty="0" smtClean="0"/>
              <a:t>Amen 1998</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during long periods of discomfort…</a:t>
            </a:r>
            <a:endParaRPr lang="en-US" dirty="0"/>
          </a:p>
        </p:txBody>
      </p:sp>
      <p:sp>
        <p:nvSpPr>
          <p:cNvPr id="3" name="Content Placeholder 2"/>
          <p:cNvSpPr>
            <a:spLocks noGrp="1"/>
          </p:cNvSpPr>
          <p:nvPr>
            <p:ph idx="1"/>
          </p:nvPr>
        </p:nvSpPr>
        <p:spPr>
          <a:xfrm>
            <a:off x="228600" y="1609416"/>
            <a:ext cx="7924800" cy="4846320"/>
          </a:xfrm>
        </p:spPr>
        <p:txBody>
          <a:bodyPr/>
          <a:lstStyle/>
          <a:p>
            <a:pPr marL="749808" lvl="1" indent="-457200">
              <a:buAutoNum type="alphaLcParenR"/>
            </a:pPr>
            <a:r>
              <a:rPr lang="en-US" sz="3000" dirty="0" smtClean="0">
                <a:solidFill>
                  <a:schemeClr val="tx1"/>
                </a:solidFill>
              </a:rPr>
              <a:t>Jerry has trouble focusing,</a:t>
            </a:r>
          </a:p>
          <a:p>
            <a:pPr marL="749808" lvl="1" indent="-457200">
              <a:buAutoNum type="alphaLcParenR"/>
            </a:pPr>
            <a:endParaRPr lang="en-US" sz="800" dirty="0" smtClean="0">
              <a:solidFill>
                <a:schemeClr val="tx1"/>
              </a:solidFill>
            </a:endParaRPr>
          </a:p>
          <a:p>
            <a:pPr marL="749808" lvl="1" indent="-457200">
              <a:buAutoNum type="alphaLcParenR"/>
            </a:pPr>
            <a:r>
              <a:rPr lang="en-US" sz="3000" dirty="0" smtClean="0">
                <a:solidFill>
                  <a:schemeClr val="tx1"/>
                </a:solidFill>
              </a:rPr>
              <a:t>feels powerless,</a:t>
            </a:r>
          </a:p>
          <a:p>
            <a:pPr marL="749808" lvl="1" indent="-457200">
              <a:buAutoNum type="alphaLcParenR"/>
            </a:pPr>
            <a:endParaRPr lang="en-US" sz="800" dirty="0" smtClean="0">
              <a:solidFill>
                <a:schemeClr val="tx1"/>
              </a:solidFill>
            </a:endParaRPr>
          </a:p>
          <a:p>
            <a:pPr marL="749808" lvl="1" indent="-457200">
              <a:buAutoNum type="alphaLcParenR"/>
            </a:pPr>
            <a:r>
              <a:rPr lang="en-US" sz="3000" dirty="0" smtClean="0">
                <a:solidFill>
                  <a:schemeClr val="tx1"/>
                </a:solidFill>
              </a:rPr>
              <a:t>“tunes out” or ostracizes peers,</a:t>
            </a:r>
          </a:p>
          <a:p>
            <a:pPr marL="749808" lvl="1" indent="-457200">
              <a:buAutoNum type="alphaLcParenR"/>
            </a:pPr>
            <a:endParaRPr lang="en-US" sz="800" dirty="0" smtClean="0">
              <a:solidFill>
                <a:schemeClr val="tx1"/>
              </a:solidFill>
            </a:endParaRPr>
          </a:p>
          <a:p>
            <a:pPr marL="749808" lvl="1" indent="-457200">
              <a:buAutoNum type="alphaLcParenR"/>
            </a:pPr>
            <a:r>
              <a:rPr lang="en-US" sz="3000" dirty="0" smtClean="0">
                <a:solidFill>
                  <a:schemeClr val="tx1"/>
                </a:solidFill>
              </a:rPr>
              <a:t>misses crucial instructions or input, and</a:t>
            </a:r>
          </a:p>
          <a:p>
            <a:pPr marL="749808" lvl="1" indent="-457200">
              <a:buAutoNum type="alphaLcParenR"/>
            </a:pPr>
            <a:endParaRPr lang="en-US" sz="800" dirty="0" smtClean="0">
              <a:solidFill>
                <a:schemeClr val="tx1"/>
              </a:solidFill>
            </a:endParaRPr>
          </a:p>
          <a:p>
            <a:pPr marL="749808" lvl="1" indent="-457200">
              <a:buAutoNum type="alphaLcParenR"/>
            </a:pPr>
            <a:r>
              <a:rPr lang="en-US" sz="3000" dirty="0" smtClean="0">
                <a:solidFill>
                  <a:schemeClr val="tx1"/>
                </a:solidFill>
              </a:rPr>
              <a:t>engages in what </a:t>
            </a:r>
            <a:r>
              <a:rPr lang="en-US" sz="3000" dirty="0" err="1" smtClean="0">
                <a:solidFill>
                  <a:schemeClr val="tx1"/>
                </a:solidFill>
              </a:rPr>
              <a:t>Pierangelo</a:t>
            </a:r>
            <a:r>
              <a:rPr lang="en-US" sz="3000" dirty="0" smtClean="0">
                <a:solidFill>
                  <a:schemeClr val="tx1"/>
                </a:solidFill>
              </a:rPr>
              <a:t> calls “spotlighting”.</a:t>
            </a:r>
          </a:p>
          <a:p>
            <a:pPr marL="749808" lvl="1" indent="-457200">
              <a:buAutoNum type="alphaLcParenR"/>
            </a:pPr>
            <a:endParaRPr lang="en-US" dirty="0"/>
          </a:p>
        </p:txBody>
      </p:sp>
      <p:sp>
        <p:nvSpPr>
          <p:cNvPr id="4" name="Footer Placeholder 3"/>
          <p:cNvSpPr>
            <a:spLocks noGrp="1"/>
          </p:cNvSpPr>
          <p:nvPr>
            <p:ph type="ftr" sz="quarter" idx="11"/>
          </p:nvPr>
        </p:nvSpPr>
        <p:spPr/>
        <p:txBody>
          <a:bodyPr/>
          <a:lstStyle/>
          <a:p>
            <a:r>
              <a:rPr lang="en-US" sz="1400" dirty="0" err="1" smtClean="0"/>
              <a:t>Pierangelo</a:t>
            </a:r>
            <a:r>
              <a:rPr lang="en-US" sz="1400" dirty="0" smtClean="0"/>
              <a:t> 2007</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242048" cy="777240"/>
          </a:xfrm>
        </p:spPr>
        <p:txBody>
          <a:bodyPr/>
          <a:lstStyle/>
          <a:p>
            <a:r>
              <a:rPr lang="en-US" dirty="0" smtClean="0"/>
              <a:t>present achievement</a:t>
            </a:r>
            <a:endParaRPr lang="en-US" dirty="0"/>
          </a:p>
        </p:txBody>
      </p:sp>
      <p:sp>
        <p:nvSpPr>
          <p:cNvPr id="3" name="Content Placeholder 2"/>
          <p:cNvSpPr>
            <a:spLocks noGrp="1"/>
          </p:cNvSpPr>
          <p:nvPr>
            <p:ph sz="half" idx="1"/>
          </p:nvPr>
        </p:nvSpPr>
        <p:spPr>
          <a:xfrm>
            <a:off x="381000" y="1600200"/>
            <a:ext cx="7543800" cy="4800600"/>
          </a:xfrm>
        </p:spPr>
        <p:txBody>
          <a:bodyPr>
            <a:normAutofit lnSpcReduction="10000"/>
          </a:bodyPr>
          <a:lstStyle/>
          <a:p>
            <a:pPr>
              <a:buNone/>
            </a:pPr>
            <a:r>
              <a:rPr lang="en-US" sz="2400" dirty="0" smtClean="0"/>
              <a:t>Jerry procrastinates.</a:t>
            </a:r>
          </a:p>
          <a:p>
            <a:pPr>
              <a:buNone/>
            </a:pPr>
            <a:endParaRPr lang="en-US" sz="2400" dirty="0" smtClean="0"/>
          </a:p>
          <a:p>
            <a:pPr>
              <a:buNone/>
            </a:pPr>
            <a:r>
              <a:rPr lang="en-US" sz="2400" dirty="0" smtClean="0"/>
              <a:t>He asserts that </a:t>
            </a:r>
          </a:p>
          <a:p>
            <a:pPr>
              <a:buNone/>
            </a:pPr>
            <a:r>
              <a:rPr lang="en-US" sz="2400" dirty="0" smtClean="0"/>
              <a:t>life is short and does not matter.</a:t>
            </a:r>
          </a:p>
          <a:p>
            <a:pPr>
              <a:buNone/>
            </a:pPr>
            <a:endParaRPr lang="en-US" sz="2400" dirty="0" smtClean="0"/>
          </a:p>
          <a:p>
            <a:pPr>
              <a:buNone/>
            </a:pPr>
            <a:r>
              <a:rPr lang="en-US" sz="2400" dirty="0" smtClean="0"/>
              <a:t>He has repeatedly become </a:t>
            </a:r>
          </a:p>
          <a:p>
            <a:pPr>
              <a:buNone/>
            </a:pPr>
            <a:r>
              <a:rPr lang="en-US" sz="2400" dirty="0" smtClean="0"/>
              <a:t>emotional during English</a:t>
            </a:r>
          </a:p>
          <a:p>
            <a:pPr>
              <a:buNone/>
            </a:pPr>
            <a:r>
              <a:rPr lang="en-US" sz="2400" dirty="0" smtClean="0"/>
              <a:t>and refuses to participate,</a:t>
            </a:r>
          </a:p>
          <a:p>
            <a:pPr>
              <a:buNone/>
            </a:pPr>
            <a:r>
              <a:rPr lang="en-US" sz="2400" dirty="0" smtClean="0"/>
              <a:t>blaming his male classmates for teasing him.</a:t>
            </a:r>
          </a:p>
          <a:p>
            <a:pPr>
              <a:buNone/>
            </a:pPr>
            <a:endParaRPr lang="en-US" sz="2400" dirty="0" smtClean="0"/>
          </a:p>
          <a:p>
            <a:pPr>
              <a:buNone/>
            </a:pPr>
            <a:r>
              <a:rPr lang="en-US" sz="2400" dirty="0" smtClean="0"/>
              <a:t>His current GPA is 2.1 on a 4.0 scale. </a:t>
            </a:r>
          </a:p>
          <a:p>
            <a:pPr>
              <a:buNone/>
            </a:pPr>
            <a:endParaRPr lang="en-US" dirty="0" smtClean="0"/>
          </a:p>
          <a:p>
            <a:pPr>
              <a:buNone/>
            </a:pPr>
            <a:endParaRPr lang="en-US" dirty="0"/>
          </a:p>
        </p:txBody>
      </p:sp>
      <p:pic>
        <p:nvPicPr>
          <p:cNvPr id="5" name="Content Placeholder 4" descr="sad_face-859.jpg"/>
          <p:cNvPicPr>
            <a:picLocks noGrp="1" noChangeAspect="1"/>
          </p:cNvPicPr>
          <p:nvPr>
            <p:ph sz="half" idx="2"/>
          </p:nvPr>
        </p:nvPicPr>
        <p:blipFill>
          <a:blip r:embed="rId3" cstate="print"/>
          <a:stretch>
            <a:fillRect/>
          </a:stretch>
        </p:blipFill>
        <p:spPr>
          <a:xfrm>
            <a:off x="5105400" y="1371600"/>
            <a:ext cx="2344569" cy="3113881"/>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jerry’s </a:t>
            </a:r>
            <a:br>
              <a:rPr lang="en-US" dirty="0" smtClean="0"/>
            </a:br>
            <a:r>
              <a:rPr lang="en-US" dirty="0" smtClean="0"/>
              <a:t>annual goals</a:t>
            </a:r>
            <a:endParaRPr lang="en-US" dirty="0"/>
          </a:p>
        </p:txBody>
      </p:sp>
      <p:sp>
        <p:nvSpPr>
          <p:cNvPr id="3" name="Content Placeholder 2"/>
          <p:cNvSpPr>
            <a:spLocks noGrp="1"/>
          </p:cNvSpPr>
          <p:nvPr>
            <p:ph idx="1"/>
          </p:nvPr>
        </p:nvSpPr>
        <p:spPr/>
        <p:txBody>
          <a:bodyPr/>
          <a:lstStyle/>
          <a:p>
            <a:r>
              <a:rPr lang="en-US" dirty="0" smtClean="0"/>
              <a:t>Engage in peer-based extracurricular activities, clubs, sports, etc.</a:t>
            </a:r>
          </a:p>
          <a:p>
            <a:r>
              <a:rPr lang="en-US" dirty="0" smtClean="0"/>
              <a:t>Learn coping techniques</a:t>
            </a:r>
          </a:p>
          <a:p>
            <a:r>
              <a:rPr lang="en-US" dirty="0" smtClean="0"/>
              <a:t>Learn focus techniques</a:t>
            </a:r>
          </a:p>
          <a:p>
            <a:r>
              <a:rPr lang="en-US" dirty="0" smtClean="0"/>
              <a:t>Improve grades</a:t>
            </a:r>
          </a:p>
          <a:p>
            <a:r>
              <a:rPr lang="en-US" dirty="0" smtClean="0"/>
              <a:t>Raise overall score</a:t>
            </a:r>
          </a:p>
          <a:p>
            <a:pPr>
              <a:buNone/>
            </a:pPr>
            <a:r>
              <a:rPr lang="en-US" dirty="0" smtClean="0"/>
              <a:t>	on the Mood Disorder Questionnaire (MDQ)</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a:t>
            </a:r>
            <a:r>
              <a:rPr lang="en-US" dirty="0" err="1" smtClean="0"/>
              <a:t>iep</a:t>
            </a:r>
            <a:r>
              <a:rPr lang="en-US" dirty="0" smtClean="0"/>
              <a:t> includes:	</a:t>
            </a:r>
            <a:endParaRPr lang="en-US" dirty="0"/>
          </a:p>
        </p:txBody>
      </p:sp>
      <p:sp>
        <p:nvSpPr>
          <p:cNvPr id="3" name="Content Placeholder 2"/>
          <p:cNvSpPr>
            <a:spLocks noGrp="1"/>
          </p:cNvSpPr>
          <p:nvPr>
            <p:ph idx="1"/>
          </p:nvPr>
        </p:nvSpPr>
        <p:spPr/>
        <p:txBody>
          <a:bodyPr/>
          <a:lstStyle/>
          <a:p>
            <a:r>
              <a:rPr lang="en-US" sz="3000" dirty="0" smtClean="0"/>
              <a:t>Jerry,</a:t>
            </a:r>
          </a:p>
          <a:p>
            <a:r>
              <a:rPr lang="en-US" sz="3000" dirty="0" smtClean="0"/>
              <a:t>family support,</a:t>
            </a:r>
          </a:p>
          <a:p>
            <a:r>
              <a:rPr lang="en-US" sz="3000" dirty="0" smtClean="0"/>
              <a:t>teachers,</a:t>
            </a:r>
          </a:p>
          <a:p>
            <a:r>
              <a:rPr lang="en-US" sz="3000" dirty="0" smtClean="0"/>
              <a:t>tutors, </a:t>
            </a:r>
          </a:p>
          <a:p>
            <a:r>
              <a:rPr lang="en-US" sz="3000" dirty="0" smtClean="0"/>
              <a:t>counselors or therapists, and</a:t>
            </a:r>
          </a:p>
          <a:p>
            <a:r>
              <a:rPr lang="en-US" sz="3000" dirty="0" smtClean="0"/>
              <a:t>psychiatrists (if deemed necessary)</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final thought…</a:t>
            </a:r>
            <a:endParaRPr lang="en-US" dirty="0"/>
          </a:p>
        </p:txBody>
      </p:sp>
      <p:sp>
        <p:nvSpPr>
          <p:cNvPr id="3" name="Content Placeholder 2"/>
          <p:cNvSpPr>
            <a:spLocks noGrp="1"/>
          </p:cNvSpPr>
          <p:nvPr>
            <p:ph idx="1"/>
          </p:nvPr>
        </p:nvSpPr>
        <p:spPr/>
        <p:txBody>
          <a:bodyPr/>
          <a:lstStyle/>
          <a:p>
            <a:r>
              <a:rPr lang="en-US" dirty="0" smtClean="0"/>
              <a:t>An IEP is an </a:t>
            </a:r>
            <a:r>
              <a:rPr lang="en-US" u="sng" dirty="0" smtClean="0"/>
              <a:t>INDIVIDUALIZED</a:t>
            </a:r>
            <a:r>
              <a:rPr lang="en-US" dirty="0" smtClean="0"/>
              <a:t> Education Plan;</a:t>
            </a:r>
          </a:p>
          <a:p>
            <a:pPr>
              <a:buNone/>
            </a:pPr>
            <a:r>
              <a:rPr lang="en-US" dirty="0" smtClean="0"/>
              <a:t>	each student is unique!</a:t>
            </a:r>
          </a:p>
          <a:p>
            <a:pPr>
              <a:buNone/>
            </a:pPr>
            <a:endParaRPr lang="en-US" dirty="0" smtClean="0"/>
          </a:p>
          <a:p>
            <a:pPr>
              <a:buNone/>
            </a:pPr>
            <a:r>
              <a:rPr lang="en-US" dirty="0" smtClean="0"/>
              <a:t>	Work with their strengths and away from their weaknesses and together build confidence!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239000" cy="701040"/>
          </a:xfrm>
        </p:spPr>
        <p:txBody>
          <a:bodyPr/>
          <a:lstStyle/>
          <a:p>
            <a:r>
              <a:rPr lang="en-US" dirty="0" smtClean="0"/>
              <a:t>References</a:t>
            </a:r>
            <a:endParaRPr lang="en-US" dirty="0"/>
          </a:p>
        </p:txBody>
      </p:sp>
      <p:sp>
        <p:nvSpPr>
          <p:cNvPr id="3" name="Content Placeholder 2"/>
          <p:cNvSpPr>
            <a:spLocks noGrp="1"/>
          </p:cNvSpPr>
          <p:nvPr>
            <p:ph idx="1"/>
          </p:nvPr>
        </p:nvSpPr>
        <p:spPr>
          <a:xfrm>
            <a:off x="0" y="1295400"/>
            <a:ext cx="8229600" cy="5248584"/>
          </a:xfrm>
        </p:spPr>
        <p:txBody>
          <a:bodyPr>
            <a:normAutofit lnSpcReduction="10000"/>
          </a:bodyPr>
          <a:lstStyle/>
          <a:p>
            <a:r>
              <a:rPr lang="en-US" dirty="0" err="1" smtClean="0"/>
              <a:t>Pierangelo</a:t>
            </a:r>
            <a:r>
              <a:rPr lang="en-US" dirty="0" smtClean="0"/>
              <a:t>, R., &amp; </a:t>
            </a:r>
            <a:r>
              <a:rPr lang="en-US" dirty="0" err="1" smtClean="0"/>
              <a:t>Giulani</a:t>
            </a:r>
            <a:r>
              <a:rPr lang="en-US" dirty="0" smtClean="0"/>
              <a:t>, G. 2007. </a:t>
            </a:r>
            <a:r>
              <a:rPr lang="en-US" i="1" dirty="0" smtClean="0"/>
              <a:t>A Step-by-Step 	Guide for Educators: Understanding Assessment 	in the Special Education Process</a:t>
            </a:r>
            <a:r>
              <a:rPr lang="en-US" dirty="0" smtClean="0"/>
              <a:t>, Corwin Press, 	LTD. </a:t>
            </a:r>
          </a:p>
          <a:p>
            <a:r>
              <a:rPr lang="en-US" dirty="0" smtClean="0"/>
              <a:t>Myers, D. 2005.</a:t>
            </a:r>
            <a:r>
              <a:rPr lang="en-US" i="1" dirty="0" smtClean="0"/>
              <a:t> Exploring Psychology: Sixth Edition 	in Modules. </a:t>
            </a:r>
            <a:r>
              <a:rPr lang="en-US" dirty="0" smtClean="0"/>
              <a:t>Worth Publishers, United States.</a:t>
            </a:r>
          </a:p>
          <a:p>
            <a:r>
              <a:rPr lang="en-US" dirty="0" smtClean="0"/>
              <a:t>Steinberg, L. 2008. </a:t>
            </a:r>
            <a:r>
              <a:rPr lang="en-US" i="1" dirty="0" smtClean="0"/>
              <a:t>Adolescence, 8</a:t>
            </a:r>
            <a:r>
              <a:rPr lang="en-US" i="1" baseline="30000" dirty="0" smtClean="0"/>
              <a:t>th</a:t>
            </a:r>
            <a:r>
              <a:rPr lang="en-US" i="1" dirty="0" smtClean="0"/>
              <a:t> ed. </a:t>
            </a:r>
            <a:r>
              <a:rPr lang="en-US" dirty="0" smtClean="0"/>
              <a:t>McGraw-	Hill Companies, Inc., New York, NY. </a:t>
            </a:r>
          </a:p>
          <a:p>
            <a:r>
              <a:rPr lang="en-US" dirty="0" smtClean="0"/>
              <a:t>Amen, D. 1998. Change Your Brain Change Your Life: 	The Breakthrough Program for Conquering 	Anxiety, Depression, </a:t>
            </a:r>
            <a:r>
              <a:rPr lang="en-US" dirty="0" err="1" smtClean="0"/>
              <a:t>Obsessiveness</a:t>
            </a:r>
            <a:r>
              <a:rPr lang="en-US" dirty="0" smtClean="0"/>
              <a:t>, Anger, and 	Impulsiveness. Three Rivers Press, New York, 	NY.</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k12advocates.com/images/kidsonhill.jpg"/>
          <p:cNvPicPr>
            <a:picLocks noChangeAspect="1" noChangeArrowheads="1"/>
          </p:cNvPicPr>
          <p:nvPr/>
        </p:nvPicPr>
        <p:blipFill>
          <a:blip r:embed="rId3" cstate="print"/>
          <a:srcRect/>
          <a:stretch>
            <a:fillRect/>
          </a:stretch>
        </p:blipFill>
        <p:spPr bwMode="auto">
          <a:xfrm>
            <a:off x="2667000" y="2514600"/>
            <a:ext cx="5486400" cy="3674534"/>
          </a:xfrm>
          <a:prstGeom prst="rect">
            <a:avLst/>
          </a:prstGeom>
          <a:noFill/>
        </p:spPr>
      </p:pic>
      <p:sp>
        <p:nvSpPr>
          <p:cNvPr id="2" name="Title 1"/>
          <p:cNvSpPr>
            <a:spLocks noGrp="1"/>
          </p:cNvSpPr>
          <p:nvPr>
            <p:ph type="title"/>
          </p:nvPr>
        </p:nvSpPr>
        <p:spPr/>
        <p:txBody>
          <a:bodyPr>
            <a:normAutofit fontScale="90000"/>
          </a:bodyPr>
          <a:lstStyle/>
          <a:p>
            <a:r>
              <a:rPr lang="en-US" dirty="0" smtClean="0"/>
              <a:t>Categorical concerns </a:t>
            </a:r>
            <a:br>
              <a:rPr lang="en-US" dirty="0" smtClean="0"/>
            </a:br>
            <a:r>
              <a:rPr lang="en-US" dirty="0" smtClean="0"/>
              <a:t>for high risk students</a:t>
            </a:r>
            <a:endParaRPr lang="en-US" dirty="0"/>
          </a:p>
        </p:txBody>
      </p:sp>
      <p:sp>
        <p:nvSpPr>
          <p:cNvPr id="3" name="Content Placeholder 2"/>
          <p:cNvSpPr>
            <a:spLocks noGrp="1"/>
          </p:cNvSpPr>
          <p:nvPr>
            <p:ph idx="1"/>
          </p:nvPr>
        </p:nvSpPr>
        <p:spPr>
          <a:xfrm>
            <a:off x="304800" y="1524000"/>
            <a:ext cx="3886200" cy="4943784"/>
          </a:xfrm>
        </p:spPr>
        <p:txBody>
          <a:bodyPr>
            <a:normAutofit/>
          </a:bodyPr>
          <a:lstStyle/>
          <a:p>
            <a:r>
              <a:rPr lang="en-US" sz="3200" dirty="0" smtClean="0"/>
              <a:t>social,</a:t>
            </a:r>
          </a:p>
          <a:p>
            <a:r>
              <a:rPr lang="en-US" sz="3200" dirty="0" smtClean="0"/>
              <a:t>academic, </a:t>
            </a:r>
          </a:p>
          <a:p>
            <a:r>
              <a:rPr lang="en-US" sz="3200" dirty="0" smtClean="0"/>
              <a:t>emotional, </a:t>
            </a:r>
          </a:p>
          <a:p>
            <a:r>
              <a:rPr lang="en-US" sz="3200" dirty="0" smtClean="0"/>
              <a:t>medical, 	</a:t>
            </a:r>
          </a:p>
          <a:p>
            <a:r>
              <a:rPr lang="en-US" sz="3200" dirty="0" smtClean="0"/>
              <a:t>language, </a:t>
            </a:r>
          </a:p>
          <a:p>
            <a:r>
              <a:rPr lang="en-US" sz="3200" dirty="0" smtClean="0"/>
              <a:t>perceptual, or </a:t>
            </a:r>
          </a:p>
          <a:p>
            <a:r>
              <a:rPr lang="en-US" sz="3200" dirty="0" smtClean="0"/>
              <a:t>environmental </a:t>
            </a:r>
            <a:endParaRPr lang="en-US" dirty="0"/>
          </a:p>
        </p:txBody>
      </p:sp>
      <p:sp>
        <p:nvSpPr>
          <p:cNvPr id="5" name="Footer Placeholder 4"/>
          <p:cNvSpPr>
            <a:spLocks noGrp="1"/>
          </p:cNvSpPr>
          <p:nvPr>
            <p:ph type="ftr" sz="quarter" idx="11"/>
          </p:nvPr>
        </p:nvSpPr>
        <p:spPr/>
        <p:txBody>
          <a:bodyPr/>
          <a:lstStyle/>
          <a:p>
            <a:r>
              <a:rPr lang="en-US" sz="1400" dirty="0" smtClean="0"/>
              <a:t>Source: </a:t>
            </a:r>
            <a:r>
              <a:rPr lang="en-US" sz="1400" dirty="0" err="1" smtClean="0"/>
              <a:t>Pierangelo</a:t>
            </a:r>
            <a:r>
              <a:rPr lang="en-US" sz="1400" dirty="0" smtClean="0"/>
              <a:t> 2007 </a:t>
            </a:r>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symptoms </a:t>
            </a:r>
            <a:endParaRPr lang="en-US" dirty="0"/>
          </a:p>
        </p:txBody>
      </p:sp>
      <p:sp>
        <p:nvSpPr>
          <p:cNvPr id="3" name="Content Placeholder 2"/>
          <p:cNvSpPr>
            <a:spLocks noGrp="1"/>
          </p:cNvSpPr>
          <p:nvPr>
            <p:ph idx="1"/>
          </p:nvPr>
        </p:nvSpPr>
        <p:spPr>
          <a:xfrm>
            <a:off x="228600" y="1981200"/>
            <a:ext cx="7772400" cy="4495800"/>
          </a:xfrm>
        </p:spPr>
        <p:txBody>
          <a:bodyPr>
            <a:normAutofit/>
          </a:bodyPr>
          <a:lstStyle/>
          <a:p>
            <a:r>
              <a:rPr lang="en-US" sz="2800" dirty="0" smtClean="0"/>
              <a:t>Unusually attached to adults rather than peers</a:t>
            </a:r>
          </a:p>
          <a:p>
            <a:r>
              <a:rPr lang="en-US" sz="2800" dirty="0" smtClean="0"/>
              <a:t>History of absences and lateness</a:t>
            </a:r>
          </a:p>
          <a:p>
            <a:r>
              <a:rPr lang="en-US" sz="2800" dirty="0" smtClean="0"/>
              <a:t>Failure or low scores with high test scores</a:t>
            </a:r>
          </a:p>
          <a:p>
            <a:r>
              <a:rPr lang="en-US" sz="2800" dirty="0" smtClean="0"/>
              <a:t>History of projection, powerlessness, or parental interference</a:t>
            </a:r>
          </a:p>
          <a:p>
            <a:r>
              <a:rPr lang="en-US" sz="2800" dirty="0" smtClean="0"/>
              <a:t>Constant stress or physical injury</a:t>
            </a:r>
          </a:p>
          <a:p>
            <a:pPr>
              <a:buNone/>
            </a:pPr>
            <a:endParaRPr lang="en-US" dirty="0"/>
          </a:p>
        </p:txBody>
      </p:sp>
      <p:sp>
        <p:nvSpPr>
          <p:cNvPr id="4" name="Footer Placeholder 3"/>
          <p:cNvSpPr>
            <a:spLocks noGrp="1"/>
          </p:cNvSpPr>
          <p:nvPr>
            <p:ph type="ftr" sz="quarter" idx="11"/>
          </p:nvPr>
        </p:nvSpPr>
        <p:spPr/>
        <p:txBody>
          <a:bodyPr/>
          <a:lstStyle/>
          <a:p>
            <a:r>
              <a:rPr lang="en-US" sz="1400" dirty="0" err="1" smtClean="0"/>
              <a:t>Pierangelo</a:t>
            </a:r>
            <a:r>
              <a:rPr lang="en-US" sz="1400" dirty="0" smtClean="0"/>
              <a:t> 2007</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20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nodeType="afterEffect">
                                  <p:stCondLst>
                                    <p:cond delay="20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6000"/>
                            </p:stCondLst>
                            <p:childTnLst>
                              <p:par>
                                <p:cTn id="17" presetID="1" presetClass="entr" presetSubtype="0" fill="hold" nodeType="afterEffect">
                                  <p:stCondLst>
                                    <p:cond delay="20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Case  Study</a:t>
            </a:r>
            <a:endParaRPr lang="en-US" dirty="0"/>
          </a:p>
        </p:txBody>
      </p:sp>
      <p:sp>
        <p:nvSpPr>
          <p:cNvPr id="3" name="Content Placeholder 2"/>
          <p:cNvSpPr>
            <a:spLocks noGrp="1"/>
          </p:cNvSpPr>
          <p:nvPr>
            <p:ph idx="1"/>
          </p:nvPr>
        </p:nvSpPr>
        <p:spPr>
          <a:xfrm>
            <a:off x="457200" y="1905000"/>
            <a:ext cx="7239000" cy="3953184"/>
          </a:xfrm>
        </p:spPr>
        <p:txBody>
          <a:bodyPr/>
          <a:lstStyle/>
          <a:p>
            <a:pPr>
              <a:buNone/>
            </a:pPr>
            <a:r>
              <a:rPr lang="en-US" dirty="0" smtClean="0"/>
              <a:t>Jerry is a fifteen-year-old male in his freshman year of high school. </a:t>
            </a:r>
          </a:p>
          <a:p>
            <a:pPr>
              <a:buNone/>
            </a:pPr>
            <a:endParaRPr lang="en-US" dirty="0" smtClean="0"/>
          </a:p>
          <a:p>
            <a:pPr>
              <a:buNone/>
            </a:pPr>
            <a:r>
              <a:rPr lang="en-US" dirty="0" smtClean="0"/>
              <a:t>His father was killed in a car accident two years ago.</a:t>
            </a:r>
          </a:p>
          <a:p>
            <a:pPr>
              <a:buNone/>
            </a:pPr>
            <a:endParaRPr lang="en-US" dirty="0" smtClean="0"/>
          </a:p>
          <a:p>
            <a:pPr>
              <a:buNone/>
            </a:pPr>
            <a:r>
              <a:rPr lang="en-US" dirty="0" smtClean="0"/>
              <a:t>He has not spoken with his friends and refuses to do his homework.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Jerry’s symptoms</a:t>
            </a:r>
            <a:endParaRPr lang="en-US" dirty="0"/>
          </a:p>
        </p:txBody>
      </p:sp>
      <p:sp>
        <p:nvSpPr>
          <p:cNvPr id="3" name="Content Placeholder 2"/>
          <p:cNvSpPr>
            <a:spLocks noGrp="1"/>
          </p:cNvSpPr>
          <p:nvPr>
            <p:ph idx="1"/>
          </p:nvPr>
        </p:nvSpPr>
        <p:spPr/>
        <p:txBody>
          <a:bodyPr>
            <a:normAutofit/>
          </a:bodyPr>
          <a:lstStyle/>
          <a:p>
            <a:r>
              <a:rPr lang="en-US" sz="3200" dirty="0" smtClean="0"/>
              <a:t>Unexplained learning impairment</a:t>
            </a:r>
          </a:p>
          <a:p>
            <a:r>
              <a:rPr lang="en-US" sz="3200" dirty="0" smtClean="0"/>
              <a:t>Interpersonal relationship impairment</a:t>
            </a:r>
          </a:p>
          <a:p>
            <a:r>
              <a:rPr lang="en-US" sz="3200" dirty="0" smtClean="0"/>
              <a:t>Abnormal reaction to everyday dilemmas</a:t>
            </a:r>
          </a:p>
          <a:p>
            <a:r>
              <a:rPr lang="en-US" sz="3200" dirty="0" smtClean="0"/>
              <a:t>General unhappiness or depression</a:t>
            </a:r>
          </a:p>
          <a:p>
            <a:r>
              <a:rPr lang="en-US" sz="3200" dirty="0" smtClean="0"/>
              <a:t>Physical symptomatic manifestations of problems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2000"/>
                                        <p:tgtEl>
                                          <p:spTgt spid="3">
                                            <p:txEl>
                                              <p:pRg st="1" end="1"/>
                                            </p:txEl>
                                          </p:spTgt>
                                        </p:tgtEl>
                                      </p:cBhvr>
                                    </p:animEffect>
                                  </p:childTnLst>
                                </p:cTn>
                              </p:par>
                            </p:childTnLst>
                          </p:cTn>
                        </p:par>
                        <p:par>
                          <p:cTn id="12" fill="hold">
                            <p:stCondLst>
                              <p:cond delay="2500"/>
                            </p:stCondLst>
                            <p:childTnLst>
                              <p:par>
                                <p:cTn id="13" presetID="5"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2000"/>
                                        <p:tgtEl>
                                          <p:spTgt spid="3">
                                            <p:txEl>
                                              <p:pRg st="2" end="2"/>
                                            </p:txEl>
                                          </p:spTgt>
                                        </p:tgtEl>
                                      </p:cBhvr>
                                    </p:animEffect>
                                  </p:childTnLst>
                                </p:cTn>
                              </p:par>
                            </p:childTnLst>
                          </p:cTn>
                        </p:par>
                        <p:par>
                          <p:cTn id="16" fill="hold">
                            <p:stCondLst>
                              <p:cond delay="4500"/>
                            </p:stCondLst>
                            <p:childTnLst>
                              <p:par>
                                <p:cTn id="17" presetID="5"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2000"/>
                                        <p:tgtEl>
                                          <p:spTgt spid="3">
                                            <p:txEl>
                                              <p:pRg st="3" end="3"/>
                                            </p:txEl>
                                          </p:spTgt>
                                        </p:tgtEl>
                                      </p:cBhvr>
                                    </p:animEffect>
                                  </p:childTnLst>
                                </p:cTn>
                              </p:par>
                            </p:childTnLst>
                          </p:cTn>
                        </p:par>
                        <p:par>
                          <p:cTn id="20" fill="hold">
                            <p:stCondLst>
                              <p:cond delay="6500"/>
                            </p:stCondLst>
                            <p:childTnLst>
                              <p:par>
                                <p:cTn id="21" presetID="5"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disturbance</a:t>
            </a:r>
            <a:endParaRPr lang="en-US" dirty="0"/>
          </a:p>
        </p:txBody>
      </p:sp>
      <p:sp>
        <p:nvSpPr>
          <p:cNvPr id="3" name="Content Placeholder 2"/>
          <p:cNvSpPr>
            <a:spLocks noGrp="1"/>
          </p:cNvSpPr>
          <p:nvPr>
            <p:ph idx="1"/>
          </p:nvPr>
        </p:nvSpPr>
        <p:spPr/>
        <p:txBody>
          <a:bodyPr/>
          <a:lstStyle/>
          <a:p>
            <a:r>
              <a:rPr lang="en-US" dirty="0" smtClean="0"/>
              <a:t>Jerry displays signs of emotional disturbance. </a:t>
            </a:r>
          </a:p>
          <a:p>
            <a:endParaRPr lang="en-US" dirty="0" smtClean="0"/>
          </a:p>
          <a:p>
            <a:pPr>
              <a:buNone/>
            </a:pPr>
            <a:r>
              <a:rPr lang="en-US" dirty="0" smtClean="0"/>
              <a:t>		</a:t>
            </a:r>
            <a:r>
              <a:rPr lang="en-US" dirty="0" smtClean="0">
                <a:solidFill>
                  <a:schemeClr val="tx1">
                    <a:lumMod val="75000"/>
                    <a:lumOff val="25000"/>
                  </a:schemeClr>
                </a:solidFill>
              </a:rPr>
              <a:t>His 	energy levels, </a:t>
            </a:r>
          </a:p>
          <a:p>
            <a:pPr>
              <a:buNone/>
            </a:pPr>
            <a:r>
              <a:rPr lang="en-US" dirty="0" smtClean="0">
                <a:solidFill>
                  <a:schemeClr val="tx1">
                    <a:lumMod val="75000"/>
                    <a:lumOff val="25000"/>
                  </a:schemeClr>
                </a:solidFill>
              </a:rPr>
              <a:t>			sensitivity, and </a:t>
            </a:r>
          </a:p>
          <a:p>
            <a:pPr>
              <a:buNone/>
            </a:pPr>
            <a:r>
              <a:rPr lang="en-US" dirty="0" smtClean="0">
                <a:solidFill>
                  <a:schemeClr val="tx1">
                    <a:lumMod val="75000"/>
                    <a:lumOff val="25000"/>
                  </a:schemeClr>
                </a:solidFill>
              </a:rPr>
              <a:t>			ability to bond suffer.</a:t>
            </a:r>
          </a:p>
          <a:p>
            <a:pPr>
              <a:buNone/>
            </a:pPr>
            <a:endParaRPr lang="en-US" dirty="0" smtClean="0"/>
          </a:p>
          <a:p>
            <a:pPr>
              <a:buNone/>
            </a:pPr>
            <a:r>
              <a:rPr lang="en-US" dirty="0" smtClean="0"/>
              <a:t>As such, his social skills are negatively affecting his cooperative classroom learning. </a:t>
            </a:r>
          </a:p>
          <a:p>
            <a:pPr>
              <a:buNone/>
            </a:pPr>
            <a:endParaRPr lang="en-US" dirty="0" smtClean="0"/>
          </a:p>
        </p:txBody>
      </p:sp>
      <p:sp>
        <p:nvSpPr>
          <p:cNvPr id="4" name="Footer Placeholder 3"/>
          <p:cNvSpPr>
            <a:spLocks noGrp="1"/>
          </p:cNvSpPr>
          <p:nvPr>
            <p:ph type="ftr" sz="quarter" idx="11"/>
          </p:nvPr>
        </p:nvSpPr>
        <p:spPr/>
        <p:txBody>
          <a:bodyPr/>
          <a:lstStyle/>
          <a:p>
            <a:r>
              <a:rPr lang="en-US" sz="1400" dirty="0" err="1" smtClean="0"/>
              <a:t>Pierangelo</a:t>
            </a:r>
            <a:r>
              <a:rPr lang="en-US" sz="1400" dirty="0" smtClean="0"/>
              <a:t> 2007</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2000" fill="hold"/>
                                        <p:tgtEl>
                                          <p:spTgt spid="3">
                                            <p:txEl>
                                              <p:pRg st="2" end="2"/>
                                            </p:txEl>
                                          </p:spTgt>
                                        </p:tgtEl>
                                        <p:attrNameLst>
                                          <p:attrName>style.color</p:attrName>
                                        </p:attrNameLst>
                                      </p:cBhvr>
                                      <p:to>
                                        <a:schemeClr val="accent2"/>
                                      </p:to>
                                    </p:animClr>
                                  </p:childTnLst>
                                </p:cTn>
                              </p:par>
                            </p:childTnLst>
                          </p:cTn>
                        </p:par>
                        <p:par>
                          <p:cTn id="7" fill="hold">
                            <p:stCondLst>
                              <p:cond delay="2000"/>
                            </p:stCondLst>
                            <p:childTnLst>
                              <p:par>
                                <p:cTn id="8" presetID="3" presetClass="emph" presetSubtype="2" fill="hold" nodeType="afterEffect">
                                  <p:stCondLst>
                                    <p:cond delay="0"/>
                                  </p:stCondLst>
                                  <p:childTnLst>
                                    <p:animClr clrSpc="rgb">
                                      <p:cBhvr override="childStyle">
                                        <p:cTn id="9" dur="1000" fill="hold"/>
                                        <p:tgtEl>
                                          <p:spTgt spid="3">
                                            <p:txEl>
                                              <p:pRg st="3" end="3"/>
                                            </p:txEl>
                                          </p:spTgt>
                                        </p:tgtEl>
                                        <p:attrNameLst>
                                          <p:attrName>style.color</p:attrName>
                                        </p:attrNameLst>
                                      </p:cBhvr>
                                      <p:to>
                                        <a:schemeClr val="accent2"/>
                                      </p:to>
                                    </p:animClr>
                                  </p:childTnLst>
                                </p:cTn>
                              </p:par>
                            </p:childTnLst>
                          </p:cTn>
                        </p:par>
                        <p:par>
                          <p:cTn id="10" fill="hold">
                            <p:stCondLst>
                              <p:cond delay="3000"/>
                            </p:stCondLst>
                            <p:childTnLst>
                              <p:par>
                                <p:cTn id="11" presetID="3" presetClass="emph" presetSubtype="2" fill="hold" nodeType="afterEffect">
                                  <p:stCondLst>
                                    <p:cond delay="0"/>
                                  </p:stCondLst>
                                  <p:childTnLst>
                                    <p:animClr clrSpc="rgb">
                                      <p:cBhvr override="childStyle">
                                        <p:cTn id="12" dur="2000" fill="hold"/>
                                        <p:tgtEl>
                                          <p:spTgt spid="3">
                                            <p:txEl>
                                              <p:pRg st="4" end="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457200"/>
            <a:ext cx="7467600" cy="6019800"/>
          </a:xfrm>
        </p:spPr>
        <p:txBody>
          <a:bodyPr/>
          <a:lstStyle/>
          <a:p>
            <a:pPr>
              <a:buNone/>
            </a:pPr>
            <a:r>
              <a:rPr lang="en-US" sz="3200" dirty="0" smtClean="0"/>
              <a:t>“Crowd membership… is often </a:t>
            </a:r>
            <a:r>
              <a:rPr lang="en-US" sz="3200" dirty="0" smtClean="0">
                <a:solidFill>
                  <a:srgbClr val="C00000"/>
                </a:solidFill>
              </a:rPr>
              <a:t>the basis</a:t>
            </a:r>
            <a:r>
              <a:rPr lang="en-US" sz="3200" dirty="0" smtClean="0"/>
              <a:t> </a:t>
            </a:r>
            <a:r>
              <a:rPr lang="en-US" sz="3200" dirty="0" smtClean="0">
                <a:solidFill>
                  <a:srgbClr val="C00000"/>
                </a:solidFill>
              </a:rPr>
              <a:t>for</a:t>
            </a:r>
            <a:r>
              <a:rPr lang="en-US" sz="3200" dirty="0" smtClean="0"/>
              <a:t> an adolescent’s own </a:t>
            </a:r>
            <a:r>
              <a:rPr lang="en-US" sz="3200" dirty="0" smtClean="0">
                <a:solidFill>
                  <a:srgbClr val="C00000"/>
                </a:solidFill>
              </a:rPr>
              <a:t>identity</a:t>
            </a:r>
            <a:r>
              <a:rPr lang="en-US" sz="3200" dirty="0" smtClean="0"/>
              <a:t>” (Steinberg 2008, 178).</a:t>
            </a:r>
          </a:p>
          <a:p>
            <a:pPr>
              <a:buNone/>
            </a:pPr>
            <a:endParaRPr lang="en-US" dirty="0" smtClean="0"/>
          </a:p>
          <a:p>
            <a:pPr>
              <a:buNone/>
            </a:pPr>
            <a:r>
              <a:rPr lang="en-US" dirty="0" smtClean="0"/>
              <a:t>	Thus, a peer-avoidant teen, such as Jerry, is limiting their psychosocial development.</a:t>
            </a:r>
          </a:p>
          <a:p>
            <a:pPr>
              <a:buNone/>
            </a:pPr>
            <a:endParaRPr lang="en-US" dirty="0" smtClean="0"/>
          </a:p>
          <a:p>
            <a:pPr>
              <a:buNone/>
            </a:pPr>
            <a:r>
              <a:rPr lang="en-US" dirty="0" smtClean="0"/>
              <a:t>		A healthy attachment to peer groups is 	beneficial to students.</a:t>
            </a:r>
            <a:endParaRPr lang="en-US" dirty="0"/>
          </a:p>
        </p:txBody>
      </p:sp>
      <p:sp>
        <p:nvSpPr>
          <p:cNvPr id="4" name="Footer Placeholder 3"/>
          <p:cNvSpPr>
            <a:spLocks noGrp="1"/>
          </p:cNvSpPr>
          <p:nvPr>
            <p:ph type="ftr" sz="quarter" idx="11"/>
          </p:nvPr>
        </p:nvSpPr>
        <p:spPr/>
        <p:txBody>
          <a:bodyPr/>
          <a:lstStyle/>
          <a:p>
            <a:r>
              <a:rPr lang="en-US" sz="1400" dirty="0" smtClean="0"/>
              <a:t>Steinberg 2008</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nodeType="afterEffect">
                                  <p:stCondLst>
                                    <p:cond delay="3000"/>
                                  </p:stCondLst>
                                  <p:childTnLst>
                                    <p:set>
                                      <p:cBhvr>
                                        <p:cTn id="9" dur="1" fill="hold">
                                          <p:stCondLst>
                                            <p:cond delay="0"/>
                                          </p:stCondLst>
                                        </p:cTn>
                                        <p:tgtEl>
                                          <p:spTgt spid="3">
                                            <p:txEl>
                                              <p:pRg st="2" end="2"/>
                                            </p:txEl>
                                          </p:spTgt>
                                        </p:tgtEl>
                                        <p:attrNameLst>
                                          <p:attrName>style.visibility</p:attrName>
                                        </p:attrNameLst>
                                      </p:cBhvr>
                                      <p:to>
                                        <p:strVal val="visible"/>
                                      </p:to>
                                    </p:set>
                                    <p:anim calcmode="lin" valueType="num">
                                      <p:cBhvr additive="base">
                                        <p:cTn id="10"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1"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2" fill="hold">
                            <p:stCondLst>
                              <p:cond delay="4000"/>
                            </p:stCondLst>
                            <p:childTnLst>
                              <p:par>
                                <p:cTn id="13" presetID="2" presetClass="entr" presetSubtype="2" fill="hold" nodeType="afterEffect">
                                  <p:stCondLst>
                                    <p:cond delay="200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6"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17" fill="hold">
                            <p:stCondLst>
                              <p:cond delay="8000"/>
                            </p:stCondLst>
                            <p:childTnLst>
                              <p:par>
                                <p:cTn id="18" presetID="14" presetClass="emph" presetSubtype="0" fill="hold" nodeType="afterEffect">
                                  <p:stCondLst>
                                    <p:cond delay="1000"/>
                                  </p:stCondLst>
                                  <p:childTnLst>
                                    <p:animClr clrSpc="rgb">
                                      <p:cBhvr override="childStyle">
                                        <p:cTn id="19" dur="950" fill="hold">
                                          <p:stCondLst>
                                            <p:cond delay="50"/>
                                          </p:stCondLst>
                                        </p:cTn>
                                        <p:tgtEl>
                                          <p:spTgt spid="3">
                                            <p:txEl>
                                              <p:pRg st="4" end="4"/>
                                            </p:txEl>
                                          </p:spTgt>
                                        </p:tgtEl>
                                        <p:attrNameLst>
                                          <p:attrName>style.color</p:attrName>
                                        </p:attrNameLst>
                                      </p:cBhvr>
                                      <p:to>
                                        <a:schemeClr val="accent2"/>
                                      </p:to>
                                    </p:animClr>
                                    <p:animClr clrSpc="rgb">
                                      <p:cBhvr>
                                        <p:cTn id="20" dur="950" fill="hold">
                                          <p:stCondLst>
                                            <p:cond delay="50"/>
                                          </p:stCondLst>
                                        </p:cTn>
                                        <p:tgtEl>
                                          <p:spTgt spid="3">
                                            <p:txEl>
                                              <p:pRg st="4" end="4"/>
                                            </p:txEl>
                                          </p:spTgt>
                                        </p:tgtEl>
                                        <p:attrNameLst>
                                          <p:attrName>fillColor</p:attrName>
                                        </p:attrNameLst>
                                      </p:cBhvr>
                                      <p:to>
                                        <a:schemeClr val="accent2"/>
                                      </p:to>
                                    </p:animClr>
                                    <p:set>
                                      <p:cBhvr>
                                        <p:cTn id="21" dur="950" fill="hold">
                                          <p:stCondLst>
                                            <p:cond delay="50"/>
                                          </p:stCondLst>
                                        </p:cTn>
                                        <p:tgtEl>
                                          <p:spTgt spid="3">
                                            <p:txEl>
                                              <p:pRg st="4" end="4"/>
                                            </p:txEl>
                                          </p:spTgt>
                                        </p:tgtEl>
                                        <p:attrNameLst>
                                          <p:attrName>fill.type</p:attrName>
                                        </p:attrNameLst>
                                      </p:cBhvr>
                                      <p:to>
                                        <p:strVal val="solid"/>
                                      </p:to>
                                    </p:set>
                                    <p:set>
                                      <p:cBhvr>
                                        <p:cTn id="22" dur="950" fill="hold">
                                          <p:stCondLst>
                                            <p:cond delay="50"/>
                                          </p:stCondLst>
                                        </p:cTn>
                                        <p:tgtEl>
                                          <p:spTgt spid="3">
                                            <p:txEl>
                                              <p:pRg st="4" end="4"/>
                                            </p:txEl>
                                          </p:spTgt>
                                        </p:tgtEl>
                                        <p:attrNameLst>
                                          <p:attrName>fill.on</p:attrName>
                                        </p:attrNameLst>
                                      </p:cBhvr>
                                      <p:to>
                                        <p:strVal val="true"/>
                                      </p:to>
                                    </p:set>
                                    <p:animScale>
                                      <p:cBhvr>
                                        <p:cTn id="23" dur="100" fill="hold">
                                          <p:stCondLst>
                                            <p:cond delay="0"/>
                                          </p:stCondLst>
                                        </p:cTn>
                                        <p:tgtEl>
                                          <p:spTgt spid="3">
                                            <p:txEl>
                                              <p:pRg st="4" end="4"/>
                                            </p:txEl>
                                          </p:spTgt>
                                        </p:tgtEl>
                                      </p:cBhvr>
                                      <p:from x="100000" y="100000"/>
                                      <p:to x="100000" y="5000"/>
                                    </p:animScale>
                                    <p:animScale>
                                      <p:cBhvr>
                                        <p:cTn id="24" dur="100" fill="hold">
                                          <p:stCondLst>
                                            <p:cond delay="100"/>
                                          </p:stCondLst>
                                        </p:cTn>
                                        <p:tgtEl>
                                          <p:spTgt spid="3">
                                            <p:txEl>
                                              <p:pRg st="4" end="4"/>
                                            </p:txEl>
                                          </p:spTgt>
                                        </p:tgtEl>
                                      </p:cBhvr>
                                      <p:from x="100000" y="5000"/>
                                      <p:to x="120000" y="150000"/>
                                    </p:animScale>
                                    <p:animScale>
                                      <p:cBhvr>
                                        <p:cTn id="25" dur="300" fill="hold">
                                          <p:stCondLst>
                                            <p:cond delay="700"/>
                                          </p:stCondLst>
                                        </p:cTn>
                                        <p:tgtEl>
                                          <p:spTgt spid="3">
                                            <p:txEl>
                                              <p:pRg st="4" end="4"/>
                                            </p:txEl>
                                          </p:spTgt>
                                        </p:tgtEl>
                                      </p:cBhvr>
                                      <p:to x="12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Parental involvement</a:t>
            </a:r>
            <a:endParaRPr lang="en-US" dirty="0"/>
          </a:p>
        </p:txBody>
      </p:sp>
      <p:sp>
        <p:nvSpPr>
          <p:cNvPr id="3" name="Content Placeholder 2"/>
          <p:cNvSpPr>
            <a:spLocks noGrp="1"/>
          </p:cNvSpPr>
          <p:nvPr>
            <p:ph idx="1"/>
          </p:nvPr>
        </p:nvSpPr>
        <p:spPr>
          <a:xfrm>
            <a:off x="457200" y="1609416"/>
            <a:ext cx="7239000" cy="5019984"/>
          </a:xfrm>
        </p:spPr>
        <p:txBody>
          <a:bodyPr>
            <a:normAutofit lnSpcReduction="10000"/>
          </a:bodyPr>
          <a:lstStyle/>
          <a:p>
            <a:pPr>
              <a:buNone/>
            </a:pPr>
            <a:r>
              <a:rPr lang="en-US" sz="3000" dirty="0" smtClean="0"/>
              <a:t>Parental consent is required…</a:t>
            </a:r>
          </a:p>
          <a:p>
            <a:pPr>
              <a:buNone/>
            </a:pPr>
            <a:endParaRPr lang="en-US" sz="3000" dirty="0" smtClean="0"/>
          </a:p>
          <a:p>
            <a:pPr>
              <a:buNone/>
            </a:pPr>
            <a:r>
              <a:rPr lang="en-US" sz="3000" dirty="0" smtClean="0"/>
              <a:t>	when one student is singled out for assessment,</a:t>
            </a:r>
          </a:p>
          <a:p>
            <a:pPr>
              <a:buNone/>
            </a:pPr>
            <a:endParaRPr lang="en-US" sz="3000" dirty="0" smtClean="0"/>
          </a:p>
          <a:p>
            <a:pPr>
              <a:buNone/>
            </a:pPr>
            <a:r>
              <a:rPr lang="en-US" sz="3000" dirty="0" smtClean="0"/>
              <a:t>	for each record and its intended use,</a:t>
            </a:r>
          </a:p>
          <a:p>
            <a:pPr>
              <a:buNone/>
            </a:pPr>
            <a:r>
              <a:rPr lang="en-US" sz="3000" dirty="0" smtClean="0"/>
              <a:t> </a:t>
            </a:r>
          </a:p>
          <a:p>
            <a:pPr>
              <a:buNone/>
            </a:pPr>
            <a:r>
              <a:rPr lang="en-US" sz="3000" dirty="0" smtClean="0"/>
              <a:t>	and must be appropriately documented.</a:t>
            </a:r>
          </a:p>
          <a:p>
            <a:pPr>
              <a:buNone/>
            </a:pPr>
            <a:endParaRPr lang="en-US" sz="800" dirty="0" smtClean="0"/>
          </a:p>
          <a:p>
            <a:pPr>
              <a:buNone/>
            </a:pPr>
            <a:r>
              <a:rPr lang="en-US" dirty="0" smtClean="0"/>
              <a:t>	</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z="1400" dirty="0" err="1" smtClean="0"/>
              <a:t>Pierangelo</a:t>
            </a:r>
            <a:r>
              <a:rPr lang="en-US" sz="1400" dirty="0" smtClean="0"/>
              <a:t> 2007</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Recommended </a:t>
            </a:r>
            <a:br>
              <a:rPr lang="en-US" dirty="0" smtClean="0"/>
            </a:br>
            <a:r>
              <a:rPr lang="en-US" dirty="0" smtClean="0"/>
              <a:t>solutions:</a:t>
            </a:r>
            <a:endParaRPr lang="en-US" dirty="0"/>
          </a:p>
        </p:txBody>
      </p:sp>
      <p:sp>
        <p:nvSpPr>
          <p:cNvPr id="3" name="Content Placeholder 2"/>
          <p:cNvSpPr>
            <a:spLocks noGrp="1"/>
          </p:cNvSpPr>
          <p:nvPr>
            <p:ph idx="1"/>
          </p:nvPr>
        </p:nvSpPr>
        <p:spPr>
          <a:xfrm>
            <a:off x="381000" y="1609416"/>
            <a:ext cx="7315200" cy="5248584"/>
          </a:xfrm>
        </p:spPr>
        <p:txBody>
          <a:bodyPr>
            <a:normAutofit/>
          </a:bodyPr>
          <a:lstStyle/>
          <a:p>
            <a:r>
              <a:rPr lang="en-US" sz="3000" dirty="0" smtClean="0"/>
              <a:t>Assign Jerry a peer tutor</a:t>
            </a:r>
          </a:p>
          <a:p>
            <a:endParaRPr lang="en-US" sz="1200" dirty="0" smtClean="0"/>
          </a:p>
          <a:p>
            <a:r>
              <a:rPr lang="en-US" sz="3000" dirty="0" smtClean="0"/>
              <a:t>Group Jerry with students </a:t>
            </a:r>
          </a:p>
          <a:p>
            <a:pPr>
              <a:buNone/>
            </a:pPr>
            <a:r>
              <a:rPr lang="en-US" sz="3000" dirty="0" smtClean="0"/>
              <a:t>	with common interests</a:t>
            </a:r>
          </a:p>
          <a:p>
            <a:pPr>
              <a:buNone/>
            </a:pPr>
            <a:endParaRPr lang="en-US" sz="1200" dirty="0" smtClean="0"/>
          </a:p>
          <a:p>
            <a:r>
              <a:rPr lang="en-US" sz="3000" dirty="0" smtClean="0"/>
              <a:t>Offer alternatives, such as counseling</a:t>
            </a:r>
          </a:p>
          <a:p>
            <a:endParaRPr lang="en-US" sz="1200" dirty="0" smtClean="0"/>
          </a:p>
          <a:p>
            <a:r>
              <a:rPr lang="en-US" sz="3000" dirty="0" smtClean="0"/>
              <a:t>Limit technology-based homework</a:t>
            </a:r>
          </a:p>
          <a:p>
            <a:endParaRPr lang="en-US" sz="1200" dirty="0" smtClean="0"/>
          </a:p>
          <a:p>
            <a:r>
              <a:rPr lang="en-US" sz="3000" dirty="0" smtClean="0"/>
              <a:t>Say and write assignments</a:t>
            </a:r>
          </a:p>
          <a:p>
            <a:pPr>
              <a:buNone/>
            </a:pPr>
            <a:endParaRPr lang="en-US" sz="1600" dirty="0" smtClean="0"/>
          </a:p>
        </p:txBody>
      </p:sp>
      <p:sp>
        <p:nvSpPr>
          <p:cNvPr id="4" name="Footer Placeholder 3"/>
          <p:cNvSpPr>
            <a:spLocks noGrp="1"/>
          </p:cNvSpPr>
          <p:nvPr>
            <p:ph type="ftr" sz="quarter" idx="11"/>
          </p:nvPr>
        </p:nvSpPr>
        <p:spPr/>
        <p:txBody>
          <a:bodyPr/>
          <a:lstStyle/>
          <a:p>
            <a:r>
              <a:rPr lang="en-US" sz="1400" dirty="0" err="1" smtClean="0"/>
              <a:t>Pierangelo</a:t>
            </a:r>
            <a:r>
              <a:rPr lang="en-US" sz="1400" dirty="0" smtClean="0"/>
              <a:t> 2007; Myers 2005</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1000" fill="hold"/>
                                        <p:tgtEl>
                                          <p:spTgt spid="3">
                                            <p:txEl>
                                              <p:pRg st="0" end="0"/>
                                            </p:txEl>
                                          </p:spTgt>
                                        </p:tgtEl>
                                        <p:attrNameLst>
                                          <p:attrName>r</p:attrName>
                                        </p:attrNameLst>
                                      </p:cBhvr>
                                    </p:animRot>
                                  </p:childTnLst>
                                </p:cTn>
                              </p:par>
                            </p:childTnLst>
                          </p:cTn>
                        </p:par>
                        <p:par>
                          <p:cTn id="7" fill="hold">
                            <p:stCondLst>
                              <p:cond delay="1000"/>
                            </p:stCondLst>
                            <p:childTnLst>
                              <p:par>
                                <p:cTn id="8" presetID="8" presetClass="emph" presetSubtype="0" fill="hold" nodeType="afterEffect">
                                  <p:stCondLst>
                                    <p:cond delay="2000"/>
                                  </p:stCondLst>
                                  <p:childTnLst>
                                    <p:animRot by="21600000">
                                      <p:cBhvr>
                                        <p:cTn id="9" dur="1000" fill="hold"/>
                                        <p:tgtEl>
                                          <p:spTgt spid="3">
                                            <p:txEl>
                                              <p:pRg st="2" end="2"/>
                                            </p:txEl>
                                          </p:spTgt>
                                        </p:tgtEl>
                                        <p:attrNameLst>
                                          <p:attrName>r</p:attrName>
                                        </p:attrNameLst>
                                      </p:cBhvr>
                                    </p:animRot>
                                  </p:childTnLst>
                                </p:cTn>
                              </p:par>
                              <p:par>
                                <p:cTn id="10" presetID="8" presetClass="emph" presetSubtype="0" fill="hold" nodeType="withEffect">
                                  <p:stCondLst>
                                    <p:cond delay="2000"/>
                                  </p:stCondLst>
                                  <p:childTnLst>
                                    <p:animRot by="21600000">
                                      <p:cBhvr>
                                        <p:cTn id="11" dur="1000" fill="hold"/>
                                        <p:tgtEl>
                                          <p:spTgt spid="3">
                                            <p:txEl>
                                              <p:pRg st="3" end="3"/>
                                            </p:txEl>
                                          </p:spTgt>
                                        </p:tgtEl>
                                        <p:attrNameLst>
                                          <p:attrName>r</p:attrName>
                                        </p:attrNameLst>
                                      </p:cBhvr>
                                    </p:animRot>
                                  </p:childTnLst>
                                </p:cTn>
                              </p:par>
                            </p:childTnLst>
                          </p:cTn>
                        </p:par>
                        <p:par>
                          <p:cTn id="12" fill="hold">
                            <p:stCondLst>
                              <p:cond delay="4000"/>
                            </p:stCondLst>
                            <p:childTnLst>
                              <p:par>
                                <p:cTn id="13" presetID="8" presetClass="emph" presetSubtype="0" fill="hold" nodeType="afterEffect">
                                  <p:stCondLst>
                                    <p:cond delay="0"/>
                                  </p:stCondLst>
                                  <p:childTnLst>
                                    <p:animRot by="21600000">
                                      <p:cBhvr>
                                        <p:cTn id="14" dur="1000" fill="hold"/>
                                        <p:tgtEl>
                                          <p:spTgt spid="3">
                                            <p:txEl>
                                              <p:pRg st="5" end="5"/>
                                            </p:txEl>
                                          </p:spTgt>
                                        </p:tgtEl>
                                        <p:attrNameLst>
                                          <p:attrName>r</p:attrName>
                                        </p:attrNameLst>
                                      </p:cBhvr>
                                    </p:animRot>
                                  </p:childTnLst>
                                </p:cTn>
                              </p:par>
                            </p:childTnLst>
                          </p:cTn>
                        </p:par>
                        <p:par>
                          <p:cTn id="15" fill="hold">
                            <p:stCondLst>
                              <p:cond delay="5000"/>
                            </p:stCondLst>
                            <p:childTnLst>
                              <p:par>
                                <p:cTn id="16" presetID="8" presetClass="emph" presetSubtype="0" fill="hold" nodeType="afterEffect">
                                  <p:stCondLst>
                                    <p:cond delay="2000"/>
                                  </p:stCondLst>
                                  <p:childTnLst>
                                    <p:animRot by="21600000">
                                      <p:cBhvr>
                                        <p:cTn id="17" dur="1000" fill="hold"/>
                                        <p:tgtEl>
                                          <p:spTgt spid="3">
                                            <p:txEl>
                                              <p:pRg st="7" end="7"/>
                                            </p:txEl>
                                          </p:spTgt>
                                        </p:tgtEl>
                                        <p:attrNameLst>
                                          <p:attrName>r</p:attrName>
                                        </p:attrNameLst>
                                      </p:cBhvr>
                                    </p:animRot>
                                  </p:childTnLst>
                                </p:cTn>
                              </p:par>
                            </p:childTnLst>
                          </p:cTn>
                        </p:par>
                        <p:par>
                          <p:cTn id="18" fill="hold">
                            <p:stCondLst>
                              <p:cond delay="8000"/>
                            </p:stCondLst>
                            <p:childTnLst>
                              <p:par>
                                <p:cTn id="19" presetID="8" presetClass="emph" presetSubtype="0" fill="hold" nodeType="afterEffect">
                                  <p:stCondLst>
                                    <p:cond delay="0"/>
                                  </p:stCondLst>
                                  <p:childTnLst>
                                    <p:animRot by="21600000">
                                      <p:cBhvr>
                                        <p:cTn id="20" dur="1000" fill="hold"/>
                                        <p:tgtEl>
                                          <p:spTgt spid="3">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750</Words>
  <Application>Microsoft Office PowerPoint</Application>
  <PresentationFormat>Экран (4:3)</PresentationFormat>
  <Paragraphs>169</Paragraphs>
  <Slides>17</Slides>
  <Notes>17</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Opulent</vt:lpstr>
      <vt:lpstr>Sensitivity to education and emotional disturbance:</vt:lpstr>
      <vt:lpstr>Categorical concerns  for high risk students</vt:lpstr>
      <vt:lpstr>Typical symptoms </vt:lpstr>
      <vt:lpstr>Hypothetical  Case  Study</vt:lpstr>
      <vt:lpstr>Jerry’s symptoms</vt:lpstr>
      <vt:lpstr>Emotional disturbance</vt:lpstr>
      <vt:lpstr>Слайд 7</vt:lpstr>
      <vt:lpstr>Parental involvement</vt:lpstr>
      <vt:lpstr>Recommended  solutions:</vt:lpstr>
      <vt:lpstr>non-emotive warning signs  of discomfort</vt:lpstr>
      <vt:lpstr>negative statements  related to intimacy issues</vt:lpstr>
      <vt:lpstr>during long periods of discomfort…</vt:lpstr>
      <vt:lpstr>present achievement</vt:lpstr>
      <vt:lpstr>jerry’s  annual goals</vt:lpstr>
      <vt:lpstr>This iep includes: </vt:lpstr>
      <vt:lpstr>A final thought…</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2010-08-09T18:34:44Z</dcterms:created>
  <dcterms:modified xsi:type="dcterms:W3CDTF">2010-08-09T18:34:47Z</dcterms:modified>
</cp:coreProperties>
</file>