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57" r:id="rId4"/>
    <p:sldId id="258" r:id="rId5"/>
    <p:sldId id="259" r:id="rId6"/>
    <p:sldId id="260" r:id="rId7"/>
    <p:sldId id="264" r:id="rId8"/>
    <p:sldId id="261" r:id="rId9"/>
    <p:sldId id="266" r:id="rId10"/>
    <p:sldId id="263"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AF"/>
    <a:srgbClr val="7083DF"/>
    <a:srgbClr val="AFB7E3"/>
    <a:srgbClr val="000000"/>
    <a:srgbClr val="FFFFFF"/>
    <a:srgbClr val="E0CFC8"/>
    <a:srgbClr val="7A89DC"/>
    <a:srgbClr val="EE84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121" autoAdjust="0"/>
    <p:restoredTop sz="94630" autoAdjust="0"/>
  </p:normalViewPr>
  <p:slideViewPr>
    <p:cSldViewPr>
      <p:cViewPr varScale="1">
        <p:scale>
          <a:sx n="86" d="100"/>
          <a:sy n="86" d="100"/>
        </p:scale>
        <p:origin x="-1626" y="-90"/>
      </p:cViewPr>
      <p:guideLst>
        <p:guide orient="horz" pos="2160"/>
        <p:guide pos="2880"/>
      </p:guideLst>
    </p:cSldViewPr>
  </p:slideViewPr>
  <p:notesTextViewPr>
    <p:cViewPr>
      <p:scale>
        <a:sx n="1" d="1"/>
        <a:sy n="1" d="1"/>
      </p:scale>
      <p:origin x="0" y="432"/>
    </p:cViewPr>
  </p:notesTextViewPr>
  <p:sorterViewPr>
    <p:cViewPr>
      <p:scale>
        <a:sx n="100" d="100"/>
        <a:sy n="100" d="100"/>
      </p:scale>
      <p:origin x="0" y="0"/>
    </p:cViewPr>
  </p:sorterViewPr>
  <p:notesViewPr>
    <p:cSldViewPr>
      <p:cViewPr>
        <p:scale>
          <a:sx n="100" d="100"/>
          <a:sy n="100" d="100"/>
        </p:scale>
        <p:origin x="-2112" y="6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030BFB-86C8-476F-B1EE-7D11D018F7CC}" type="datetimeFigureOut">
              <a:rPr lang="en-GB" smtClean="0"/>
              <a:t>17/08/2010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0265FF-7195-4FE9-94FC-6B84DE16FFF5}" type="slidenum">
              <a:rPr lang="en-GB" smtClean="0"/>
              <a:t>‹#›</a:t>
            </a:fld>
            <a:endParaRPr lang="en-GB" dirty="0"/>
          </a:p>
        </p:txBody>
      </p:sp>
    </p:spTree>
    <p:extLst>
      <p:ext uri="{BB962C8B-B14F-4D97-AF65-F5344CB8AC3E}">
        <p14:creationId xmlns:p14="http://schemas.microsoft.com/office/powerpoint/2010/main" val="2097519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1</a:t>
            </a:fld>
            <a:endParaRPr lang="en-GB" dirty="0"/>
          </a:p>
        </p:txBody>
      </p:sp>
    </p:spTree>
    <p:extLst>
      <p:ext uri="{BB962C8B-B14F-4D97-AF65-F5344CB8AC3E}">
        <p14:creationId xmlns:p14="http://schemas.microsoft.com/office/powerpoint/2010/main" val="1326833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10</a:t>
            </a:fld>
            <a:endParaRPr lang="en-GB" dirty="0"/>
          </a:p>
        </p:txBody>
      </p:sp>
    </p:spTree>
    <p:extLst>
      <p:ext uri="{BB962C8B-B14F-4D97-AF65-F5344CB8AC3E}">
        <p14:creationId xmlns:p14="http://schemas.microsoft.com/office/powerpoint/2010/main" val="9130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paper considers the impact of international trade tariffs on China applicable to the importation of cheap furniture from China.  It examines the key stakeholders involved, the concepts of importation and exports and the impact that tariffs have on international trade. Finally we examine the key decision criteria and vote on how the ITC should proceed on the information provided. </a:t>
            </a:r>
            <a:endParaRPr lang="en-GB" dirty="0" smtClean="0"/>
          </a:p>
          <a:p>
            <a:endParaRPr lang="en-CA" dirty="0" smtClean="0"/>
          </a:p>
          <a:p>
            <a:r>
              <a:rPr lang="en-CA" dirty="0" smtClean="0"/>
              <a:t>The paper in particular will clarify the following points:</a:t>
            </a:r>
          </a:p>
          <a:p>
            <a:pPr marL="171450" indent="-171450">
              <a:buFont typeface="Arial" pitchFamily="34" charset="0"/>
              <a:buChar char="•"/>
            </a:pPr>
            <a:r>
              <a:rPr lang="en-CA" dirty="0" smtClean="0"/>
              <a:t>Identification of the key stakeholders</a:t>
            </a:r>
          </a:p>
          <a:p>
            <a:pPr marL="171450" indent="-171450">
              <a:buFont typeface="Arial" pitchFamily="34" charset="0"/>
              <a:buChar char="•"/>
            </a:pPr>
            <a:r>
              <a:rPr lang="en-CA" dirty="0" smtClean="0"/>
              <a:t>The nature of importing and exporting goods</a:t>
            </a:r>
          </a:p>
          <a:p>
            <a:pPr marL="171450" indent="-171450">
              <a:buFont typeface="Arial" pitchFamily="34" charset="0"/>
              <a:buChar char="•"/>
            </a:pPr>
            <a:r>
              <a:rPr lang="en-CA" dirty="0" smtClean="0"/>
              <a:t>The consequences for each stakeholder where ITC impose tariffs</a:t>
            </a:r>
          </a:p>
          <a:p>
            <a:pPr marL="171450" indent="-171450">
              <a:buFont typeface="Arial" pitchFamily="34" charset="0"/>
              <a:buChar char="•"/>
            </a:pPr>
            <a:r>
              <a:rPr lang="en-CA" dirty="0" smtClean="0"/>
              <a:t>Impact of tariffs on international trade</a:t>
            </a:r>
          </a:p>
          <a:p>
            <a:pPr marL="171450" indent="-171450">
              <a:buFont typeface="Arial" pitchFamily="34" charset="0"/>
              <a:buChar char="•"/>
            </a:pPr>
            <a:r>
              <a:rPr lang="en-CA" dirty="0" smtClean="0"/>
              <a:t>Team Voting</a:t>
            </a:r>
          </a:p>
          <a:p>
            <a:pPr marL="171450" indent="-171450">
              <a:buFont typeface="Arial" pitchFamily="34" charset="0"/>
              <a:buChar char="•"/>
            </a:pPr>
            <a:r>
              <a:rPr lang="en-CA" dirty="0" smtClean="0"/>
              <a:t>Decision making criteria</a:t>
            </a:r>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2</a:t>
            </a:fld>
            <a:endParaRPr lang="en-GB" dirty="0"/>
          </a:p>
        </p:txBody>
      </p:sp>
    </p:spTree>
    <p:extLst>
      <p:ext uri="{BB962C8B-B14F-4D97-AF65-F5344CB8AC3E}">
        <p14:creationId xmlns:p14="http://schemas.microsoft.com/office/powerpoint/2010/main" val="195971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sz="1100" dirty="0" smtClean="0">
                <a:effectLst/>
              </a:rPr>
              <a:t>Stakeholders are an integral part of a project. They are the end-users or clients, the people from whom requirements will be drawn, the people who will influence the design and, ultimately, the people who will reap the benefits of your completed project.</a:t>
            </a:r>
          </a:p>
          <a:p>
            <a:pPr marL="171450" indent="-171450">
              <a:buFont typeface="Arial" pitchFamily="34" charset="0"/>
              <a:buChar char="•"/>
            </a:pPr>
            <a:endParaRPr lang="en-GB" sz="1100" dirty="0" smtClean="0">
              <a:effectLst/>
            </a:endParaRPr>
          </a:p>
          <a:p>
            <a:pPr marL="171450" indent="-171450">
              <a:buFont typeface="Arial" pitchFamily="34" charset="0"/>
              <a:buChar char="•"/>
            </a:pPr>
            <a:r>
              <a:rPr lang="en-GB" sz="1100" dirty="0" smtClean="0">
                <a:effectLst/>
              </a:rPr>
              <a:t>It is extremely important to involve stakeholders in all phases of your project for two reasons: Firstly, experience shows that their involvement in the project significantly increases your chances of success by building in a self-correcting feedback loop; Secondly, involving them in your project builds confidence in your product and will greatly ease its acceptance in your target audience</a:t>
            </a:r>
          </a:p>
          <a:p>
            <a:pPr marL="171450" indent="-171450">
              <a:buFont typeface="Arial" pitchFamily="34" charset="0"/>
              <a:buChar char="•"/>
            </a:pPr>
            <a:endParaRPr lang="en-GB" sz="1100" dirty="0" smtClean="0">
              <a:effectLst/>
            </a:endParaRPr>
          </a:p>
          <a:p>
            <a:pPr marL="171450" indent="-171450">
              <a:buFont typeface="Arial" pitchFamily="34" charset="0"/>
              <a:buChar char="•"/>
            </a:pPr>
            <a:r>
              <a:rPr lang="en-GB" sz="1100" dirty="0" smtClean="0"/>
              <a:t>Ensure that stakeholders, sponsors, change agents, and champions, are involved and in agreement throughout the project</a:t>
            </a:r>
          </a:p>
          <a:p>
            <a:pPr marL="171450" indent="-171450">
              <a:buFont typeface="Arial" pitchFamily="34" charset="0"/>
              <a:buChar char="•"/>
            </a:pPr>
            <a:endParaRPr lang="en-GB" sz="1100" dirty="0" smtClean="0"/>
          </a:p>
          <a:p>
            <a:pPr marL="171450" indent="-171450">
              <a:buFont typeface="Arial" pitchFamily="34" charset="0"/>
              <a:buChar char="•"/>
            </a:pPr>
            <a:r>
              <a:rPr lang="en-GB" sz="1100" dirty="0" smtClean="0"/>
              <a:t>Guide the decision makers through the key steps to success and make sure they are applied consistently throughout the project</a:t>
            </a:r>
          </a:p>
          <a:p>
            <a:pPr marL="171450" indent="-171450">
              <a:buFont typeface="Arial" pitchFamily="34" charset="0"/>
              <a:buChar char="•"/>
            </a:pPr>
            <a:endParaRPr lang="en-GB" sz="1100" dirty="0" smtClean="0"/>
          </a:p>
          <a:p>
            <a:pPr marL="171450" indent="-171450">
              <a:buFont typeface="Arial" pitchFamily="34" charset="0"/>
              <a:buChar char="•"/>
            </a:pPr>
            <a:r>
              <a:rPr lang="en-GB" sz="1100" dirty="0" smtClean="0"/>
              <a:t>Keep stakeholder’s decision-making efforts based on the best practice areas that have helped other projects deliver successfully to achieve the desired results</a:t>
            </a:r>
          </a:p>
          <a:p>
            <a:pPr marL="171450" indent="-171450">
              <a:buFont typeface="Arial" pitchFamily="34" charset="0"/>
              <a:buChar char="•"/>
            </a:pPr>
            <a:endParaRPr lang="en-GB" sz="1100" dirty="0" smtClean="0"/>
          </a:p>
          <a:p>
            <a:pPr marL="171450" indent="-171450">
              <a:buFont typeface="Arial" pitchFamily="34" charset="0"/>
              <a:buChar char="•"/>
            </a:pPr>
            <a:r>
              <a:rPr lang="en-GB" sz="1100" dirty="0" smtClean="0"/>
              <a:t>Managing stakeholders is an ongoing process and critical for work management success. Successful project management requires diligence, persistence, and tact when working with stakeholders</a:t>
            </a:r>
          </a:p>
          <a:p>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3</a:t>
            </a:fld>
            <a:endParaRPr lang="en-GB" dirty="0"/>
          </a:p>
        </p:txBody>
      </p:sp>
    </p:spTree>
    <p:extLst>
      <p:ext uri="{BB962C8B-B14F-4D97-AF65-F5344CB8AC3E}">
        <p14:creationId xmlns:p14="http://schemas.microsoft.com/office/powerpoint/2010/main" val="3156538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EXPORTING GOODS</a:t>
            </a:r>
          </a:p>
          <a:p>
            <a:endParaRPr lang="en-CA" dirty="0"/>
          </a:p>
          <a:p>
            <a:r>
              <a:rPr lang="en-CA" b="1" dirty="0" smtClean="0"/>
              <a:t>Indirect Exporting </a:t>
            </a:r>
            <a:r>
              <a:rPr lang="en-CA" dirty="0" smtClean="0"/>
              <a:t>: </a:t>
            </a:r>
            <a:r>
              <a:rPr lang="en-GB" dirty="0"/>
              <a:t>The principal advantage of indirect marketing for a smaller company is that it provides a way to penetrate foreign markets without the complexities and risks of direct exporting. Several kinds of intermediary firms provide a range of export services</a:t>
            </a:r>
            <a:r>
              <a:rPr lang="en-GB" dirty="0" smtClean="0"/>
              <a:t>.</a:t>
            </a:r>
          </a:p>
          <a:p>
            <a:endParaRPr lang="en-GB" dirty="0" smtClean="0"/>
          </a:p>
          <a:p>
            <a:r>
              <a:rPr lang="en-CA" b="1" dirty="0" smtClean="0"/>
              <a:t>Direct Exporting </a:t>
            </a:r>
            <a:r>
              <a:rPr lang="en-CA" dirty="0" smtClean="0"/>
              <a:t>: </a:t>
            </a:r>
            <a:r>
              <a:rPr lang="en-GB" dirty="0"/>
              <a:t>The advantages of direct exporting for a company include more control over the export process, potentially higher profits, and a closer relationship to the overseas buyer and marketplace. These advantages do not come easily, however, since the company needs to devote more time, personnel, and corporate resources than are needed with indirect exporting</a:t>
            </a:r>
            <a:r>
              <a:rPr lang="en-GB" dirty="0" smtClean="0"/>
              <a:t>.</a:t>
            </a:r>
          </a:p>
          <a:p>
            <a:endParaRPr lang="en-CA" dirty="0"/>
          </a:p>
          <a:p>
            <a:r>
              <a:rPr lang="en-CA" b="1" dirty="0" smtClean="0"/>
              <a:t>IMPORTING GOODS</a:t>
            </a:r>
            <a:endParaRPr lang="en-GB" b="1" dirty="0"/>
          </a:p>
          <a:p>
            <a:endParaRPr lang="en-CA" dirty="0" smtClean="0"/>
          </a:p>
          <a:p>
            <a:r>
              <a:rPr lang="en-GB" dirty="0"/>
              <a:t>Typically, a country turns to importing goods when the local demand is greater than the local supply. They may also import when the price on the global market is less than the price on the local market. The balance of trade is the difference between the value of the goods imported and the value of the goods exported by any country. A trade deficit will occur when the imports are larger than a country's exports. </a:t>
            </a: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4</a:t>
            </a:fld>
            <a:endParaRPr lang="en-GB" dirty="0"/>
          </a:p>
        </p:txBody>
      </p:sp>
    </p:spTree>
    <p:extLst>
      <p:ext uri="{BB962C8B-B14F-4D97-AF65-F5344CB8AC3E}">
        <p14:creationId xmlns:p14="http://schemas.microsoft.com/office/powerpoint/2010/main" val="4250584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TARIFFS ON IMPORTS</a:t>
            </a:r>
          </a:p>
          <a:p>
            <a:endParaRPr lang="en-CA" dirty="0"/>
          </a:p>
          <a:p>
            <a:pPr marL="171450" indent="-171450">
              <a:buFont typeface="Arial" pitchFamily="34" charset="0"/>
              <a:buChar char="•"/>
            </a:pPr>
            <a:r>
              <a:rPr lang="en-GB" dirty="0"/>
              <a:t>A tariff (or duty, the words are used interchangeably) is a tax levied by governments on the value of imported products</a:t>
            </a:r>
            <a:r>
              <a:rPr lang="en-GB" dirty="0" smtClean="0"/>
              <a:t>.</a:t>
            </a:r>
          </a:p>
          <a:p>
            <a:pPr marL="171450" indent="-171450">
              <a:buFont typeface="Arial" pitchFamily="34" charset="0"/>
              <a:buChar char="•"/>
            </a:pPr>
            <a:endParaRPr lang="en-CA" dirty="0"/>
          </a:p>
          <a:p>
            <a:pPr marL="171450" indent="-171450">
              <a:buFont typeface="Arial" pitchFamily="34" charset="0"/>
              <a:buChar char="•"/>
            </a:pPr>
            <a:r>
              <a:rPr lang="en-GB" dirty="0"/>
              <a:t>Tariffs raise the prices of imported goods, thus making them less competitive within the market of the importing </a:t>
            </a:r>
            <a:r>
              <a:rPr lang="en-GB" dirty="0" smtClean="0"/>
              <a:t>country</a:t>
            </a:r>
          </a:p>
          <a:p>
            <a:pPr marL="171450" indent="-171450">
              <a:buFont typeface="Arial" pitchFamily="34" charset="0"/>
              <a:buChar char="•"/>
            </a:pPr>
            <a:endParaRPr lang="en-CA" dirty="0"/>
          </a:p>
          <a:p>
            <a:pPr marL="171450" indent="-171450">
              <a:buFont typeface="Arial" pitchFamily="34" charset="0"/>
              <a:buChar char="•"/>
            </a:pPr>
            <a:r>
              <a:rPr lang="en-GB" dirty="0" smtClean="0">
                <a:effectLst/>
              </a:rPr>
              <a:t>An import tariff can have a negative or positive effect on the country imposing the tariff. An import tariff typically causes a foreign good to be more expensive because the foreign country selling the good raises the price of its good to offset the import tariff it is charged.</a:t>
            </a:r>
          </a:p>
          <a:p>
            <a:pPr marL="171450" indent="-171450">
              <a:buFont typeface="Arial" pitchFamily="34" charset="0"/>
              <a:buChar char="•"/>
            </a:pPr>
            <a:endParaRPr lang="en-CA" dirty="0"/>
          </a:p>
          <a:p>
            <a:pPr marL="171450" indent="-171450">
              <a:buFont typeface="Arial" pitchFamily="34" charset="0"/>
              <a:buChar char="•"/>
            </a:pPr>
            <a:r>
              <a:rPr lang="en-CA" dirty="0" smtClean="0"/>
              <a:t>Import tariffs can create trade wars with the country targeted and may result in reprisals</a:t>
            </a:r>
          </a:p>
          <a:p>
            <a:pPr marL="171450" indent="-171450">
              <a:buFont typeface="Arial" pitchFamily="34" charset="0"/>
              <a:buChar char="•"/>
            </a:pPr>
            <a:endParaRPr lang="en-CA" dirty="0"/>
          </a:p>
          <a:p>
            <a:pPr marL="171450" indent="-171450">
              <a:buFont typeface="Arial" pitchFamily="34" charset="0"/>
              <a:buChar char="•"/>
            </a:pPr>
            <a:r>
              <a:rPr lang="en-CA" dirty="0" smtClean="0"/>
              <a:t>May have political repercussions and damage both trading relationships and political goodwill between countries</a:t>
            </a:r>
          </a:p>
          <a:p>
            <a:pPr marL="171450" indent="-171450">
              <a:buFont typeface="Arial" pitchFamily="34" charset="0"/>
              <a:buChar char="•"/>
            </a:pPr>
            <a:endParaRPr lang="en-CA" dirty="0"/>
          </a:p>
          <a:p>
            <a:pPr marL="171450" indent="-171450">
              <a:buFont typeface="Arial" pitchFamily="34" charset="0"/>
              <a:buChar char="•"/>
            </a:pPr>
            <a:r>
              <a:rPr lang="en-CA" dirty="0" smtClean="0"/>
              <a:t>May result in spin off repercussions i.e. job reductions and layoffs in the exporting country. Potentially damages free trade relationships</a:t>
            </a:r>
          </a:p>
          <a:p>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5</a:t>
            </a:fld>
            <a:endParaRPr lang="en-GB" dirty="0"/>
          </a:p>
        </p:txBody>
      </p:sp>
    </p:spTree>
    <p:extLst>
      <p:ext uri="{BB962C8B-B14F-4D97-AF65-F5344CB8AC3E}">
        <p14:creationId xmlns:p14="http://schemas.microsoft.com/office/powerpoint/2010/main" val="147169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effectLst/>
              </a:rPr>
              <a:t>Tariffs hurt the country that imposes them, as their costs outweigh their benefits. </a:t>
            </a:r>
          </a:p>
          <a:p>
            <a:pPr marL="171450" indent="-171450">
              <a:buFont typeface="Arial" pitchFamily="34" charset="0"/>
              <a:buChar char="•"/>
            </a:pPr>
            <a:endParaRPr lang="en-GB" dirty="0" smtClean="0">
              <a:effectLst/>
            </a:endParaRPr>
          </a:p>
          <a:p>
            <a:pPr marL="171450" indent="-171450">
              <a:buFont typeface="Arial" pitchFamily="34" charset="0"/>
              <a:buChar char="•"/>
            </a:pPr>
            <a:r>
              <a:rPr lang="en-GB" dirty="0" smtClean="0">
                <a:effectLst/>
              </a:rPr>
              <a:t>Boon to domestic producers who now face reduced competition in their home market</a:t>
            </a:r>
          </a:p>
          <a:p>
            <a:pPr marL="171450" indent="-171450">
              <a:buFont typeface="Arial" pitchFamily="34" charset="0"/>
              <a:buChar char="•"/>
            </a:pPr>
            <a:endParaRPr lang="en-GB" dirty="0" smtClean="0">
              <a:effectLst/>
            </a:endParaRPr>
          </a:p>
          <a:p>
            <a:pPr marL="171450" indent="-171450">
              <a:buFont typeface="Arial" pitchFamily="34" charset="0"/>
              <a:buChar char="•"/>
            </a:pPr>
            <a:r>
              <a:rPr lang="en-GB" dirty="0" smtClean="0">
                <a:effectLst/>
              </a:rPr>
              <a:t>Reduced competition causes prices to rise</a:t>
            </a:r>
          </a:p>
          <a:p>
            <a:pPr marL="171450" indent="-171450">
              <a:buFont typeface="Arial" pitchFamily="34" charset="0"/>
              <a:buChar char="•"/>
            </a:pPr>
            <a:endParaRPr lang="en-GB" dirty="0" smtClean="0">
              <a:effectLst/>
            </a:endParaRPr>
          </a:p>
          <a:p>
            <a:pPr marL="171450" indent="-171450">
              <a:buFont typeface="Arial" pitchFamily="34" charset="0"/>
              <a:buChar char="•"/>
            </a:pPr>
            <a:r>
              <a:rPr lang="en-GB" dirty="0" smtClean="0">
                <a:effectLst/>
              </a:rPr>
              <a:t>The increased production and price causes domestic producers to hire more workers which causes consumer spending to rise</a:t>
            </a:r>
          </a:p>
          <a:p>
            <a:pPr marL="171450" indent="-171450">
              <a:buFont typeface="Arial" pitchFamily="34" charset="0"/>
              <a:buChar char="•"/>
            </a:pPr>
            <a:endParaRPr lang="en-CA" dirty="0"/>
          </a:p>
          <a:p>
            <a:pPr marL="171450" indent="-171450">
              <a:buFont typeface="Arial" pitchFamily="34" charset="0"/>
              <a:buChar char="•"/>
            </a:pPr>
            <a:r>
              <a:rPr lang="en-CA" dirty="0" smtClean="0"/>
              <a:t>Has political ramifications between countries</a:t>
            </a:r>
          </a:p>
          <a:p>
            <a:pPr marL="171450" indent="-171450">
              <a:buFont typeface="Arial" pitchFamily="34" charset="0"/>
              <a:buChar char="•"/>
            </a:pPr>
            <a:endParaRPr lang="en-CA" dirty="0"/>
          </a:p>
          <a:p>
            <a:pPr marL="171450" indent="-171450">
              <a:buFont typeface="Arial" pitchFamily="34" charset="0"/>
              <a:buChar char="•"/>
            </a:pPr>
            <a:r>
              <a:rPr lang="en-CA" dirty="0" smtClean="0"/>
              <a:t>May impact other trading agreements / relationships</a:t>
            </a:r>
          </a:p>
          <a:p>
            <a:pPr marL="171450" indent="-171450">
              <a:buFont typeface="Arial" pitchFamily="34" charset="0"/>
              <a:buChar char="•"/>
            </a:pPr>
            <a:endParaRPr lang="en-CA" dirty="0"/>
          </a:p>
          <a:p>
            <a:pPr marL="171450" indent="-171450">
              <a:buFont typeface="Arial" pitchFamily="34" charset="0"/>
              <a:buChar char="•"/>
            </a:pPr>
            <a:r>
              <a:rPr lang="en-CA" dirty="0" smtClean="0"/>
              <a:t>May create direct retaliatory measures that are even more hostile than the tariffs being imposed</a:t>
            </a:r>
          </a:p>
          <a:p>
            <a:pPr marL="171450" indent="-171450">
              <a:buFont typeface="Arial" pitchFamily="34" charset="0"/>
              <a:buChar char="•"/>
            </a:pPr>
            <a:endParaRPr lang="en-CA" dirty="0"/>
          </a:p>
          <a:p>
            <a:pPr marL="171450" indent="-171450">
              <a:buFont typeface="Arial" pitchFamily="34" charset="0"/>
              <a:buChar char="•"/>
            </a:pPr>
            <a:r>
              <a:rPr lang="en-CA" dirty="0" smtClean="0"/>
              <a:t>May spread fear to other trading partners and particularly where they have alliances to the country being tariffed.  </a:t>
            </a:r>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6</a:t>
            </a:fld>
            <a:endParaRPr lang="en-GB" dirty="0"/>
          </a:p>
        </p:txBody>
      </p:sp>
    </p:spTree>
    <p:extLst>
      <p:ext uri="{BB962C8B-B14F-4D97-AF65-F5344CB8AC3E}">
        <p14:creationId xmlns:p14="http://schemas.microsoft.com/office/powerpoint/2010/main" val="1611889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b="1" dirty="0" smtClean="0"/>
              <a:t>FACTORS INFLUENCING DECISION</a:t>
            </a:r>
          </a:p>
          <a:p>
            <a:endParaRPr lang="en-CA" dirty="0" smtClean="0"/>
          </a:p>
          <a:p>
            <a:pPr marL="171450" indent="-171450">
              <a:buFont typeface="Arial" pitchFamily="34" charset="0"/>
              <a:buChar char="•"/>
            </a:pPr>
            <a:r>
              <a:rPr lang="en-CA" dirty="0" smtClean="0">
                <a:solidFill>
                  <a:srgbClr val="FF0000"/>
                </a:solidFill>
              </a:rPr>
              <a:t>Protectionism</a:t>
            </a:r>
            <a:r>
              <a:rPr lang="en-CA" dirty="0" smtClean="0"/>
              <a:t> – Is it valid to safeguard the domestic market ?</a:t>
            </a:r>
          </a:p>
          <a:p>
            <a:pPr marL="171450" indent="-171450">
              <a:buFont typeface="Arial" pitchFamily="34" charset="0"/>
              <a:buChar char="•"/>
            </a:pPr>
            <a:endParaRPr lang="en-CA" dirty="0" smtClean="0"/>
          </a:p>
          <a:p>
            <a:pPr marL="171450" indent="-171450">
              <a:buFont typeface="Arial" pitchFamily="34" charset="0"/>
              <a:buChar char="•"/>
            </a:pPr>
            <a:r>
              <a:rPr lang="en-CA" dirty="0" smtClean="0">
                <a:solidFill>
                  <a:srgbClr val="FF0000"/>
                </a:solidFill>
              </a:rPr>
              <a:t>Government Terms of reference </a:t>
            </a:r>
            <a:r>
              <a:rPr lang="en-CA" dirty="0" smtClean="0"/>
              <a:t>apply – political considerations</a:t>
            </a:r>
          </a:p>
          <a:p>
            <a:pPr marL="171450" indent="-171450">
              <a:buFont typeface="Arial" pitchFamily="34" charset="0"/>
              <a:buChar char="•"/>
            </a:pPr>
            <a:endParaRPr lang="en-CA" dirty="0" smtClean="0"/>
          </a:p>
          <a:p>
            <a:pPr marL="171450" indent="-171450">
              <a:buFont typeface="Arial" pitchFamily="34" charset="0"/>
              <a:buChar char="•"/>
            </a:pPr>
            <a:r>
              <a:rPr lang="en-CA" dirty="0" smtClean="0">
                <a:solidFill>
                  <a:srgbClr val="FF0000"/>
                </a:solidFill>
              </a:rPr>
              <a:t>Economic Assessment </a:t>
            </a:r>
            <a:r>
              <a:rPr lang="en-CA" dirty="0" smtClean="0"/>
              <a:t>– Free Market conditions</a:t>
            </a:r>
          </a:p>
          <a:p>
            <a:pPr marL="171450" indent="-171450">
              <a:buFont typeface="Arial" pitchFamily="34" charset="0"/>
              <a:buChar char="•"/>
            </a:pPr>
            <a:endParaRPr lang="en-GB" dirty="0" smtClean="0"/>
          </a:p>
          <a:p>
            <a:pPr marL="171450" indent="-171450">
              <a:buFont typeface="Arial" pitchFamily="34" charset="0"/>
              <a:buChar char="•"/>
            </a:pPr>
            <a:r>
              <a:rPr lang="en-CA" dirty="0" smtClean="0">
                <a:solidFill>
                  <a:srgbClr val="FF0000"/>
                </a:solidFill>
              </a:rPr>
              <a:t>Impact on International Trade </a:t>
            </a:r>
            <a:r>
              <a:rPr lang="en-CA" dirty="0" smtClean="0"/>
              <a:t>– Will tariffs have a serious retaliatory impact on other US Exports to China ? </a:t>
            </a:r>
          </a:p>
          <a:p>
            <a:pPr marL="171450" indent="-171450">
              <a:buFont typeface="Arial" pitchFamily="34" charset="0"/>
              <a:buChar char="•"/>
            </a:pPr>
            <a:endParaRPr lang="en-CA" dirty="0"/>
          </a:p>
          <a:p>
            <a:pPr marL="171450" indent="-171450">
              <a:buFont typeface="Arial" pitchFamily="34" charset="0"/>
              <a:buChar char="•"/>
            </a:pPr>
            <a:r>
              <a:rPr lang="en-CA" dirty="0" smtClean="0"/>
              <a:t>Impact on other customers exporting to USA – Repercussions</a:t>
            </a:r>
          </a:p>
          <a:p>
            <a:pPr marL="171450" indent="-171450">
              <a:buFont typeface="Arial" pitchFamily="34" charset="0"/>
              <a:buChar char="•"/>
            </a:pPr>
            <a:endParaRPr lang="en-CA" dirty="0"/>
          </a:p>
          <a:p>
            <a:pPr marL="171450" indent="-171450">
              <a:buFont typeface="Arial" pitchFamily="34" charset="0"/>
              <a:buChar char="•"/>
            </a:pPr>
            <a:r>
              <a:rPr lang="en-CA" dirty="0" smtClean="0"/>
              <a:t>Political consideration – International Trade Relationships</a:t>
            </a:r>
          </a:p>
          <a:p>
            <a:pPr marL="171450" indent="-171450">
              <a:buFont typeface="Arial" pitchFamily="34" charset="0"/>
              <a:buChar char="•"/>
            </a:pPr>
            <a:endParaRPr lang="en-CA" dirty="0"/>
          </a:p>
          <a:p>
            <a:pPr marL="171450" indent="-171450">
              <a:buFont typeface="Arial" pitchFamily="34" charset="0"/>
              <a:buChar char="•"/>
            </a:pPr>
            <a:endParaRPr lang="en-CA" dirty="0" smtClean="0"/>
          </a:p>
          <a:p>
            <a:pPr marL="171450" indent="-171450">
              <a:buFont typeface="Arial" pitchFamily="34" charset="0"/>
              <a:buChar char="•"/>
            </a:pPr>
            <a:r>
              <a:rPr lang="en-CA" dirty="0" smtClean="0"/>
              <a:t>Human Rights -  Abuse of peoples e.g. Coffee Plantations, Textile Mills,  Slave labour shops.</a:t>
            </a:r>
            <a:endParaRPr lang="en-GB" dirty="0" smtClean="0"/>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7</a:t>
            </a:fld>
            <a:endParaRPr lang="en-GB" dirty="0"/>
          </a:p>
        </p:txBody>
      </p:sp>
    </p:spTree>
    <p:extLst>
      <p:ext uri="{BB962C8B-B14F-4D97-AF65-F5344CB8AC3E}">
        <p14:creationId xmlns:p14="http://schemas.microsoft.com/office/powerpoint/2010/main" val="2101259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may be a </a:t>
            </a:r>
            <a:r>
              <a:rPr lang="en-CA" u="sng" dirty="0" smtClean="0">
                <a:solidFill>
                  <a:srgbClr val="FF0000"/>
                </a:solidFill>
              </a:rPr>
              <a:t>human rights violation in China </a:t>
            </a:r>
            <a:r>
              <a:rPr lang="en-CA" dirty="0" smtClean="0"/>
              <a:t>exploiting workers to saturate the market with cheap goods.  This is not something that a democratic country wishes to encourage and as such has serious political consequences.  Particularly when this might be at the expense of domestic produced goods that are being penalised by paying workers compensatory amounts. </a:t>
            </a:r>
          </a:p>
          <a:p>
            <a:endParaRPr lang="en-CA" dirty="0" smtClean="0"/>
          </a:p>
          <a:p>
            <a:r>
              <a:rPr lang="en-CA" dirty="0" smtClean="0"/>
              <a:t>There may be a </a:t>
            </a:r>
            <a:r>
              <a:rPr lang="en-CA" u="sng" dirty="0" smtClean="0">
                <a:solidFill>
                  <a:srgbClr val="FF0000"/>
                </a:solidFill>
              </a:rPr>
              <a:t>quality issue </a:t>
            </a:r>
            <a:r>
              <a:rPr lang="en-CA" dirty="0" smtClean="0"/>
              <a:t>to the US domestic consumer i.e. may infringe health and safety standards.  There have been issues with imported foodstuffs from South East Asia ( contamination) and certain dyes in textiles and use on leather furniture that have been tested as carcinogenic substances.  </a:t>
            </a:r>
          </a:p>
          <a:p>
            <a:endParaRPr lang="en-CA" dirty="0" smtClean="0"/>
          </a:p>
          <a:p>
            <a:r>
              <a:rPr lang="en-CA" u="sng" dirty="0" smtClean="0">
                <a:solidFill>
                  <a:srgbClr val="FF0000"/>
                </a:solidFill>
              </a:rPr>
              <a:t>Free market conditions</a:t>
            </a:r>
            <a:r>
              <a:rPr lang="en-CA" dirty="0" smtClean="0"/>
              <a:t> dictate US uses high tech machinery but at a fair market labour rate.</a:t>
            </a:r>
          </a:p>
          <a:p>
            <a:endParaRPr lang="en-CA" dirty="0" smtClean="0"/>
          </a:p>
          <a:p>
            <a:r>
              <a:rPr lang="en-CA" b="1" dirty="0" smtClean="0">
                <a:solidFill>
                  <a:srgbClr val="FF0000"/>
                </a:solidFill>
              </a:rPr>
              <a:t>Tariffs on economic grounds are hard to justify. If proven human rights violations then OK! </a:t>
            </a:r>
            <a:endParaRPr lang="en-GB" b="1" dirty="0" smtClean="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8</a:t>
            </a:fld>
            <a:endParaRPr lang="en-GB" dirty="0"/>
          </a:p>
        </p:txBody>
      </p:sp>
    </p:spTree>
    <p:extLst>
      <p:ext uri="{BB962C8B-B14F-4D97-AF65-F5344CB8AC3E}">
        <p14:creationId xmlns:p14="http://schemas.microsoft.com/office/powerpoint/2010/main" val="597906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CONCLUSIONS</a:t>
            </a:r>
          </a:p>
          <a:p>
            <a:endParaRPr lang="en-CA" dirty="0"/>
          </a:p>
          <a:p>
            <a:pPr>
              <a:lnSpc>
                <a:spcPct val="200000"/>
              </a:lnSpc>
            </a:pPr>
            <a:r>
              <a:rPr lang="en-CA" dirty="0" smtClean="0"/>
              <a:t>The imposition of International Trade Tariffs are extremely complex and involve many criteria including:</a:t>
            </a:r>
          </a:p>
          <a:p>
            <a:pPr lvl="1">
              <a:lnSpc>
                <a:spcPct val="200000"/>
              </a:lnSpc>
            </a:pPr>
            <a:r>
              <a:rPr lang="en-CA" dirty="0" smtClean="0"/>
              <a:t>Political Considerations :  Human Rights Issues</a:t>
            </a:r>
          </a:p>
          <a:p>
            <a:pPr lvl="1">
              <a:lnSpc>
                <a:spcPct val="200000"/>
              </a:lnSpc>
            </a:pPr>
            <a:r>
              <a:rPr lang="en-CA" dirty="0" smtClean="0"/>
              <a:t>Economic Considerations  :  Supply vs. Demand </a:t>
            </a:r>
          </a:p>
          <a:p>
            <a:pPr lvl="1">
              <a:lnSpc>
                <a:spcPct val="200000"/>
              </a:lnSpc>
            </a:pPr>
            <a:r>
              <a:rPr lang="en-CA" dirty="0" smtClean="0"/>
              <a:t>Potential Reprisals ( trade wars) :  Hostile trade relationships</a:t>
            </a:r>
          </a:p>
          <a:p>
            <a:pPr lvl="1">
              <a:lnSpc>
                <a:spcPct val="200000"/>
              </a:lnSpc>
            </a:pPr>
            <a:r>
              <a:rPr lang="en-CA" dirty="0" smtClean="0"/>
              <a:t>Impact on other Export areas : Other spin off effects</a:t>
            </a:r>
          </a:p>
          <a:p>
            <a:pPr lvl="1">
              <a:lnSpc>
                <a:spcPct val="200000"/>
              </a:lnSpc>
            </a:pPr>
            <a:r>
              <a:rPr lang="en-CA" dirty="0" smtClean="0"/>
              <a:t>Impact on global trade relationships :  Trading relationships with other nations</a:t>
            </a:r>
          </a:p>
          <a:p>
            <a:pPr lvl="1">
              <a:lnSpc>
                <a:spcPct val="200000"/>
              </a:lnSpc>
            </a:pPr>
            <a:r>
              <a:rPr lang="en-CA" dirty="0" smtClean="0"/>
              <a:t>Human Rights Considerations  :  Violations of people being treated fairly or getting a fair wage for their labour. </a:t>
            </a:r>
            <a:endParaRPr lang="en-GB" dirty="0" smtClean="0"/>
          </a:p>
          <a:p>
            <a:pPr>
              <a:lnSpc>
                <a:spcPct val="200000"/>
              </a:lnSpc>
            </a:pPr>
            <a:endParaRPr lang="en-GB" dirty="0"/>
          </a:p>
        </p:txBody>
      </p:sp>
      <p:sp>
        <p:nvSpPr>
          <p:cNvPr id="4" name="Slide Number Placeholder 3"/>
          <p:cNvSpPr>
            <a:spLocks noGrp="1"/>
          </p:cNvSpPr>
          <p:nvPr>
            <p:ph type="sldNum" sz="quarter" idx="10"/>
          </p:nvPr>
        </p:nvSpPr>
        <p:spPr/>
        <p:txBody>
          <a:bodyPr/>
          <a:lstStyle/>
          <a:p>
            <a:fld id="{390265FF-7195-4FE9-94FC-6B84DE16FFF5}" type="slidenum">
              <a:rPr lang="en-GB" smtClean="0"/>
              <a:t>9</a:t>
            </a:fld>
            <a:endParaRPr lang="en-GB" dirty="0"/>
          </a:p>
        </p:txBody>
      </p:sp>
    </p:spTree>
    <p:extLst>
      <p:ext uri="{BB962C8B-B14F-4D97-AF65-F5344CB8AC3E}">
        <p14:creationId xmlns:p14="http://schemas.microsoft.com/office/powerpoint/2010/main" val="3081120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00" name="Picture 28" descr="PPP_SBUSI_TLE_Global_Business_Team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152400" y="1676400"/>
            <a:ext cx="4419600" cy="2819400"/>
          </a:xfrm>
          <a:extLst>
            <a:ext uri="{909E8E84-426E-40DD-AFC4-6F175D3DCCD1}">
              <a14:hiddenFill xmlns:a14="http://schemas.microsoft.com/office/drawing/2010/main">
                <a:solidFill>
                  <a:schemeClr val="accent1"/>
                </a:solidFill>
              </a14:hiddenFill>
            </a:ext>
          </a:extLst>
        </p:spPr>
        <p:txBody>
          <a:bodyPr/>
          <a:lstStyle>
            <a:lvl1pPr algn="ctr">
              <a:defRPr/>
            </a:lvl1pPr>
          </a:lstStyle>
          <a:p>
            <a:pPr lvl="0"/>
            <a:r>
              <a:rPr lang="en-US" noProof="0" smtClean="0"/>
              <a:t>Click to edit Master title style</a:t>
            </a:r>
            <a:endParaRPr lang="en-GB" noProof="0" smtClean="0"/>
          </a:p>
        </p:txBody>
      </p:sp>
      <p:sp>
        <p:nvSpPr>
          <p:cNvPr id="3075" name="Rectangle 3"/>
          <p:cNvSpPr>
            <a:spLocks noGrp="1" noChangeArrowheads="1"/>
          </p:cNvSpPr>
          <p:nvPr>
            <p:ph type="subTitle" idx="1"/>
          </p:nvPr>
        </p:nvSpPr>
        <p:spPr>
          <a:xfrm>
            <a:off x="152400" y="4648200"/>
            <a:ext cx="8839200" cy="1676400"/>
          </a:xfrm>
          <a:extLst>
            <a:ext uri="{909E8E84-426E-40DD-AFC4-6F175D3DCCD1}">
              <a14:hiddenFill xmlns:a14="http://schemas.microsoft.com/office/drawing/2010/main">
                <a:solidFill>
                  <a:schemeClr val="accent1"/>
                </a:solidFill>
              </a14:hiddenFill>
            </a:ext>
          </a:extLst>
        </p:spPr>
        <p:txBody>
          <a:bodyPr anchor="ctr"/>
          <a:lstStyle>
            <a:lvl1pPr marL="0" indent="0" algn="ctr">
              <a:buFontTx/>
              <a:buNone/>
              <a:defRPr/>
            </a:lvl1pPr>
          </a:lstStyle>
          <a:p>
            <a:pPr lvl="0"/>
            <a:r>
              <a:rPr lang="en-US" noProof="0" smtClean="0"/>
              <a:t>Click to edit Master subtitle style</a:t>
            </a:r>
            <a:endParaRPr lang="en-GB" noProof="0" smtClean="0"/>
          </a:p>
        </p:txBody>
      </p:sp>
      <p:sp>
        <p:nvSpPr>
          <p:cNvPr id="3090" name="Rectangle 18"/>
          <p:cNvSpPr>
            <a:spLocks noGrp="1" noChangeArrowheads="1"/>
          </p:cNvSpPr>
          <p:nvPr>
            <p:ph type="dt" sz="half" idx="2"/>
          </p:nvPr>
        </p:nvSpPr>
        <p:spPr/>
        <p:txBody>
          <a:bodyPr/>
          <a:lstStyle>
            <a:lvl1pPr>
              <a:defRPr/>
            </a:lvl1pPr>
          </a:lstStyle>
          <a:p>
            <a:endParaRPr lang="en-GB" dirty="0"/>
          </a:p>
        </p:txBody>
      </p:sp>
      <p:sp>
        <p:nvSpPr>
          <p:cNvPr id="3091" name="Rectangle 19"/>
          <p:cNvSpPr>
            <a:spLocks noGrp="1" noChangeArrowheads="1"/>
          </p:cNvSpPr>
          <p:nvPr>
            <p:ph type="ftr" sz="quarter" idx="3"/>
          </p:nvPr>
        </p:nvSpPr>
        <p:spPr/>
        <p:txBody>
          <a:bodyPr/>
          <a:lstStyle>
            <a:lvl1pPr>
              <a:defRPr/>
            </a:lvl1pPr>
          </a:lstStyle>
          <a:p>
            <a:endParaRPr lang="en-GB" dirty="0"/>
          </a:p>
        </p:txBody>
      </p:sp>
      <p:sp>
        <p:nvSpPr>
          <p:cNvPr id="3092" name="Rectangle 20"/>
          <p:cNvSpPr>
            <a:spLocks noGrp="1" noChangeArrowheads="1"/>
          </p:cNvSpPr>
          <p:nvPr>
            <p:ph type="sldNum" sz="quarter" idx="4"/>
          </p:nvPr>
        </p:nvSpPr>
        <p:spPr/>
        <p:txBody>
          <a:bodyPr/>
          <a:lstStyle>
            <a:lvl1pPr>
              <a:defRPr/>
            </a:lvl1pPr>
          </a:lstStyle>
          <a:p>
            <a:fld id="{6A85FBA5-D39B-4EC2-BA80-7A91FBE8F718}"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C85D164-9207-42AB-A5D0-EB0DA5902C05}" type="slidenum">
              <a:rPr lang="en-GB"/>
              <a:pPr/>
              <a:t>‹#›</a:t>
            </a:fld>
            <a:endParaRPr lang="en-GB" dirty="0"/>
          </a:p>
        </p:txBody>
      </p:sp>
    </p:spTree>
    <p:extLst>
      <p:ext uri="{BB962C8B-B14F-4D97-AF65-F5344CB8AC3E}">
        <p14:creationId xmlns:p14="http://schemas.microsoft.com/office/powerpoint/2010/main" val="309516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228600"/>
            <a:ext cx="64770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4343296-CC0D-4D29-91D9-4EF1477B7854}" type="slidenum">
              <a:rPr lang="en-GB"/>
              <a:pPr/>
              <a:t>‹#›</a:t>
            </a:fld>
            <a:endParaRPr lang="en-GB" dirty="0"/>
          </a:p>
        </p:txBody>
      </p:sp>
    </p:spTree>
    <p:extLst>
      <p:ext uri="{BB962C8B-B14F-4D97-AF65-F5344CB8AC3E}">
        <p14:creationId xmlns:p14="http://schemas.microsoft.com/office/powerpoint/2010/main" val="280724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9AC585C-2BF1-4731-A5F7-C3F3CD870384}" type="slidenum">
              <a:rPr lang="en-GB"/>
              <a:pPr/>
              <a:t>‹#›</a:t>
            </a:fld>
            <a:endParaRPr lang="en-GB" dirty="0"/>
          </a:p>
        </p:txBody>
      </p:sp>
    </p:spTree>
    <p:extLst>
      <p:ext uri="{BB962C8B-B14F-4D97-AF65-F5344CB8AC3E}">
        <p14:creationId xmlns:p14="http://schemas.microsoft.com/office/powerpoint/2010/main" val="412215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8F25FB4-95D6-47AB-85A3-BA385A39BD71}" type="slidenum">
              <a:rPr lang="en-GB"/>
              <a:pPr/>
              <a:t>‹#›</a:t>
            </a:fld>
            <a:endParaRPr lang="en-GB" dirty="0"/>
          </a:p>
        </p:txBody>
      </p:sp>
    </p:spTree>
    <p:extLst>
      <p:ext uri="{BB962C8B-B14F-4D97-AF65-F5344CB8AC3E}">
        <p14:creationId xmlns:p14="http://schemas.microsoft.com/office/powerpoint/2010/main" val="288648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 y="1524000"/>
            <a:ext cx="4343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4343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D4C2C14D-E5F9-40BE-AF80-90821D53B751}" type="slidenum">
              <a:rPr lang="en-GB"/>
              <a:pPr/>
              <a:t>‹#›</a:t>
            </a:fld>
            <a:endParaRPr lang="en-GB" dirty="0"/>
          </a:p>
        </p:txBody>
      </p:sp>
    </p:spTree>
    <p:extLst>
      <p:ext uri="{BB962C8B-B14F-4D97-AF65-F5344CB8AC3E}">
        <p14:creationId xmlns:p14="http://schemas.microsoft.com/office/powerpoint/2010/main" val="152870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65B8B1A2-7E53-4960-B98F-3847951F5687}" type="slidenum">
              <a:rPr lang="en-GB"/>
              <a:pPr/>
              <a:t>‹#›</a:t>
            </a:fld>
            <a:endParaRPr lang="en-GB" dirty="0"/>
          </a:p>
        </p:txBody>
      </p:sp>
    </p:spTree>
    <p:extLst>
      <p:ext uri="{BB962C8B-B14F-4D97-AF65-F5344CB8AC3E}">
        <p14:creationId xmlns:p14="http://schemas.microsoft.com/office/powerpoint/2010/main" val="399523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4117B2EC-65AE-4BDA-A6F6-C7F4FF1856E3}" type="slidenum">
              <a:rPr lang="en-GB"/>
              <a:pPr/>
              <a:t>‹#›</a:t>
            </a:fld>
            <a:endParaRPr lang="en-GB" dirty="0"/>
          </a:p>
        </p:txBody>
      </p:sp>
    </p:spTree>
    <p:extLst>
      <p:ext uri="{BB962C8B-B14F-4D97-AF65-F5344CB8AC3E}">
        <p14:creationId xmlns:p14="http://schemas.microsoft.com/office/powerpoint/2010/main" val="286909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3D2B481E-1E87-4E81-B758-557281379CCD}" type="slidenum">
              <a:rPr lang="en-GB"/>
              <a:pPr/>
              <a:t>‹#›</a:t>
            </a:fld>
            <a:endParaRPr lang="en-GB" dirty="0"/>
          </a:p>
        </p:txBody>
      </p:sp>
    </p:spTree>
    <p:extLst>
      <p:ext uri="{BB962C8B-B14F-4D97-AF65-F5344CB8AC3E}">
        <p14:creationId xmlns:p14="http://schemas.microsoft.com/office/powerpoint/2010/main" val="4241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33AF2847-682A-44C1-AFE2-2817B4AF7787}" type="slidenum">
              <a:rPr lang="en-GB"/>
              <a:pPr/>
              <a:t>‹#›</a:t>
            </a:fld>
            <a:endParaRPr lang="en-GB" dirty="0"/>
          </a:p>
        </p:txBody>
      </p:sp>
    </p:spTree>
    <p:extLst>
      <p:ext uri="{BB962C8B-B14F-4D97-AF65-F5344CB8AC3E}">
        <p14:creationId xmlns:p14="http://schemas.microsoft.com/office/powerpoint/2010/main" val="37812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EF3ECEA7-315E-4E2E-8163-B94D197C4602}" type="slidenum">
              <a:rPr lang="en-GB"/>
              <a:pPr/>
              <a:t>‹#›</a:t>
            </a:fld>
            <a:endParaRPr lang="en-GB" dirty="0"/>
          </a:p>
        </p:txBody>
      </p:sp>
    </p:spTree>
    <p:extLst>
      <p:ext uri="{BB962C8B-B14F-4D97-AF65-F5344CB8AC3E}">
        <p14:creationId xmlns:p14="http://schemas.microsoft.com/office/powerpoint/2010/main" val="987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pic>
        <p:nvPicPr>
          <p:cNvPr id="1057" name="Picture 33" descr="PPP_SBUSI_TXT_Global_Business_Teamwo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 y="228600"/>
            <a:ext cx="6248400" cy="1143000"/>
          </a:xfrm>
          <a:prstGeom prst="rect">
            <a:avLst/>
          </a:prstGeom>
          <a:noFill/>
          <a:ln>
            <a:noFill/>
          </a:ln>
          <a:effectLst/>
          <a:extLst>
            <a:ext uri="{909E8E84-426E-40DD-AFC4-6F175D3DCCD1}">
              <a14:hiddenFill xmlns:a14="http://schemas.microsoft.com/office/drawing/2010/main">
                <a:solidFill>
                  <a:srgbClr val="D2E3F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152400" y="1524000"/>
            <a:ext cx="8839200" cy="4800600"/>
          </a:xfrm>
          <a:prstGeom prst="rect">
            <a:avLst/>
          </a:prstGeom>
          <a:noFill/>
          <a:ln>
            <a:noFill/>
          </a:ln>
          <a:effectLst/>
          <a:extLst>
            <a:ext uri="{909E8E84-426E-40DD-AFC4-6F175D3DCCD1}">
              <a14:hiddenFill xmlns:a14="http://schemas.microsoft.com/office/drawing/2010/main">
                <a:solidFill>
                  <a:srgbClr val="B85F4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1" name="Rectangle 7"/>
          <p:cNvSpPr>
            <a:spLocks noGrp="1" noChangeArrowheads="1"/>
          </p:cNvSpPr>
          <p:nvPr>
            <p:ph type="dt" sz="half" idx="2"/>
          </p:nvPr>
        </p:nvSpPr>
        <p:spPr bwMode="auto">
          <a:xfrm>
            <a:off x="152400" y="63246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32" name="Rectangle 8"/>
          <p:cNvSpPr>
            <a:spLocks noGrp="1" noChangeArrowheads="1"/>
          </p:cNvSpPr>
          <p:nvPr>
            <p:ph type="ftr" sz="quarter" idx="3"/>
          </p:nvPr>
        </p:nvSpPr>
        <p:spPr bwMode="auto">
          <a:xfrm>
            <a:off x="3124200" y="63246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3" name="Rectangle 9"/>
          <p:cNvSpPr>
            <a:spLocks noGrp="1" noChangeArrowheads="1"/>
          </p:cNvSpPr>
          <p:nvPr>
            <p:ph type="sldNum" sz="quarter" idx="4"/>
          </p:nvPr>
        </p:nvSpPr>
        <p:spPr bwMode="auto">
          <a:xfrm>
            <a:off x="6858000" y="63246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DDB8480-B671-4F90-A7D4-3B8904A4B7E0}"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eferenceforbusiness.com/management/Ex-Gov/Exporting-and-Importing.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economics.about.com/cs/taxpolicy/a/tariffs_2.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Entrepreneurship</a:t>
            </a:r>
            <a:endParaRPr lang="en-GB" dirty="0"/>
          </a:p>
        </p:txBody>
      </p:sp>
      <p:sp>
        <p:nvSpPr>
          <p:cNvPr id="3" name="Subtitle 2"/>
          <p:cNvSpPr>
            <a:spLocks noGrp="1"/>
          </p:cNvSpPr>
          <p:nvPr>
            <p:ph type="subTitle" idx="1"/>
          </p:nvPr>
        </p:nvSpPr>
        <p:spPr/>
        <p:txBody>
          <a:bodyPr/>
          <a:lstStyle/>
          <a:p>
            <a:r>
              <a:rPr lang="en-CA" dirty="0" smtClean="0"/>
              <a:t>USA &amp; China Relationships</a:t>
            </a:r>
            <a:endParaRPr lang="en-GB" dirty="0"/>
          </a:p>
        </p:txBody>
      </p:sp>
    </p:spTree>
    <p:extLst>
      <p:ext uri="{BB962C8B-B14F-4D97-AF65-F5344CB8AC3E}">
        <p14:creationId xmlns:p14="http://schemas.microsoft.com/office/powerpoint/2010/main" val="257281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GB" dirty="0"/>
          </a:p>
        </p:txBody>
      </p:sp>
      <p:sp>
        <p:nvSpPr>
          <p:cNvPr id="3" name="Content Placeholder 2"/>
          <p:cNvSpPr>
            <a:spLocks noGrp="1"/>
          </p:cNvSpPr>
          <p:nvPr>
            <p:ph idx="1"/>
          </p:nvPr>
        </p:nvSpPr>
        <p:spPr/>
        <p:txBody>
          <a:bodyPr/>
          <a:lstStyle/>
          <a:p>
            <a:pPr marL="457200" lvl="1" indent="0">
              <a:buNone/>
            </a:pPr>
            <a:r>
              <a:rPr lang="en-GB" sz="1200" dirty="0" smtClean="0">
                <a:solidFill>
                  <a:schemeClr val="tx1"/>
                </a:solidFill>
                <a:latin typeface="Times New Roman" pitchFamily="18" charset="0"/>
                <a:cs typeface="Times New Roman" pitchFamily="18" charset="0"/>
              </a:rPr>
              <a:t>	</a:t>
            </a:r>
            <a:r>
              <a:rPr lang="en-GB" dirty="0" smtClean="0">
                <a:solidFill>
                  <a:schemeClr val="tx1"/>
                </a:solidFill>
                <a:latin typeface="Times New Roman" pitchFamily="18" charset="0"/>
                <a:cs typeface="Times New Roman" pitchFamily="18" charset="0"/>
              </a:rPr>
              <a:t>Kevin Nelson, (1999), Reference for Business</a:t>
            </a:r>
            <a:r>
              <a:rPr lang="en-GB" dirty="0" smtClean="0">
                <a:solidFill>
                  <a:schemeClr val="tx1"/>
                </a:solidFill>
                <a:latin typeface="Times New Roman" pitchFamily="18" charset="0"/>
                <a:cs typeface="Times New Roman" pitchFamily="18" charset="0"/>
                <a:hlinkClick r:id="rId3"/>
              </a:rPr>
              <a:t>        http://www.referenceforbusiness.com/management/Ex-Gov/Exporting-and-Importing.html</a:t>
            </a:r>
            <a:endParaRPr lang="en-GB" dirty="0" smtClean="0">
              <a:solidFill>
                <a:schemeClr val="tx1"/>
              </a:solidFill>
              <a:latin typeface="Times New Roman" pitchFamily="18" charset="0"/>
              <a:cs typeface="Times New Roman" pitchFamily="18" charset="0"/>
            </a:endParaRPr>
          </a:p>
          <a:p>
            <a:pPr marL="457200" lvl="1" indent="0">
              <a:buNone/>
            </a:pPr>
            <a:endParaRPr lang="en-CA" dirty="0">
              <a:latin typeface="Times New Roman" pitchFamily="18" charset="0"/>
              <a:cs typeface="Times New Roman" pitchFamily="18" charset="0"/>
            </a:endParaRPr>
          </a:p>
          <a:p>
            <a:pPr marL="0" indent="0">
              <a:buNone/>
            </a:pPr>
            <a:r>
              <a:rPr lang="en-CA" sz="2400" dirty="0" smtClean="0">
                <a:latin typeface="Times New Roman" pitchFamily="18" charset="0"/>
                <a:cs typeface="Times New Roman" pitchFamily="18" charset="0"/>
              </a:rPr>
              <a:t>	Mike Moffatt (2010), </a:t>
            </a:r>
            <a:r>
              <a:rPr lang="en-GB" sz="2400" dirty="0" smtClean="0">
                <a:latin typeface="Times New Roman" pitchFamily="18" charset="0"/>
                <a:cs typeface="Times New Roman" pitchFamily="18" charset="0"/>
              </a:rPr>
              <a:t>The Economic Effect of Tariffs</a:t>
            </a:r>
          </a:p>
          <a:p>
            <a:pPr marL="0" indent="0">
              <a:buNone/>
            </a:pP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hlinkClick r:id="rId4"/>
              </a:rPr>
              <a:t>http://www.economics.about.com/cs/taxpolicy/a/tariffs_2.html</a:t>
            </a:r>
            <a:r>
              <a:rPr lang="en-GB" sz="2400" dirty="0" smtClean="0">
                <a:latin typeface="Times New Roman" pitchFamily="18" charset="0"/>
                <a:cs typeface="Times New Roman" pitchFamily="18" charset="0"/>
              </a:rPr>
              <a:t> </a:t>
            </a:r>
          </a:p>
          <a:p>
            <a:pPr marL="0" indent="0">
              <a:buNone/>
            </a:pPr>
            <a:endParaRPr lang="en-GB" sz="2400" dirty="0" smtClean="0">
              <a:latin typeface="Times New Roman" pitchFamily="18" charset="0"/>
              <a:cs typeface="Times New Roman" pitchFamily="18" charset="0"/>
            </a:endParaRPr>
          </a:p>
          <a:p>
            <a:pPr marL="457200" lvl="1" indent="0">
              <a:buNone/>
            </a:pP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278976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Abstract</a:t>
            </a:r>
            <a:endParaRPr lang="en-GB" sz="4400" dirty="0"/>
          </a:p>
        </p:txBody>
      </p:sp>
      <p:sp>
        <p:nvSpPr>
          <p:cNvPr id="6" name="Content Placeholder 5"/>
          <p:cNvSpPr>
            <a:spLocks noGrp="1"/>
          </p:cNvSpPr>
          <p:nvPr>
            <p:ph idx="1"/>
          </p:nvPr>
        </p:nvSpPr>
        <p:spPr>
          <a:xfrm>
            <a:off x="4283968" y="1772817"/>
            <a:ext cx="3887614" cy="2448272"/>
          </a:xfrm>
        </p:spPr>
        <p:txBody>
          <a:bodyPr/>
          <a:lstStyle/>
          <a:p>
            <a:pPr marL="0" indent="0">
              <a:buNone/>
            </a:pPr>
            <a:endParaRPr lang="en-GB" dirty="0"/>
          </a:p>
        </p:txBody>
      </p:sp>
      <p:sp>
        <p:nvSpPr>
          <p:cNvPr id="7" name="Text Placeholder 6"/>
          <p:cNvSpPr>
            <a:spLocks noGrp="1"/>
          </p:cNvSpPr>
          <p:nvPr>
            <p:ph type="body" sz="half" idx="2"/>
          </p:nvPr>
        </p:nvSpPr>
        <p:spPr>
          <a:xfrm>
            <a:off x="539552" y="1628800"/>
            <a:ext cx="3528392" cy="4497363"/>
          </a:xfrm>
        </p:spPr>
        <p:txBody>
          <a:bodyPr/>
          <a:lstStyle/>
          <a:p>
            <a:pPr>
              <a:lnSpc>
                <a:spcPct val="150000"/>
              </a:lnSpc>
            </a:pPr>
            <a:r>
              <a:rPr lang="en-CA" sz="1600" dirty="0" smtClean="0"/>
              <a:t>This paper considers the impact of international trade tariffs on China applicable to the importation of cheap furniture from China.  It examines the key stakeholders involved, the concepts of importation and exports and the impact that tariffs have on international trade. Finally we examine the key decision criteria and vote on how the ITC should proceed on the information provided. </a:t>
            </a:r>
            <a:endParaRPr lang="en-GB"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7" y="1700808"/>
            <a:ext cx="388371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3870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 Stakeholders</a:t>
            </a:r>
            <a:endParaRPr lang="en-GB" dirty="0"/>
          </a:p>
        </p:txBody>
      </p:sp>
      <p:sp>
        <p:nvSpPr>
          <p:cNvPr id="3" name="Content Placeholder 2"/>
          <p:cNvSpPr>
            <a:spLocks noGrp="1"/>
          </p:cNvSpPr>
          <p:nvPr>
            <p:ph idx="1"/>
          </p:nvPr>
        </p:nvSpPr>
        <p:spPr/>
        <p:txBody>
          <a:bodyPr/>
          <a:lstStyle/>
          <a:p>
            <a:r>
              <a:rPr lang="en-CA" dirty="0" smtClean="0"/>
              <a:t>The key stakeholders in the trade dispute are:</a:t>
            </a:r>
          </a:p>
          <a:p>
            <a:pPr lvl="1">
              <a:lnSpc>
                <a:spcPct val="200000"/>
              </a:lnSpc>
            </a:pPr>
            <a:r>
              <a:rPr lang="en-CA" dirty="0" smtClean="0"/>
              <a:t>The US furniture manufacturers</a:t>
            </a:r>
          </a:p>
          <a:p>
            <a:pPr lvl="1">
              <a:lnSpc>
                <a:spcPct val="200000"/>
              </a:lnSpc>
            </a:pPr>
            <a:r>
              <a:rPr lang="en-CA" dirty="0" smtClean="0"/>
              <a:t>The US International Trade Commission</a:t>
            </a:r>
          </a:p>
          <a:p>
            <a:pPr lvl="1">
              <a:lnSpc>
                <a:spcPct val="200000"/>
              </a:lnSpc>
            </a:pPr>
            <a:r>
              <a:rPr lang="en-CA" dirty="0" smtClean="0"/>
              <a:t>The Chinese Factory Owners</a:t>
            </a:r>
          </a:p>
          <a:p>
            <a:pPr lvl="1">
              <a:lnSpc>
                <a:spcPct val="200000"/>
              </a:lnSpc>
            </a:pPr>
            <a:r>
              <a:rPr lang="en-CA" dirty="0" smtClean="0"/>
              <a:t>The Chinese International Trade Commission</a:t>
            </a:r>
            <a:endParaRPr lang="en-GB" dirty="0"/>
          </a:p>
        </p:txBody>
      </p:sp>
    </p:spTree>
    <p:extLst>
      <p:ext uri="{BB962C8B-B14F-4D97-AF65-F5344CB8AC3E}">
        <p14:creationId xmlns:p14="http://schemas.microsoft.com/office/powerpoint/2010/main" val="1024477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 &amp; Export of Goods</a:t>
            </a:r>
            <a:endParaRPr lang="en-GB" dirty="0"/>
          </a:p>
        </p:txBody>
      </p:sp>
      <p:sp>
        <p:nvSpPr>
          <p:cNvPr id="3" name="Content Placeholder 2"/>
          <p:cNvSpPr>
            <a:spLocks noGrp="1"/>
          </p:cNvSpPr>
          <p:nvPr>
            <p:ph idx="1"/>
          </p:nvPr>
        </p:nvSpPr>
        <p:spPr/>
        <p:txBody>
          <a:bodyPr/>
          <a:lstStyle/>
          <a:p>
            <a:r>
              <a:rPr lang="en-CA" dirty="0" smtClean="0">
                <a:solidFill>
                  <a:srgbClr val="FF0000"/>
                </a:solidFill>
              </a:rPr>
              <a:t>Exporting Goods</a:t>
            </a:r>
          </a:p>
          <a:p>
            <a:pPr lvl="1"/>
            <a:r>
              <a:rPr lang="en-GB" dirty="0">
                <a:solidFill>
                  <a:schemeClr val="tx1"/>
                </a:solidFill>
                <a:latin typeface="+mn-lt"/>
              </a:rPr>
              <a:t>Exporting is the act of producing goods or services in one country and selling or trading them to another </a:t>
            </a:r>
            <a:r>
              <a:rPr lang="en-GB" dirty="0" smtClean="0">
                <a:solidFill>
                  <a:schemeClr val="tx1"/>
                </a:solidFill>
                <a:latin typeface="+mn-lt"/>
              </a:rPr>
              <a:t>country</a:t>
            </a:r>
          </a:p>
          <a:p>
            <a:pPr lvl="1"/>
            <a:r>
              <a:rPr lang="en-GB" dirty="0">
                <a:solidFill>
                  <a:schemeClr val="tx1"/>
                </a:solidFill>
                <a:latin typeface="+mn-lt"/>
              </a:rPr>
              <a:t>Exporting is just one method that companies use to establish their presence in economies outside their home </a:t>
            </a:r>
            <a:r>
              <a:rPr lang="en-GB" dirty="0" smtClean="0">
                <a:solidFill>
                  <a:schemeClr val="tx1"/>
                </a:solidFill>
                <a:latin typeface="+mn-lt"/>
              </a:rPr>
              <a:t>country</a:t>
            </a:r>
          </a:p>
          <a:p>
            <a:r>
              <a:rPr lang="en-GB" dirty="0" smtClean="0">
                <a:solidFill>
                  <a:srgbClr val="FF0000"/>
                </a:solidFill>
              </a:rPr>
              <a:t>Importing Goods</a:t>
            </a:r>
          </a:p>
          <a:p>
            <a:pPr lvl="1"/>
            <a:r>
              <a:rPr lang="en-GB" dirty="0">
                <a:solidFill>
                  <a:schemeClr val="tx1"/>
                </a:solidFill>
                <a:latin typeface="+mn-lt"/>
              </a:rPr>
              <a:t>importing which is the acquisition and sale of goods </a:t>
            </a:r>
            <a:r>
              <a:rPr lang="en-GB" dirty="0" smtClean="0">
                <a:solidFill>
                  <a:schemeClr val="tx1"/>
                </a:solidFill>
                <a:latin typeface="+mn-lt"/>
              </a:rPr>
              <a:t>acquired </a:t>
            </a:r>
            <a:r>
              <a:rPr lang="en-GB" dirty="0">
                <a:solidFill>
                  <a:schemeClr val="tx1"/>
                </a:solidFill>
                <a:latin typeface="+mn-lt"/>
              </a:rPr>
              <a:t>from another country and selling them within the </a:t>
            </a:r>
            <a:r>
              <a:rPr lang="en-GB" dirty="0" smtClean="0">
                <a:solidFill>
                  <a:schemeClr val="tx1"/>
                </a:solidFill>
                <a:latin typeface="+mn-lt"/>
              </a:rPr>
              <a:t>country    </a:t>
            </a:r>
            <a:r>
              <a:rPr lang="en-GB" sz="1600" dirty="0" smtClean="0">
                <a:solidFill>
                  <a:schemeClr val="tx1"/>
                </a:solidFill>
                <a:latin typeface="+mn-lt"/>
              </a:rPr>
              <a:t>Kevin Nelson, (1999), Reference for Business</a:t>
            </a:r>
          </a:p>
          <a:p>
            <a:pPr marL="457200" lvl="1" indent="0">
              <a:buNone/>
            </a:pPr>
            <a:r>
              <a:rPr lang="en-GB" sz="1600" dirty="0" smtClean="0">
                <a:solidFill>
                  <a:schemeClr val="tx1"/>
                </a:solidFill>
                <a:latin typeface="+mn-lt"/>
              </a:rPr>
              <a:t>http://www.referenceforbusiness.com/management/Ex-Gov/Exporting-and-Importing.html</a:t>
            </a:r>
            <a:r>
              <a:rPr lang="en-GB" sz="1600" dirty="0">
                <a:solidFill>
                  <a:schemeClr val="tx1"/>
                </a:solidFill>
                <a:latin typeface="+mn-lt"/>
              </a:rPr>
              <a:t/>
            </a:r>
            <a:br>
              <a:rPr lang="en-GB" sz="1600" dirty="0">
                <a:solidFill>
                  <a:schemeClr val="tx1"/>
                </a:solidFill>
                <a:latin typeface="+mn-lt"/>
              </a:rPr>
            </a:br>
            <a:r>
              <a:rPr lang="en-GB" sz="1600" dirty="0">
                <a:solidFill>
                  <a:schemeClr val="tx1"/>
                </a:solidFill>
                <a:latin typeface="+mn-lt"/>
              </a:rPr>
              <a:t/>
            </a:r>
            <a:br>
              <a:rPr lang="en-GB" sz="1600" dirty="0">
                <a:solidFill>
                  <a:schemeClr val="tx1"/>
                </a:solidFill>
                <a:latin typeface="+mn-lt"/>
              </a:rPr>
            </a:br>
            <a:r>
              <a:rPr lang="en-GB" dirty="0">
                <a:solidFill>
                  <a:schemeClr val="tx1"/>
                </a:solidFill>
                <a:latin typeface="+mn-lt"/>
              </a:rPr>
              <a:t/>
            </a:r>
            <a:br>
              <a:rPr lang="en-GB" dirty="0">
                <a:solidFill>
                  <a:schemeClr val="tx1"/>
                </a:solidFill>
                <a:latin typeface="+mn-lt"/>
              </a:rPr>
            </a:br>
            <a:r>
              <a:rPr lang="en-GB" dirty="0">
                <a:solidFill>
                  <a:schemeClr val="tx1"/>
                </a:solidFill>
                <a:latin typeface="+mn-lt"/>
              </a:rPr>
              <a:t/>
            </a:r>
            <a:br>
              <a:rPr lang="en-GB" dirty="0">
                <a:solidFill>
                  <a:schemeClr val="tx1"/>
                </a:solidFill>
                <a:latin typeface="+mn-lt"/>
              </a:rPr>
            </a:br>
            <a:r>
              <a:rPr lang="en-GB" dirty="0">
                <a:solidFill>
                  <a:schemeClr val="tx1"/>
                </a:solidFill>
                <a:latin typeface="+mn-lt"/>
              </a:rPr>
              <a:t/>
            </a:r>
            <a:br>
              <a:rPr lang="en-GB" dirty="0">
                <a:solidFill>
                  <a:schemeClr val="tx1"/>
                </a:solidFill>
                <a:latin typeface="+mn-lt"/>
              </a:rPr>
            </a:br>
            <a:endParaRPr lang="en-GB" dirty="0"/>
          </a:p>
        </p:txBody>
      </p:sp>
    </p:spTree>
    <p:extLst>
      <p:ext uri="{BB962C8B-B14F-4D97-AF65-F5344CB8AC3E}">
        <p14:creationId xmlns:p14="http://schemas.microsoft.com/office/powerpoint/2010/main" val="2439122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9552" y="228600"/>
            <a:ext cx="5708848" cy="1143000"/>
          </a:xfrm>
        </p:spPr>
        <p:txBody>
          <a:bodyPr/>
          <a:lstStyle/>
          <a:p>
            <a:r>
              <a:rPr lang="en-CA" sz="3200" dirty="0" smtClean="0"/>
              <a:t>ITC Tariffs on Chinese Furniture</a:t>
            </a:r>
            <a:endParaRPr lang="en-GB" sz="3200" dirty="0"/>
          </a:p>
        </p:txBody>
      </p:sp>
      <p:graphicFrame>
        <p:nvGraphicFramePr>
          <p:cNvPr id="5" name="Table 4"/>
          <p:cNvGraphicFramePr>
            <a:graphicFrameLocks noGrp="1"/>
          </p:cNvGraphicFramePr>
          <p:nvPr>
            <p:extLst>
              <p:ext uri="{D42A27DB-BD31-4B8C-83A1-F6EECF244321}">
                <p14:modId xmlns:p14="http://schemas.microsoft.com/office/powerpoint/2010/main" val="596029357"/>
              </p:ext>
            </p:extLst>
          </p:nvPr>
        </p:nvGraphicFramePr>
        <p:xfrm>
          <a:off x="827584" y="1772816"/>
          <a:ext cx="7704856" cy="3932341"/>
        </p:xfrm>
        <a:graphic>
          <a:graphicData uri="http://schemas.openxmlformats.org/drawingml/2006/table">
            <a:tbl>
              <a:tblPr firstRow="1" bandRow="1">
                <a:tableStyleId>{93296810-A885-4BE3-A3E7-6D5BEEA58F35}</a:tableStyleId>
              </a:tblPr>
              <a:tblGrid>
                <a:gridCol w="3852428"/>
                <a:gridCol w="3852428"/>
              </a:tblGrid>
              <a:tr h="549061">
                <a:tc>
                  <a:txBody>
                    <a:bodyPr/>
                    <a:lstStyle/>
                    <a:p>
                      <a:pPr algn="ctr"/>
                      <a:r>
                        <a:rPr lang="en-CA" dirty="0" smtClean="0"/>
                        <a:t>Stakeholder</a:t>
                      </a:r>
                      <a:endParaRPr lang="en-GB" dirty="0"/>
                    </a:p>
                  </a:txBody>
                  <a:tcPr/>
                </a:tc>
                <a:tc>
                  <a:txBody>
                    <a:bodyPr/>
                    <a:lstStyle/>
                    <a:p>
                      <a:pPr algn="ctr"/>
                      <a:r>
                        <a:rPr lang="en-CA" dirty="0" smtClean="0"/>
                        <a:t>Tariff Consequences</a:t>
                      </a:r>
                      <a:endParaRPr lang="en-GB" dirty="0"/>
                    </a:p>
                  </a:txBody>
                  <a:tcPr/>
                </a:tc>
              </a:tr>
              <a:tr h="549061">
                <a:tc>
                  <a:txBody>
                    <a:bodyPr/>
                    <a:lstStyle/>
                    <a:p>
                      <a:r>
                        <a:rPr lang="en-CA" dirty="0" smtClean="0"/>
                        <a:t>US Furniture Manufacturers</a:t>
                      </a:r>
                      <a:endParaRPr lang="en-GB" dirty="0"/>
                    </a:p>
                  </a:txBody>
                  <a:tcPr/>
                </a:tc>
                <a:tc>
                  <a:txBody>
                    <a:bodyPr/>
                    <a:lstStyle/>
                    <a:p>
                      <a:r>
                        <a:rPr lang="en-CA" dirty="0" smtClean="0"/>
                        <a:t>Boosts</a:t>
                      </a:r>
                      <a:r>
                        <a:rPr lang="en-CA" baseline="0" dirty="0" smtClean="0"/>
                        <a:t> internal sales</a:t>
                      </a:r>
                    </a:p>
                    <a:p>
                      <a:r>
                        <a:rPr lang="en-CA" baseline="0" dirty="0" smtClean="0"/>
                        <a:t>Promotes domestic consumption</a:t>
                      </a:r>
                    </a:p>
                    <a:p>
                      <a:r>
                        <a:rPr lang="en-CA" baseline="0" dirty="0" smtClean="0"/>
                        <a:t>Makes US products more competitive</a:t>
                      </a:r>
                      <a:endParaRPr lang="en-GB" dirty="0"/>
                    </a:p>
                  </a:txBody>
                  <a:tcPr/>
                </a:tc>
              </a:tr>
              <a:tr h="549061">
                <a:tc>
                  <a:txBody>
                    <a:bodyPr/>
                    <a:lstStyle/>
                    <a:p>
                      <a:r>
                        <a:rPr lang="en-CA" dirty="0" smtClean="0"/>
                        <a:t>US International Trade Commission</a:t>
                      </a:r>
                      <a:endParaRPr lang="en-GB" dirty="0"/>
                    </a:p>
                  </a:txBody>
                  <a:tcPr/>
                </a:tc>
                <a:tc>
                  <a:txBody>
                    <a:bodyPr/>
                    <a:lstStyle/>
                    <a:p>
                      <a:r>
                        <a:rPr lang="en-CA" dirty="0" smtClean="0"/>
                        <a:t>May create a trade war.</a:t>
                      </a:r>
                      <a:r>
                        <a:rPr lang="en-CA" baseline="0" dirty="0" smtClean="0"/>
                        <a:t> i.e. China respond in kind</a:t>
                      </a:r>
                      <a:endParaRPr lang="en-GB" dirty="0"/>
                    </a:p>
                  </a:txBody>
                  <a:tcPr/>
                </a:tc>
              </a:tr>
              <a:tr h="549061">
                <a:tc>
                  <a:txBody>
                    <a:bodyPr/>
                    <a:lstStyle/>
                    <a:p>
                      <a:r>
                        <a:rPr lang="en-CA" dirty="0" smtClean="0"/>
                        <a:t>Chinese Factory Owners</a:t>
                      </a:r>
                      <a:endParaRPr lang="en-GB" dirty="0"/>
                    </a:p>
                  </a:txBody>
                  <a:tcPr/>
                </a:tc>
                <a:tc>
                  <a:txBody>
                    <a:bodyPr/>
                    <a:lstStyle/>
                    <a:p>
                      <a:r>
                        <a:rPr lang="en-CA" dirty="0" smtClean="0"/>
                        <a:t>Increases cost</a:t>
                      </a:r>
                      <a:r>
                        <a:rPr lang="en-CA" baseline="0" dirty="0" smtClean="0"/>
                        <a:t> of production</a:t>
                      </a:r>
                    </a:p>
                    <a:p>
                      <a:r>
                        <a:rPr lang="en-CA" baseline="0" dirty="0" smtClean="0"/>
                        <a:t>May lead to lay-offs in China</a:t>
                      </a:r>
                    </a:p>
                    <a:p>
                      <a:r>
                        <a:rPr lang="en-CA" baseline="0" dirty="0" smtClean="0"/>
                        <a:t>Reduction of Exports</a:t>
                      </a:r>
                      <a:endParaRPr lang="en-GB" dirty="0"/>
                    </a:p>
                  </a:txBody>
                  <a:tcPr/>
                </a:tc>
              </a:tr>
              <a:tr h="549061">
                <a:tc>
                  <a:txBody>
                    <a:bodyPr/>
                    <a:lstStyle/>
                    <a:p>
                      <a:r>
                        <a:rPr lang="en-CA" dirty="0" smtClean="0"/>
                        <a:t>China International Trade Commission</a:t>
                      </a:r>
                      <a:endParaRPr lang="en-GB" dirty="0"/>
                    </a:p>
                  </a:txBody>
                  <a:tcPr/>
                </a:tc>
                <a:tc>
                  <a:txBody>
                    <a:bodyPr/>
                    <a:lstStyle/>
                    <a:p>
                      <a:r>
                        <a:rPr lang="en-CA" dirty="0" smtClean="0"/>
                        <a:t>May adopt similar tactics in reprisal action to US Exports</a:t>
                      </a:r>
                      <a:endParaRPr lang="en-GB" dirty="0"/>
                    </a:p>
                  </a:txBody>
                  <a:tcPr/>
                </a:tc>
              </a:tr>
            </a:tbl>
          </a:graphicData>
        </a:graphic>
      </p:graphicFrame>
    </p:spTree>
    <p:extLst>
      <p:ext uri="{BB962C8B-B14F-4D97-AF65-F5344CB8AC3E}">
        <p14:creationId xmlns:p14="http://schemas.microsoft.com/office/powerpoint/2010/main" val="1021932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35824" cy="1143000"/>
          </a:xfrm>
        </p:spPr>
        <p:txBody>
          <a:bodyPr/>
          <a:lstStyle/>
          <a:p>
            <a:r>
              <a:rPr lang="en-CA" sz="2800" dirty="0" smtClean="0"/>
              <a:t>Impact of Tariffs on International Trade</a:t>
            </a:r>
            <a:endParaRPr lang="en-GB" sz="2800" dirty="0"/>
          </a:p>
        </p:txBody>
      </p:sp>
      <p:sp>
        <p:nvSpPr>
          <p:cNvPr id="3" name="Content Placeholder 2"/>
          <p:cNvSpPr>
            <a:spLocks noGrp="1"/>
          </p:cNvSpPr>
          <p:nvPr>
            <p:ph idx="1"/>
          </p:nvPr>
        </p:nvSpPr>
        <p:spPr/>
        <p:txBody>
          <a:bodyPr/>
          <a:lstStyle/>
          <a:p>
            <a:r>
              <a:rPr lang="en-GB" dirty="0" smtClean="0">
                <a:effectLst/>
              </a:rPr>
              <a:t>Tariffs hurt the country that imposes them, as their costs outweigh their benefits. </a:t>
            </a:r>
          </a:p>
          <a:p>
            <a:r>
              <a:rPr lang="en-GB" dirty="0" smtClean="0">
                <a:effectLst/>
              </a:rPr>
              <a:t>Boon to domestic producers who now face reduced competition in their home market</a:t>
            </a:r>
          </a:p>
          <a:p>
            <a:r>
              <a:rPr lang="en-GB" dirty="0" smtClean="0">
                <a:effectLst/>
              </a:rPr>
              <a:t>Reduced competition causes prices to rise</a:t>
            </a:r>
          </a:p>
          <a:p>
            <a:r>
              <a:rPr lang="en-GB" dirty="0" smtClean="0">
                <a:effectLst/>
              </a:rPr>
              <a:t>The increased production and price causes domestic producers to hire more workers which causes consumer spending to rise</a:t>
            </a:r>
          </a:p>
          <a:p>
            <a:pPr marL="0" indent="0">
              <a:buNone/>
            </a:pPr>
            <a:r>
              <a:rPr lang="en-CA" sz="1400" dirty="0" smtClean="0"/>
              <a:t>Mike Moffatt (2010), </a:t>
            </a:r>
            <a:r>
              <a:rPr lang="en-GB" sz="1400" dirty="0" smtClean="0"/>
              <a:t>The Economic Effect of Tariffs</a:t>
            </a:r>
          </a:p>
          <a:p>
            <a:pPr marL="0" indent="0">
              <a:buNone/>
            </a:pPr>
            <a:r>
              <a:rPr lang="en-GB" sz="1400" dirty="0" smtClean="0"/>
              <a:t>http://economics.about.com/cs/taxpolicy/a/tariffs_2.htm</a:t>
            </a:r>
            <a:endParaRPr lang="en-GB" sz="1400" dirty="0"/>
          </a:p>
        </p:txBody>
      </p:sp>
    </p:spTree>
    <p:extLst>
      <p:ext uri="{BB962C8B-B14F-4D97-AF65-F5344CB8AC3E}">
        <p14:creationId xmlns:p14="http://schemas.microsoft.com/office/powerpoint/2010/main" val="2662496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Factors in decision making</a:t>
            </a:r>
            <a:endParaRPr lang="en-GB" dirty="0"/>
          </a:p>
        </p:txBody>
      </p:sp>
      <p:sp>
        <p:nvSpPr>
          <p:cNvPr id="3" name="Content Placeholder 2"/>
          <p:cNvSpPr>
            <a:spLocks noGrp="1"/>
          </p:cNvSpPr>
          <p:nvPr>
            <p:ph idx="1"/>
          </p:nvPr>
        </p:nvSpPr>
        <p:spPr/>
        <p:txBody>
          <a:bodyPr/>
          <a:lstStyle/>
          <a:p>
            <a:r>
              <a:rPr lang="en-CA" dirty="0" smtClean="0">
                <a:solidFill>
                  <a:srgbClr val="FF0000"/>
                </a:solidFill>
              </a:rPr>
              <a:t>Protectionism</a:t>
            </a:r>
            <a:r>
              <a:rPr lang="en-CA" dirty="0" smtClean="0"/>
              <a:t> – Is it valid to safeguard the domestic market ?</a:t>
            </a:r>
          </a:p>
          <a:p>
            <a:r>
              <a:rPr lang="en-CA" dirty="0" smtClean="0">
                <a:solidFill>
                  <a:srgbClr val="FF0000"/>
                </a:solidFill>
              </a:rPr>
              <a:t>Government Terms of reference </a:t>
            </a:r>
            <a:r>
              <a:rPr lang="en-CA" dirty="0" smtClean="0"/>
              <a:t>apply – political considerations</a:t>
            </a:r>
          </a:p>
          <a:p>
            <a:r>
              <a:rPr lang="en-CA" dirty="0" smtClean="0">
                <a:solidFill>
                  <a:srgbClr val="FF0000"/>
                </a:solidFill>
              </a:rPr>
              <a:t>Economic Assessment </a:t>
            </a:r>
            <a:r>
              <a:rPr lang="en-CA" dirty="0" smtClean="0"/>
              <a:t>– Free Market conditions</a:t>
            </a:r>
            <a:endParaRPr lang="en-GB" dirty="0"/>
          </a:p>
          <a:p>
            <a:r>
              <a:rPr lang="en-CA" dirty="0" smtClean="0">
                <a:solidFill>
                  <a:srgbClr val="FF0000"/>
                </a:solidFill>
              </a:rPr>
              <a:t>Impact on International Trade </a:t>
            </a:r>
            <a:r>
              <a:rPr lang="en-CA" dirty="0" smtClean="0"/>
              <a:t>– Will tariffs have a serious retaliatory impact on other US Exports to China ? </a:t>
            </a:r>
            <a:endParaRPr lang="en-GB" dirty="0"/>
          </a:p>
        </p:txBody>
      </p:sp>
    </p:spTree>
    <p:extLst>
      <p:ext uri="{BB962C8B-B14F-4D97-AF65-F5344CB8AC3E}">
        <p14:creationId xmlns:p14="http://schemas.microsoft.com/office/powerpoint/2010/main" val="2700767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Team Vote</a:t>
            </a:r>
            <a:endParaRPr lang="en-GB" dirty="0"/>
          </a:p>
        </p:txBody>
      </p:sp>
      <p:sp>
        <p:nvSpPr>
          <p:cNvPr id="3" name="Content Placeholder 2"/>
          <p:cNvSpPr>
            <a:spLocks noGrp="1"/>
          </p:cNvSpPr>
          <p:nvPr>
            <p:ph idx="1"/>
          </p:nvPr>
        </p:nvSpPr>
        <p:spPr/>
        <p:txBody>
          <a:bodyPr/>
          <a:lstStyle/>
          <a:p>
            <a:r>
              <a:rPr lang="en-CA" dirty="0" smtClean="0"/>
              <a:t>There may be a </a:t>
            </a:r>
            <a:r>
              <a:rPr lang="en-CA" u="sng" dirty="0" smtClean="0">
                <a:solidFill>
                  <a:srgbClr val="FF0000"/>
                </a:solidFill>
              </a:rPr>
              <a:t>human rights violation in China </a:t>
            </a:r>
            <a:r>
              <a:rPr lang="en-CA" dirty="0" smtClean="0"/>
              <a:t>exploiting workers to saturate the market with cheap goods</a:t>
            </a:r>
          </a:p>
          <a:p>
            <a:r>
              <a:rPr lang="en-CA" dirty="0" smtClean="0"/>
              <a:t>There may be a </a:t>
            </a:r>
            <a:r>
              <a:rPr lang="en-CA" u="sng" dirty="0" smtClean="0">
                <a:solidFill>
                  <a:srgbClr val="FF0000"/>
                </a:solidFill>
              </a:rPr>
              <a:t>quality issue </a:t>
            </a:r>
            <a:r>
              <a:rPr lang="en-CA" dirty="0" smtClean="0"/>
              <a:t>to the US domestic consumer i.e. may infringe health and safety standards</a:t>
            </a:r>
          </a:p>
          <a:p>
            <a:r>
              <a:rPr lang="en-CA" u="sng" dirty="0" smtClean="0">
                <a:solidFill>
                  <a:srgbClr val="FF0000"/>
                </a:solidFill>
              </a:rPr>
              <a:t>Free market conditions</a:t>
            </a:r>
            <a:r>
              <a:rPr lang="en-CA" dirty="0" smtClean="0"/>
              <a:t> dictate US uses high tech machinery but at a fair market labour rate.</a:t>
            </a:r>
          </a:p>
          <a:p>
            <a:r>
              <a:rPr lang="en-CA" b="1" dirty="0" smtClean="0">
                <a:solidFill>
                  <a:srgbClr val="FF0000"/>
                </a:solidFill>
              </a:rPr>
              <a:t>Tariffs on economic grounds are hard to justify. If proven human rights violations then OK! </a:t>
            </a:r>
            <a:endParaRPr lang="en-GB" b="1" dirty="0">
              <a:solidFill>
                <a:srgbClr val="FF0000"/>
              </a:solidFill>
            </a:endParaRPr>
          </a:p>
        </p:txBody>
      </p:sp>
    </p:spTree>
    <p:extLst>
      <p:ext uri="{BB962C8B-B14F-4D97-AF65-F5344CB8AC3E}">
        <p14:creationId xmlns:p14="http://schemas.microsoft.com/office/powerpoint/2010/main" val="3630140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GB" dirty="0"/>
          </a:p>
        </p:txBody>
      </p:sp>
      <p:sp>
        <p:nvSpPr>
          <p:cNvPr id="3" name="Content Placeholder 2"/>
          <p:cNvSpPr>
            <a:spLocks noGrp="1"/>
          </p:cNvSpPr>
          <p:nvPr>
            <p:ph idx="1"/>
          </p:nvPr>
        </p:nvSpPr>
        <p:spPr/>
        <p:txBody>
          <a:bodyPr/>
          <a:lstStyle/>
          <a:p>
            <a:r>
              <a:rPr lang="en-CA" dirty="0" smtClean="0"/>
              <a:t>The imposition of International Trade Tariffs are extremely complex and involve many criteria including:</a:t>
            </a:r>
          </a:p>
          <a:p>
            <a:pPr lvl="1"/>
            <a:r>
              <a:rPr lang="en-CA" dirty="0" smtClean="0"/>
              <a:t>Political Considerations</a:t>
            </a:r>
          </a:p>
          <a:p>
            <a:pPr lvl="1"/>
            <a:r>
              <a:rPr lang="en-CA" dirty="0" smtClean="0"/>
              <a:t>Economic Considerations</a:t>
            </a:r>
          </a:p>
          <a:p>
            <a:pPr lvl="1"/>
            <a:r>
              <a:rPr lang="en-CA" dirty="0" smtClean="0"/>
              <a:t>Potential Reprisals ( trade wars)</a:t>
            </a:r>
          </a:p>
          <a:p>
            <a:pPr lvl="1"/>
            <a:r>
              <a:rPr lang="en-CA" dirty="0" smtClean="0"/>
              <a:t>Impact on other Export areas</a:t>
            </a:r>
          </a:p>
          <a:p>
            <a:pPr lvl="1"/>
            <a:r>
              <a:rPr lang="en-CA" dirty="0" smtClean="0"/>
              <a:t>Impact on global trade relationships</a:t>
            </a:r>
          </a:p>
          <a:p>
            <a:pPr lvl="1"/>
            <a:r>
              <a:rPr lang="en-CA" dirty="0" smtClean="0"/>
              <a:t>Human Rights Considerations</a:t>
            </a:r>
            <a:endParaRPr lang="en-GB" dirty="0"/>
          </a:p>
        </p:txBody>
      </p:sp>
    </p:spTree>
    <p:extLst>
      <p:ext uri="{BB962C8B-B14F-4D97-AF65-F5344CB8AC3E}">
        <p14:creationId xmlns:p14="http://schemas.microsoft.com/office/powerpoint/2010/main" val="253365071"/>
      </p:ext>
    </p:extLst>
  </p:cSld>
  <p:clrMapOvr>
    <a:masterClrMapping/>
  </p:clrMapOvr>
</p:sld>
</file>

<file path=ppt/theme/theme1.xml><?xml version="1.0" encoding="utf-8"?>
<a:theme xmlns:a="http://schemas.openxmlformats.org/drawingml/2006/main" name="Global business teamwork design template">
  <a:themeElements>
    <a:clrScheme name="">
      <a:dk1>
        <a:srgbClr val="000000"/>
      </a:dk1>
      <a:lt1>
        <a:srgbClr val="DDDDDD"/>
      </a:lt1>
      <a:dk2>
        <a:srgbClr val="FFFFFF"/>
      </a:dk2>
      <a:lt2>
        <a:srgbClr val="DDDDDD"/>
      </a:lt2>
      <a:accent1>
        <a:srgbClr val="BBE0E3"/>
      </a:accent1>
      <a:accent2>
        <a:srgbClr val="3366CC"/>
      </a:accent2>
      <a:accent3>
        <a:srgbClr val="EBEBEB"/>
      </a:accent3>
      <a:accent4>
        <a:srgbClr val="000000"/>
      </a:accent4>
      <a:accent5>
        <a:srgbClr val="DAEDEF"/>
      </a:accent5>
      <a:accent6>
        <a:srgbClr val="2D5CB9"/>
      </a:accent6>
      <a:hlink>
        <a:srgbClr val="009999"/>
      </a:hlink>
      <a:folHlink>
        <a:srgbClr val="99CC00"/>
      </a:folHlink>
    </a:clrScheme>
    <a:fontScheme name="PPP_STRAN_TXT_Airport_L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TRAN_TXT_Airport_Land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TRAN_TXT_Airport_Land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TRAN_TXT_Airport_Land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TRAN_TXT_Airport_Land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TRAN_TXT_Airport_Land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TRAN_TXT_Airport_Land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TRAN_TXT_Airport_Land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TRAN_TXT_Airport_Land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TRAN_TXT_Airport_Land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TRAN_TXT_Airport_Land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TRAN_TXT_Airport_Land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TRAN_TXT_Airport_Land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TRAN_TXT_Airport_Landing 13">
        <a:dk1>
          <a:srgbClr val="000000"/>
        </a:dk1>
        <a:lt1>
          <a:srgbClr val="FFFFFF"/>
        </a:lt1>
        <a:dk2>
          <a:srgbClr val="66003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TRAN_TXT_Airport_Landing 14">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TRAN_TXT_Airport_Landing 15">
        <a:dk1>
          <a:srgbClr val="808080"/>
        </a:dk1>
        <a:lt1>
          <a:srgbClr val="FFFFFF"/>
        </a:lt1>
        <a:dk2>
          <a:srgbClr val="DDDDDD"/>
        </a:dk2>
        <a:lt2>
          <a:srgbClr val="3366CC"/>
        </a:lt2>
        <a:accent1>
          <a:srgbClr val="BBE0E3"/>
        </a:accent1>
        <a:accent2>
          <a:srgbClr val="3366CC"/>
        </a:accent2>
        <a:accent3>
          <a:srgbClr val="EBEBEB"/>
        </a:accent3>
        <a:accent4>
          <a:srgbClr val="DADADA"/>
        </a:accent4>
        <a:accent5>
          <a:srgbClr val="DAEDEF"/>
        </a:accent5>
        <a:accent6>
          <a:srgbClr val="2D5CB9"/>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PPP_STRAN_TXT_Airport_Landing 16">
        <a:dk1>
          <a:srgbClr val="808080"/>
        </a:dk1>
        <a:lt1>
          <a:srgbClr val="FFFFFF"/>
        </a:lt1>
        <a:dk2>
          <a:srgbClr val="DDDDDD"/>
        </a:dk2>
        <a:lt2>
          <a:srgbClr val="000000"/>
        </a:lt2>
        <a:accent1>
          <a:srgbClr val="BBE0E3"/>
        </a:accent1>
        <a:accent2>
          <a:srgbClr val="3366CC"/>
        </a:accent2>
        <a:accent3>
          <a:srgbClr val="EBEBEB"/>
        </a:accent3>
        <a:accent4>
          <a:srgbClr val="DADADA"/>
        </a:accent4>
        <a:accent5>
          <a:srgbClr val="DAEDEF"/>
        </a:accent5>
        <a:accent6>
          <a:srgbClr val="2D5CB9"/>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Global business teamwork design template</Template>
  <TotalTime>176</TotalTime>
  <Words>1534</Words>
  <Application>Microsoft Office PowerPoint</Application>
  <PresentationFormat>On-screen Show (4:3)</PresentationFormat>
  <Paragraphs>162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Global business teamwork design template</vt:lpstr>
      <vt:lpstr>Entrepreneurship</vt:lpstr>
      <vt:lpstr>Abstract</vt:lpstr>
      <vt:lpstr>Key Stakeholders</vt:lpstr>
      <vt:lpstr>Import &amp; Export of Goods</vt:lpstr>
      <vt:lpstr>ITC Tariffs on Chinese Furniture</vt:lpstr>
      <vt:lpstr>Impact of Tariffs on International Trade</vt:lpstr>
      <vt:lpstr>Factors in decision making</vt:lpstr>
      <vt:lpstr>Team Vote</vt:lpstr>
      <vt:lpstr>Conclusion</vt:lpstr>
      <vt:lpstr>References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dc:title>
  <dc:creator>Owner</dc:creator>
  <cp:lastModifiedBy>Owner</cp:lastModifiedBy>
  <cp:revision>15</cp:revision>
  <dcterms:created xsi:type="dcterms:W3CDTF">2010-08-17T03:02:59Z</dcterms:created>
  <dcterms:modified xsi:type="dcterms:W3CDTF">2010-08-17T21:06:01Z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TC102862091033</vt:lpwstr>
  </property>
</Properties>
</file>