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49" r:id="rId3"/>
    <p:sldMasterId id="2147483650" r:id="rId4"/>
    <p:sldMasterId id="2147483651" r:id="rId5"/>
    <p:sldMasterId id="2147483768" r:id="rId6"/>
  </p:sldMasterIdLst>
  <p:notesMasterIdLst>
    <p:notesMasterId r:id="rId16"/>
  </p:notesMasterIdLst>
  <p:sldIdLst>
    <p:sldId id="261" r:id="rId7"/>
    <p:sldId id="257" r:id="rId8"/>
    <p:sldId id="263" r:id="rId9"/>
    <p:sldId id="264" r:id="rId10"/>
    <p:sldId id="265" r:id="rId11"/>
    <p:sldId id="266" r:id="rId12"/>
    <p:sldId id="268" r:id="rId13"/>
    <p:sldId id="262" r:id="rId14"/>
    <p:sldId id="267" r:id="rId15"/>
  </p:sldIdLst>
  <p:sldSz cx="9144000" cy="6858000" type="screen4x3"/>
  <p:notesSz cx="6858000" cy="9144000"/>
  <p:defaultTextStyle>
    <a:defPPr>
      <a:defRPr lang="en-MY"/>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1BA"/>
    <a:srgbClr val="FBA803"/>
    <a:srgbClr val="FF3399"/>
    <a:srgbClr val="800000"/>
    <a:srgbClr val="993300"/>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316" autoAdjust="0"/>
  </p:normalViewPr>
  <p:slideViewPr>
    <p:cSldViewPr>
      <p:cViewPr>
        <p:scale>
          <a:sx n="93" d="100"/>
          <a:sy n="93" d="100"/>
        </p:scale>
        <p:origin x="-912" y="2364"/>
      </p:cViewPr>
      <p:guideLst>
        <p:guide orient="horz" pos="2160"/>
        <p:guide pos="2880"/>
      </p:guideLst>
    </p:cSldViewPr>
  </p:slideViewPr>
  <p:notesTextViewPr>
    <p:cViewPr>
      <p:scale>
        <a:sx n="100" d="100"/>
        <a:sy n="100" d="100"/>
      </p:scale>
      <p:origin x="0" y="0"/>
    </p:cViewPr>
  </p:notesTextViewPr>
  <p:notesViewPr>
    <p:cSldViewPr>
      <p:cViewPr>
        <p:scale>
          <a:sx n="200" d="100"/>
          <a:sy n="200" d="100"/>
        </p:scale>
        <p:origin x="-72" y="45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5" Type="http://schemas.openxmlformats.org/officeDocument/2006/relationships/slideMaster" Target="slideMasters/slideMaster4.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AC1F99-AB64-4F8F-9125-4C4B146DEEFE}" type="datetimeFigureOut">
              <a:rPr lang="en-US" smtClean="0"/>
              <a:t>11/2/2010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C21A8-3BE4-4491-B247-B2ECC7BA49AE}" type="slidenum">
              <a:rPr lang="en-US" smtClean="0"/>
              <a:t>‹#›</a:t>
            </a:fld>
            <a:endParaRPr lang="en-US" dirty="0"/>
          </a:p>
        </p:txBody>
      </p:sp>
    </p:spTree>
    <p:extLst>
      <p:ext uri="{BB962C8B-B14F-4D97-AF65-F5344CB8AC3E}">
        <p14:creationId xmlns:p14="http://schemas.microsoft.com/office/powerpoint/2010/main" val="2491709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trends in fashion over the next 10 years will be influenced by the emerging global markets of Asia i.e. India, China, S.E. Asia as they start to be more influential in the textile commodities market.  The Designers of Europe will continue to direct and influence fashion trends around the fabrics and materials produced in the far east. It is the concept of globalization that will make fashion more adventurous as it embraces cultural concepts from around the world. There will be a tendency towards more flamboyant colours  as the younger people in China strive towards more self espressionism.  We are already witnessing this in Japan and other parts of South East Asia. Futuristic concepts refer to more adventurous designs that will reflect the age that we live in i.e. the age of technology, the internet and space exploration.  There will be a move towards more relaxed casual wear away from the trend of power dressing for the office. See the google office concept as an example. </a:t>
            </a:r>
            <a:endParaRPr lang="en-US" dirty="0"/>
          </a:p>
        </p:txBody>
      </p:sp>
      <p:sp>
        <p:nvSpPr>
          <p:cNvPr id="4" name="Slide Number Placeholder 3"/>
          <p:cNvSpPr>
            <a:spLocks noGrp="1"/>
          </p:cNvSpPr>
          <p:nvPr>
            <p:ph type="sldNum" sz="quarter" idx="10"/>
          </p:nvPr>
        </p:nvSpPr>
        <p:spPr/>
        <p:txBody>
          <a:bodyPr/>
          <a:lstStyle/>
          <a:p>
            <a:fld id="{094C21A8-3BE4-4491-B247-B2ECC7BA49AE}" type="slidenum">
              <a:rPr lang="en-US" smtClean="0"/>
              <a:t>1</a:t>
            </a:fld>
            <a:endParaRPr lang="en-US" dirty="0"/>
          </a:p>
        </p:txBody>
      </p:sp>
    </p:spTree>
    <p:extLst>
      <p:ext uri="{BB962C8B-B14F-4D97-AF65-F5344CB8AC3E}">
        <p14:creationId xmlns:p14="http://schemas.microsoft.com/office/powerpoint/2010/main" val="412585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C21A8-3BE4-4491-B247-B2ECC7BA49AE}" type="slidenum">
              <a:rPr lang="en-US" smtClean="0"/>
              <a:t>2</a:t>
            </a:fld>
            <a:endParaRPr lang="en-US" dirty="0"/>
          </a:p>
        </p:txBody>
      </p:sp>
    </p:spTree>
    <p:extLst>
      <p:ext uri="{BB962C8B-B14F-4D97-AF65-F5344CB8AC3E}">
        <p14:creationId xmlns:p14="http://schemas.microsoft.com/office/powerpoint/2010/main" val="28903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C21A8-3BE4-4491-B247-B2ECC7BA49AE}" type="slidenum">
              <a:rPr lang="en-US" smtClean="0"/>
              <a:t>3</a:t>
            </a:fld>
            <a:endParaRPr lang="en-US" dirty="0"/>
          </a:p>
        </p:txBody>
      </p:sp>
    </p:spTree>
    <p:extLst>
      <p:ext uri="{BB962C8B-B14F-4D97-AF65-F5344CB8AC3E}">
        <p14:creationId xmlns:p14="http://schemas.microsoft.com/office/powerpoint/2010/main" val="338338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C21A8-3BE4-4491-B247-B2ECC7BA49AE}" type="slidenum">
              <a:rPr lang="en-US" smtClean="0"/>
              <a:t>4</a:t>
            </a:fld>
            <a:endParaRPr lang="en-US" dirty="0"/>
          </a:p>
        </p:txBody>
      </p:sp>
    </p:spTree>
    <p:extLst>
      <p:ext uri="{BB962C8B-B14F-4D97-AF65-F5344CB8AC3E}">
        <p14:creationId xmlns:p14="http://schemas.microsoft.com/office/powerpoint/2010/main" val="65176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C21A8-3BE4-4491-B247-B2ECC7BA49AE}" type="slidenum">
              <a:rPr lang="en-US" smtClean="0"/>
              <a:t>5</a:t>
            </a:fld>
            <a:endParaRPr lang="en-US" dirty="0"/>
          </a:p>
        </p:txBody>
      </p:sp>
    </p:spTree>
    <p:extLst>
      <p:ext uri="{BB962C8B-B14F-4D97-AF65-F5344CB8AC3E}">
        <p14:creationId xmlns:p14="http://schemas.microsoft.com/office/powerpoint/2010/main" val="85284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4C21A8-3BE4-4491-B247-B2ECC7BA49AE}" type="slidenum">
              <a:rPr lang="en-US" smtClean="0"/>
              <a:t>6</a:t>
            </a:fld>
            <a:endParaRPr lang="en-US" dirty="0"/>
          </a:p>
        </p:txBody>
      </p:sp>
    </p:spTree>
    <p:extLst>
      <p:ext uri="{BB962C8B-B14F-4D97-AF65-F5344CB8AC3E}">
        <p14:creationId xmlns:p14="http://schemas.microsoft.com/office/powerpoint/2010/main" val="332522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 online distribution refers to clothing designs being linked to stores and being able to order directly online.  This concept already applies</a:t>
            </a:r>
            <a:r>
              <a:rPr lang="en-US" baseline="0" dirty="0" smtClean="0"/>
              <a:t> now but the technology is likely to improve the way this is handled. For example : You may be able to design your own clothes online through graphics and use of artificial intelligence software. This could then be passed direct to a manufacturer and forwarded directly to </a:t>
            </a:r>
            <a:r>
              <a:rPr lang="en-US" baseline="0" smtClean="0"/>
              <a:t>your address. </a:t>
            </a:r>
            <a:endParaRPr lang="en-US"/>
          </a:p>
        </p:txBody>
      </p:sp>
      <p:sp>
        <p:nvSpPr>
          <p:cNvPr id="4" name="Slide Number Placeholder 3"/>
          <p:cNvSpPr>
            <a:spLocks noGrp="1"/>
          </p:cNvSpPr>
          <p:nvPr>
            <p:ph type="sldNum" sz="quarter" idx="10"/>
          </p:nvPr>
        </p:nvSpPr>
        <p:spPr/>
        <p:txBody>
          <a:bodyPr/>
          <a:lstStyle/>
          <a:p>
            <a:fld id="{094C21A8-3BE4-4491-B247-B2ECC7BA49AE}" type="slidenum">
              <a:rPr lang="en-US" smtClean="0"/>
              <a:t>7</a:t>
            </a:fld>
            <a:endParaRPr lang="en-US" dirty="0"/>
          </a:p>
        </p:txBody>
      </p:sp>
    </p:spTree>
    <p:extLst>
      <p:ext uri="{BB962C8B-B14F-4D97-AF65-F5344CB8AC3E}">
        <p14:creationId xmlns:p14="http://schemas.microsoft.com/office/powerpoint/2010/main" val="45851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19750" y="5105400"/>
            <a:ext cx="1619250" cy="144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105400"/>
            <a:ext cx="4705350" cy="144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E00CD1E-C576-427F-A30D-ADE6EEDCF391}" type="slidenum">
              <a:rPr lang="en-MY"/>
              <a:pPr>
                <a:defRPr/>
              </a:pPr>
              <a:t>‹#›</a:t>
            </a:fld>
            <a:endParaRPr lang="en-MY"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B0A827-1480-4C45-A85F-52FEA426D0A6}" type="slidenum">
              <a:rPr lang="en-MY"/>
              <a:pPr>
                <a:defRPr/>
              </a:pPr>
              <a:t>‹#›</a:t>
            </a:fld>
            <a:endParaRPr lang="en-MY"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062323E-889F-4726-AACB-BAA96910903C}" type="slidenum">
              <a:rPr lang="en-MY"/>
              <a:pPr>
                <a:defRPr/>
              </a:pPr>
              <a:t>‹#›</a:t>
            </a:fld>
            <a:endParaRPr lang="en-MY"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0668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04CEF6F-8B87-4DF3-80F1-F29FCF91A001}" type="slidenum">
              <a:rPr lang="en-MY"/>
              <a:pPr>
                <a:defRPr/>
              </a:pPr>
              <a:t>‹#›</a:t>
            </a:fld>
            <a:endParaRPr lang="en-MY"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C402BF7-F627-4B05-82D8-BDE3FAEEA847}" type="slidenum">
              <a:rPr lang="en-MY"/>
              <a:pPr>
                <a:defRPr/>
              </a:pPr>
              <a:t>‹#›</a:t>
            </a:fld>
            <a:endParaRPr lang="en-MY"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3974238-8102-4945-965C-EC8EFCABFC5C}" type="slidenum">
              <a:rPr lang="en-MY"/>
              <a:pPr>
                <a:defRPr/>
              </a:pPr>
              <a:t>‹#›</a:t>
            </a:fld>
            <a:endParaRPr lang="en-MY"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7A4E009-A6CD-432B-8D30-50E0EF874FDE}" type="slidenum">
              <a:rPr lang="en-MY"/>
              <a:pPr>
                <a:defRPr/>
              </a:pPr>
              <a:t>‹#›</a:t>
            </a:fld>
            <a:endParaRPr lang="en-MY"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82AB061-CF71-4717-821A-1873C4D7F6CD}" type="slidenum">
              <a:rPr lang="en-MY"/>
              <a:pPr>
                <a:defRPr/>
              </a:pPr>
              <a:t>‹#›</a:t>
            </a:fld>
            <a:endParaRPr lang="en-MY"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6512A65-D437-432E-A344-D9698039D850}" type="slidenum">
              <a:rPr lang="en-MY"/>
              <a:pPr>
                <a:defRPr/>
              </a:pPr>
              <a:t>‹#›</a:t>
            </a:fld>
            <a:endParaRPr lang="en-MY"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7DF49F9-ECD3-49DC-B787-412BBDB5E0E6}" type="slidenum">
              <a:rPr lang="en-MY"/>
              <a:pPr>
                <a:defRPr/>
              </a:pPr>
              <a:t>‹#›</a:t>
            </a:fld>
            <a:endParaRPr lang="en-MY"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52400"/>
            <a:ext cx="20383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626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0370FB2-56C4-40C8-A050-85EF54DBDB86}" type="slidenum">
              <a:rPr lang="en-MY"/>
              <a:pPr>
                <a:defRPr/>
              </a:pPr>
              <a:t>‹#›</a:t>
            </a:fld>
            <a:endParaRPr lang="en-MY"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CAB3B3-0E3F-4968-896E-976CF2943C49}" type="slidenum">
              <a:rPr lang="en-MY"/>
              <a:pPr>
                <a:defRPr/>
              </a:pPr>
              <a:t>‹#›</a:t>
            </a:fld>
            <a:endParaRPr lang="en-MY"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A6D4ABC-1D71-4AB3-8CB7-6C06D91C411F}" type="slidenum">
              <a:rPr lang="en-MY"/>
              <a:pPr>
                <a:defRPr/>
              </a:pPr>
              <a:t>‹#›</a:t>
            </a:fld>
            <a:endParaRPr lang="en-MY"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4CEC8C8-5AD0-499D-99D9-900AAE11C743}" type="slidenum">
              <a:rPr lang="en-MY"/>
              <a:pPr>
                <a:defRPr/>
              </a:pPr>
              <a:t>‹#›</a:t>
            </a:fld>
            <a:endParaRPr lang="en-MY"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066800"/>
            <a:ext cx="39624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0A7C79C-3775-4082-B023-1F4C7F49ED12}" type="slidenum">
              <a:rPr lang="en-MY"/>
              <a:pPr>
                <a:defRPr/>
              </a:pPr>
              <a:t>‹#›</a:t>
            </a:fld>
            <a:endParaRPr lang="en-MY"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E01B763-FEA2-4865-B8B1-60C608445300}" type="slidenum">
              <a:rPr lang="en-MY"/>
              <a:pPr>
                <a:defRPr/>
              </a:pPr>
              <a:t>‹#›</a:t>
            </a:fld>
            <a:endParaRPr lang="en-MY"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A4E0D0D-6865-4B55-99C2-C428A86EB1D7}" type="slidenum">
              <a:rPr lang="en-MY"/>
              <a:pPr>
                <a:defRPr/>
              </a:pPr>
              <a:t>‹#›</a:t>
            </a:fld>
            <a:endParaRPr lang="en-MY"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226C83F-3BAF-4744-B9B2-3A1B2B5AC9FA}" type="slidenum">
              <a:rPr lang="en-MY"/>
              <a:pPr>
                <a:defRPr/>
              </a:pPr>
              <a:t>‹#›</a:t>
            </a:fld>
            <a:endParaRPr lang="en-MY"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F5B0F17-E69F-4CB6-98B3-77D5D3086EBE}" type="slidenum">
              <a:rPr lang="en-MY"/>
              <a:pPr>
                <a:defRPr/>
              </a:pPr>
              <a:t>‹#›</a:t>
            </a:fld>
            <a:endParaRPr lang="en-MY"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BA6B2BD-AADA-4EA9-AE34-FCAC33FA6364}" type="slidenum">
              <a:rPr lang="en-MY"/>
              <a:pPr>
                <a:defRPr/>
              </a:pPr>
              <a:t>‹#›</a:t>
            </a:fld>
            <a:endParaRPr lang="en-MY"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FB0EE2-A9BA-474A-9B3F-8C5C418ADD07}" type="slidenum">
              <a:rPr lang="en-MY"/>
              <a:pPr>
                <a:defRPr/>
              </a:pPr>
              <a:t>‹#›</a:t>
            </a:fld>
            <a:endParaRPr lang="en-MY"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52400"/>
            <a:ext cx="20193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9055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061D5E-0D98-447B-8016-4B2AE2CA8FFF}" type="slidenum">
              <a:rPr lang="en-MY"/>
              <a:pPr>
                <a:defRPr/>
              </a:pPr>
              <a:t>‹#›</a:t>
            </a:fld>
            <a:endParaRPr lang="en-MY"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5105400"/>
            <a:ext cx="2971800" cy="48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600200"/>
            <a:ext cx="20764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600200"/>
            <a:ext cx="6076950" cy="4876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47C9B81F-C347-4BEF-BFDF-29C42F48304A}" type="datetimeFigureOut">
              <a:rPr lang="en-US" smtClean="0"/>
              <a:pPr/>
              <a:t>11/2/2010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7C9B81F-C347-4BEF-BFDF-29C42F48304A}" type="datetimeFigureOut">
              <a:rPr lang="en-US" smtClean="0"/>
              <a:pPr/>
              <a:t>11/2/2010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11/2/2010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47C9B81F-C347-4BEF-BFDF-29C42F48304A}" type="datetimeFigureOut">
              <a:rPr lang="en-US" smtClean="0"/>
              <a:pPr/>
              <a:t>11/2/2010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47C9B81F-C347-4BEF-BFDF-29C42F48304A}" type="datetimeFigureOut">
              <a:rPr lang="en-US" smtClean="0"/>
              <a:pPr/>
              <a:t>11/2/2010</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47C9B81F-C347-4BEF-BFDF-29C42F48304A}" type="datetimeFigureOut">
              <a:rPr lang="en-US" smtClean="0"/>
              <a:pPr/>
              <a:t>11/2/2010</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11/2/2010</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11/2/2010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11/2/2010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7C9B81F-C347-4BEF-BFDF-29C42F48304A}" type="datetimeFigureOut">
              <a:rPr lang="en-US" smtClean="0"/>
              <a:pPr/>
              <a:t>11/2/2010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47C9B81F-C347-4BEF-BFDF-29C42F48304A}" type="datetimeFigureOut">
              <a:rPr lang="en-US" smtClean="0"/>
              <a:pPr/>
              <a:t>11/2/2010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638800"/>
            <a:ext cx="6477000" cy="9144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Restaurant Template</a:t>
            </a:r>
          </a:p>
        </p:txBody>
      </p:sp>
      <p:sp>
        <p:nvSpPr>
          <p:cNvPr id="1027" name="Rectangle 3"/>
          <p:cNvSpPr>
            <a:spLocks noGrp="1" noChangeArrowheads="1"/>
          </p:cNvSpPr>
          <p:nvPr>
            <p:ph type="body" idx="1"/>
          </p:nvPr>
        </p:nvSpPr>
        <p:spPr bwMode="auto">
          <a:xfrm>
            <a:off x="1143000" y="5105400"/>
            <a:ext cx="6096000" cy="487363"/>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t" anchorCtr="0" compatLnSpc="1">
            <a:prstTxWarp prst="textNoShape">
              <a:avLst/>
            </a:prstTxWarp>
          </a:bodyPr>
          <a:lstStyle/>
          <a:p>
            <a:pPr lvl="0"/>
            <a:r>
              <a:rPr lang="en-US" smtClean="0"/>
              <a:t>Your Subtitle Goes Here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eaLnBrk="1" fontAlgn="base" hangingPunct="1">
        <a:spcBef>
          <a:spcPct val="0"/>
        </a:spcBef>
        <a:spcAft>
          <a:spcPct val="0"/>
        </a:spcAft>
        <a:defRPr sz="5000" b="1">
          <a:solidFill>
            <a:schemeClr val="bg1"/>
          </a:solidFill>
          <a:latin typeface="+mj-lt"/>
          <a:ea typeface="+mj-ea"/>
          <a:cs typeface="+mj-cs"/>
        </a:defRPr>
      </a:lvl1pPr>
      <a:lvl2pPr algn="r" rtl="0" eaLnBrk="1" fontAlgn="base" hangingPunct="1">
        <a:spcBef>
          <a:spcPct val="0"/>
        </a:spcBef>
        <a:spcAft>
          <a:spcPct val="0"/>
        </a:spcAft>
        <a:defRPr sz="5000" b="1">
          <a:solidFill>
            <a:schemeClr val="bg1"/>
          </a:solidFill>
          <a:latin typeface="Apple Garamond" pitchFamily="2" charset="0"/>
        </a:defRPr>
      </a:lvl2pPr>
      <a:lvl3pPr algn="r" rtl="0" eaLnBrk="1" fontAlgn="base" hangingPunct="1">
        <a:spcBef>
          <a:spcPct val="0"/>
        </a:spcBef>
        <a:spcAft>
          <a:spcPct val="0"/>
        </a:spcAft>
        <a:defRPr sz="5000" b="1">
          <a:solidFill>
            <a:schemeClr val="bg1"/>
          </a:solidFill>
          <a:latin typeface="Apple Garamond" pitchFamily="2" charset="0"/>
        </a:defRPr>
      </a:lvl3pPr>
      <a:lvl4pPr algn="r" rtl="0" eaLnBrk="1" fontAlgn="base" hangingPunct="1">
        <a:spcBef>
          <a:spcPct val="0"/>
        </a:spcBef>
        <a:spcAft>
          <a:spcPct val="0"/>
        </a:spcAft>
        <a:defRPr sz="5000" b="1">
          <a:solidFill>
            <a:schemeClr val="bg1"/>
          </a:solidFill>
          <a:latin typeface="Apple Garamond" pitchFamily="2" charset="0"/>
        </a:defRPr>
      </a:lvl4pPr>
      <a:lvl5pPr algn="r" rtl="0" eaLnBrk="1" fontAlgn="base" hangingPunct="1">
        <a:spcBef>
          <a:spcPct val="0"/>
        </a:spcBef>
        <a:spcAft>
          <a:spcPct val="0"/>
        </a:spcAft>
        <a:defRPr sz="5000" b="1">
          <a:solidFill>
            <a:schemeClr val="bg1"/>
          </a:solidFill>
          <a:latin typeface="Apple Garamond" pitchFamily="2" charset="0"/>
        </a:defRPr>
      </a:lvl5pPr>
      <a:lvl6pPr marL="457200" algn="r" rtl="0" eaLnBrk="1" fontAlgn="base" hangingPunct="1">
        <a:spcBef>
          <a:spcPct val="0"/>
        </a:spcBef>
        <a:spcAft>
          <a:spcPct val="0"/>
        </a:spcAft>
        <a:defRPr sz="5000" b="1">
          <a:solidFill>
            <a:schemeClr val="bg1"/>
          </a:solidFill>
          <a:latin typeface="Apple Garamond" pitchFamily="2" charset="0"/>
        </a:defRPr>
      </a:lvl6pPr>
      <a:lvl7pPr marL="914400" algn="r" rtl="0" eaLnBrk="1" fontAlgn="base" hangingPunct="1">
        <a:spcBef>
          <a:spcPct val="0"/>
        </a:spcBef>
        <a:spcAft>
          <a:spcPct val="0"/>
        </a:spcAft>
        <a:defRPr sz="5000" b="1">
          <a:solidFill>
            <a:schemeClr val="bg1"/>
          </a:solidFill>
          <a:latin typeface="Apple Garamond" pitchFamily="2" charset="0"/>
        </a:defRPr>
      </a:lvl7pPr>
      <a:lvl8pPr marL="1371600" algn="r" rtl="0" eaLnBrk="1" fontAlgn="base" hangingPunct="1">
        <a:spcBef>
          <a:spcPct val="0"/>
        </a:spcBef>
        <a:spcAft>
          <a:spcPct val="0"/>
        </a:spcAft>
        <a:defRPr sz="5000" b="1">
          <a:solidFill>
            <a:schemeClr val="bg1"/>
          </a:solidFill>
          <a:latin typeface="Apple Garamond" pitchFamily="2" charset="0"/>
        </a:defRPr>
      </a:lvl8pPr>
      <a:lvl9pPr marL="1828800" algn="r" rtl="0" eaLnBrk="1" fontAlgn="base" hangingPunct="1">
        <a:spcBef>
          <a:spcPct val="0"/>
        </a:spcBef>
        <a:spcAft>
          <a:spcPct val="0"/>
        </a:spcAft>
        <a:defRPr sz="5000" b="1">
          <a:solidFill>
            <a:schemeClr val="bg1"/>
          </a:solidFill>
          <a:latin typeface="Apple Garamond" pitchFamily="2" charset="0"/>
        </a:defRPr>
      </a:lvl9pPr>
    </p:titleStyle>
    <p:bodyStyle>
      <a:lvl1pPr marL="342900" indent="-342900" algn="r" rtl="0" eaLnBrk="1" fontAlgn="base" hangingPunct="1">
        <a:spcBef>
          <a:spcPct val="20000"/>
        </a:spcBef>
        <a:spcAft>
          <a:spcPct val="0"/>
        </a:spcAft>
        <a:buChar char="•"/>
        <a:defRPr sz="3000">
          <a:solidFill>
            <a:srgbClr val="800000"/>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66800" y="152400"/>
            <a:ext cx="6781800" cy="731838"/>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2051" name="Rectangle 3"/>
          <p:cNvSpPr>
            <a:spLocks noGrp="1" noChangeArrowheads="1"/>
          </p:cNvSpPr>
          <p:nvPr>
            <p:ph type="body" idx="1"/>
          </p:nvPr>
        </p:nvSpPr>
        <p:spPr bwMode="auto">
          <a:xfrm>
            <a:off x="838200" y="10668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dirty="0"/>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dirty="0"/>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429EC0BA-9E9D-4535-8657-A660CC405B8C}" type="slidenum">
              <a:rPr lang="en-MY"/>
              <a:pPr>
                <a:defRPr/>
              </a:pPr>
              <a:t>‹#›</a:t>
            </a:fld>
            <a:endParaRPr lang="en-MY"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2pPr>
      <a:lvl3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3pPr>
      <a:lvl4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4pPr>
      <a:lvl5pPr algn="l" rtl="0" eaLnBrk="0" fontAlgn="base" hangingPunct="0">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5pPr>
      <a:lvl6pPr marL="457200" algn="l" rtl="0" fontAlgn="base">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6pPr>
      <a:lvl7pPr marL="914400" algn="l" rtl="0" fontAlgn="base">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7pPr>
      <a:lvl8pPr marL="1371600" algn="l" rtl="0" fontAlgn="base">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8pPr>
      <a:lvl9pPr marL="1828800" algn="l" rtl="0" fontAlgn="base">
        <a:spcBef>
          <a:spcPct val="0"/>
        </a:spcBef>
        <a:spcAft>
          <a:spcPct val="0"/>
        </a:spcAft>
        <a:defRPr sz="4400">
          <a:solidFill>
            <a:schemeClr val="tx1"/>
          </a:solidFill>
          <a:effectLst>
            <a:outerShdw blurRad="38100" dist="38100" dir="2700000" algn="tl">
              <a:srgbClr val="C0C0C0"/>
            </a:outerShdw>
          </a:effectLst>
          <a:latin typeface="Apple Garamond" pitchFamily="2"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43000" y="152400"/>
            <a:ext cx="6858000" cy="762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Place Your Topic Here</a:t>
            </a:r>
          </a:p>
        </p:txBody>
      </p:sp>
      <p:sp>
        <p:nvSpPr>
          <p:cNvPr id="3075" name="Rectangle 3"/>
          <p:cNvSpPr>
            <a:spLocks noGrp="1" noChangeArrowheads="1"/>
          </p:cNvSpPr>
          <p:nvPr>
            <p:ph type="body" idx="1"/>
          </p:nvPr>
        </p:nvSpPr>
        <p:spPr bwMode="auto">
          <a:xfrm>
            <a:off x="838200" y="1066800"/>
            <a:ext cx="80772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MY" smtClean="0"/>
              <a:t>Your Description Goes Here</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en-U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en-US"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3CF8335B-7ECF-48FF-A099-C094B66C55D0}" type="slidenum">
              <a:rPr lang="en-MY"/>
              <a:pPr>
                <a:defRPr/>
              </a:pPr>
              <a:t>‹#›</a:t>
            </a:fld>
            <a:endParaRPr lang="en-MY"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2pPr>
      <a:lvl3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3pPr>
      <a:lvl4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4pPr>
      <a:lvl5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5pPr>
      <a:lvl6pPr marL="457200" algn="l" rtl="0" fontAlgn="base">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6pPr>
      <a:lvl7pPr marL="914400" algn="l" rtl="0" fontAlgn="base">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7pPr>
      <a:lvl8pPr marL="1371600" algn="l" rtl="0" fontAlgn="base">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8pPr>
      <a:lvl9pPr marL="1828800" algn="l" rtl="0" fontAlgn="base">
        <a:spcBef>
          <a:spcPct val="0"/>
        </a:spcBef>
        <a:spcAft>
          <a:spcPct val="0"/>
        </a:spcAft>
        <a:defRPr sz="4400">
          <a:solidFill>
            <a:schemeClr val="bg1"/>
          </a:solidFill>
          <a:effectLst>
            <a:outerShdw blurRad="38100" dist="38100" dir="2700000" algn="tl">
              <a:srgbClr val="C0C0C0"/>
            </a:outerShdw>
          </a:effectLst>
          <a:latin typeface="Apple Garamond" pitchFamily="2"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5638800"/>
            <a:ext cx="6858000" cy="838200"/>
          </a:xfrm>
          <a:prstGeom prst="rect">
            <a:avLst/>
          </a:prstGeom>
          <a:noFill/>
          <a:ln w="9525">
            <a:noFill/>
            <a:miter lim="800000"/>
            <a:headEnd/>
            <a:tailEnd/>
          </a:ln>
          <a:effectLst>
            <a:outerShdw dist="35921" dir="2700000" algn="ctr" rotWithShape="0">
              <a:srgbClr val="FF3300"/>
            </a:outerShdw>
          </a:effectLst>
        </p:spPr>
        <p:txBody>
          <a:bodyPr vert="horz" wrap="square" lIns="91440" tIns="45720" rIns="91440" bIns="45720" numCol="1" anchor="ctr" anchorCtr="0" compatLnSpc="1">
            <a:prstTxWarp prst="textNoShape">
              <a:avLst/>
            </a:prstTxWarp>
          </a:bodyPr>
          <a:lstStyle/>
          <a:p>
            <a:pPr lvl="0"/>
            <a:r>
              <a:rPr lang="en-US" smtClean="0"/>
              <a:t>Transitional Page</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rtl="0" eaLnBrk="0" fontAlgn="base" hangingPunct="0">
        <a:spcBef>
          <a:spcPct val="0"/>
        </a:spcBef>
        <a:spcAft>
          <a:spcPct val="0"/>
        </a:spcAft>
        <a:defRPr sz="5000" b="1">
          <a:solidFill>
            <a:schemeClr val="bg1"/>
          </a:solidFill>
          <a:latin typeface="+mj-lt"/>
          <a:ea typeface="+mj-ea"/>
          <a:cs typeface="+mj-cs"/>
        </a:defRPr>
      </a:lvl1pPr>
      <a:lvl2pPr algn="r" rtl="0" eaLnBrk="0" fontAlgn="base" hangingPunct="0">
        <a:spcBef>
          <a:spcPct val="0"/>
        </a:spcBef>
        <a:spcAft>
          <a:spcPct val="0"/>
        </a:spcAft>
        <a:defRPr sz="5000" b="1">
          <a:solidFill>
            <a:schemeClr val="bg1"/>
          </a:solidFill>
          <a:latin typeface="Apple Garamond" pitchFamily="2" charset="0"/>
        </a:defRPr>
      </a:lvl2pPr>
      <a:lvl3pPr algn="r" rtl="0" eaLnBrk="0" fontAlgn="base" hangingPunct="0">
        <a:spcBef>
          <a:spcPct val="0"/>
        </a:spcBef>
        <a:spcAft>
          <a:spcPct val="0"/>
        </a:spcAft>
        <a:defRPr sz="5000" b="1">
          <a:solidFill>
            <a:schemeClr val="bg1"/>
          </a:solidFill>
          <a:latin typeface="Apple Garamond" pitchFamily="2" charset="0"/>
        </a:defRPr>
      </a:lvl3pPr>
      <a:lvl4pPr algn="r" rtl="0" eaLnBrk="0" fontAlgn="base" hangingPunct="0">
        <a:spcBef>
          <a:spcPct val="0"/>
        </a:spcBef>
        <a:spcAft>
          <a:spcPct val="0"/>
        </a:spcAft>
        <a:defRPr sz="5000" b="1">
          <a:solidFill>
            <a:schemeClr val="bg1"/>
          </a:solidFill>
          <a:latin typeface="Apple Garamond" pitchFamily="2" charset="0"/>
        </a:defRPr>
      </a:lvl4pPr>
      <a:lvl5pPr algn="r" rtl="0" eaLnBrk="0" fontAlgn="base" hangingPunct="0">
        <a:spcBef>
          <a:spcPct val="0"/>
        </a:spcBef>
        <a:spcAft>
          <a:spcPct val="0"/>
        </a:spcAft>
        <a:defRPr sz="5000" b="1">
          <a:solidFill>
            <a:schemeClr val="bg1"/>
          </a:solidFill>
          <a:latin typeface="Apple Garamond" pitchFamily="2" charset="0"/>
        </a:defRPr>
      </a:lvl5pPr>
      <a:lvl6pPr marL="457200" algn="r" rtl="0" fontAlgn="base">
        <a:spcBef>
          <a:spcPct val="0"/>
        </a:spcBef>
        <a:spcAft>
          <a:spcPct val="0"/>
        </a:spcAft>
        <a:defRPr sz="5000" b="1">
          <a:solidFill>
            <a:schemeClr val="bg1"/>
          </a:solidFill>
          <a:latin typeface="Apple Garamond" pitchFamily="2" charset="0"/>
        </a:defRPr>
      </a:lvl6pPr>
      <a:lvl7pPr marL="914400" algn="r" rtl="0" fontAlgn="base">
        <a:spcBef>
          <a:spcPct val="0"/>
        </a:spcBef>
        <a:spcAft>
          <a:spcPct val="0"/>
        </a:spcAft>
        <a:defRPr sz="5000" b="1">
          <a:solidFill>
            <a:schemeClr val="bg1"/>
          </a:solidFill>
          <a:latin typeface="Apple Garamond" pitchFamily="2" charset="0"/>
        </a:defRPr>
      </a:lvl7pPr>
      <a:lvl8pPr marL="1371600" algn="r" rtl="0" fontAlgn="base">
        <a:spcBef>
          <a:spcPct val="0"/>
        </a:spcBef>
        <a:spcAft>
          <a:spcPct val="0"/>
        </a:spcAft>
        <a:defRPr sz="5000" b="1">
          <a:solidFill>
            <a:schemeClr val="bg1"/>
          </a:solidFill>
          <a:latin typeface="Apple Garamond" pitchFamily="2" charset="0"/>
        </a:defRPr>
      </a:lvl8pPr>
      <a:lvl9pPr marL="1828800" algn="r" rtl="0" fontAlgn="base">
        <a:spcBef>
          <a:spcPct val="0"/>
        </a:spcBef>
        <a:spcAft>
          <a:spcPct val="0"/>
        </a:spcAft>
        <a:defRPr sz="5000" b="1">
          <a:solidFill>
            <a:schemeClr val="bg1"/>
          </a:solidFill>
          <a:latin typeface="Apple Garamond"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1AB2B-CB0C-465D-9773-18EFCA9EC422}" type="datetimeFigureOut">
              <a:rPr lang="en-US" smtClean="0"/>
              <a:t>11/2/2010</a:t>
            </a:fld>
            <a:endParaRPr lang="en-MY"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DAFC8-D784-4172-BFED-168D1A6A89B1}" type="slidenum">
              <a:rPr lang="en-MY" smtClean="0"/>
              <a:t>‹#›</a:t>
            </a:fld>
            <a:endParaRPr lang="en-MY"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1BA"/>
        </a:solidFill>
        <a:effectLst/>
      </p:bgPr>
    </p:bg>
    <p:spTree>
      <p:nvGrpSpPr>
        <p:cNvPr id="1" name=""/>
        <p:cNvGrpSpPr/>
        <p:nvPr/>
      </p:nvGrpSpPr>
      <p:grpSpPr>
        <a:xfrm>
          <a:off x="0" y="0"/>
          <a:ext cx="0" cy="0"/>
          <a:chOff x="0" y="0"/>
          <a:chExt cx="0" cy="0"/>
        </a:xfrm>
      </p:grpSpPr>
      <p:pic>
        <p:nvPicPr>
          <p:cNvPr id="5" name="Picture 4" descr="pg3.png"/>
          <p:cNvPicPr>
            <a:picLocks noChangeAspect="1"/>
          </p:cNvPicPr>
          <p:nvPr/>
        </p:nvPicPr>
        <p:blipFill>
          <a:blip r:embed="rId3" cstate="print"/>
          <a:stretch>
            <a:fillRect/>
          </a:stretch>
        </p:blipFill>
        <p:spPr>
          <a:xfrm>
            <a:off x="1" y="0"/>
            <a:ext cx="9144000" cy="6858000"/>
          </a:xfrm>
          <a:prstGeom prst="rect">
            <a:avLst/>
          </a:prstGeom>
        </p:spPr>
      </p:pic>
      <p:sp>
        <p:nvSpPr>
          <p:cNvPr id="4" name="Rectangle 3"/>
          <p:cNvSpPr txBox="1">
            <a:spLocks noChangeArrowheads="1"/>
          </p:cNvSpPr>
          <p:nvPr/>
        </p:nvSpPr>
        <p:spPr bwMode="auto">
          <a:xfrm>
            <a:off x="214313" y="1000125"/>
            <a:ext cx="3637607" cy="3220964"/>
          </a:xfrm>
          <a:prstGeom prst="rect">
            <a:avLst/>
          </a:prstGeom>
          <a:noFill/>
          <a:ln w="9525">
            <a:noFill/>
            <a:miter lim="800000"/>
            <a:headEnd/>
            <a:tailEnd/>
          </a:ln>
        </p:spPr>
        <p:txBody>
          <a:bodyPr/>
          <a:lstStyle/>
          <a:p>
            <a:pPr marL="514350" indent="-514350">
              <a:spcBef>
                <a:spcPct val="20000"/>
              </a:spcBef>
              <a:buFont typeface="+mj-lt"/>
              <a:buAutoNum type="arabicPeriod"/>
              <a:defRPr/>
            </a:pPr>
            <a:r>
              <a:rPr lang="en-US" sz="1600" b="1" kern="0" dirty="0" smtClean="0">
                <a:effectLst/>
                <a:latin typeface="Arial" pitchFamily="34" charset="0"/>
                <a:cs typeface="Arial" pitchFamily="34" charset="0"/>
              </a:rPr>
              <a:t>China will influence the </a:t>
            </a:r>
            <a:r>
              <a:rPr lang="en-US" sz="1600" b="1" u="sng" kern="0" dirty="0" smtClean="0">
                <a:effectLst/>
                <a:latin typeface="Arial" pitchFamily="34" charset="0"/>
                <a:cs typeface="Arial" pitchFamily="34" charset="0"/>
              </a:rPr>
              <a:t>casual wear </a:t>
            </a:r>
            <a:r>
              <a:rPr lang="en-US" sz="1600" b="1" kern="0" dirty="0" smtClean="0">
                <a:effectLst/>
                <a:latin typeface="Arial" pitchFamily="34" charset="0"/>
                <a:cs typeface="Arial" pitchFamily="34" charset="0"/>
              </a:rPr>
              <a:t>industry</a:t>
            </a:r>
          </a:p>
          <a:p>
            <a:pPr marL="514350" indent="-514350">
              <a:spcBef>
                <a:spcPct val="20000"/>
              </a:spcBef>
              <a:buFont typeface="+mj-lt"/>
              <a:buAutoNum type="arabicPeriod"/>
              <a:defRPr/>
            </a:pPr>
            <a:r>
              <a:rPr lang="en-US" sz="1600" b="1" kern="0" dirty="0" smtClean="0">
                <a:effectLst/>
                <a:latin typeface="Arial" pitchFamily="34" charset="0"/>
                <a:cs typeface="Arial" pitchFamily="34" charset="0"/>
              </a:rPr>
              <a:t>Increased use of </a:t>
            </a:r>
            <a:r>
              <a:rPr lang="en-US" sz="1600" b="1" u="sng" kern="0" dirty="0" smtClean="0">
                <a:effectLst/>
                <a:latin typeface="Arial" pitchFamily="34" charset="0"/>
                <a:cs typeface="Arial" pitchFamily="34" charset="0"/>
              </a:rPr>
              <a:t>bolder colors</a:t>
            </a:r>
            <a:r>
              <a:rPr lang="en-US" sz="1600" b="1" kern="0" dirty="0" smtClean="0">
                <a:effectLst/>
                <a:latin typeface="Arial" pitchFamily="34" charset="0"/>
                <a:cs typeface="Arial" pitchFamily="34" charset="0"/>
              </a:rPr>
              <a:t> in casual wear</a:t>
            </a:r>
          </a:p>
          <a:p>
            <a:pPr marL="514350" indent="-514350">
              <a:spcBef>
                <a:spcPct val="20000"/>
              </a:spcBef>
              <a:buFont typeface="+mj-lt"/>
              <a:buAutoNum type="arabicPeriod"/>
              <a:defRPr/>
            </a:pPr>
            <a:r>
              <a:rPr lang="en-US" sz="1600" b="1" kern="0" dirty="0" smtClean="0">
                <a:effectLst/>
                <a:latin typeface="Arial" pitchFamily="34" charset="0"/>
                <a:cs typeface="Arial" pitchFamily="34" charset="0"/>
              </a:rPr>
              <a:t>China leading the front of mainstream fashion with a </a:t>
            </a:r>
            <a:r>
              <a:rPr lang="en-US" sz="1600" b="1" u="sng" kern="0" dirty="0" smtClean="0">
                <a:effectLst/>
                <a:latin typeface="Arial" pitchFamily="34" charset="0"/>
                <a:cs typeface="Arial" pitchFamily="34" charset="0"/>
              </a:rPr>
              <a:t>revival in a variety of Chinese cultural forms</a:t>
            </a:r>
          </a:p>
          <a:p>
            <a:pPr marL="514350" indent="-514350">
              <a:spcBef>
                <a:spcPct val="20000"/>
              </a:spcBef>
              <a:buFont typeface="+mj-lt"/>
              <a:buAutoNum type="arabicPeriod"/>
              <a:defRPr/>
            </a:pPr>
            <a:r>
              <a:rPr lang="en-US" sz="1600" b="1" kern="0" dirty="0" smtClean="0">
                <a:effectLst/>
                <a:latin typeface="Arial" pitchFamily="34" charset="0"/>
                <a:cs typeface="Arial" pitchFamily="34" charset="0"/>
              </a:rPr>
              <a:t>Designs are likely to become much more </a:t>
            </a:r>
            <a:r>
              <a:rPr lang="en-US" sz="1600" b="1" u="sng" kern="0" dirty="0" smtClean="0">
                <a:effectLst/>
                <a:latin typeface="Arial" pitchFamily="34" charset="0"/>
                <a:cs typeface="Arial" pitchFamily="34" charset="0"/>
              </a:rPr>
              <a:t>futuristic in  concept </a:t>
            </a:r>
            <a:r>
              <a:rPr lang="en-US" sz="1600" b="1" kern="0" dirty="0" smtClean="0">
                <a:effectLst/>
                <a:latin typeface="Arial" pitchFamily="34" charset="0"/>
                <a:cs typeface="Arial" pitchFamily="34" charset="0"/>
              </a:rPr>
              <a:t>reflecting the high tech age we live in</a:t>
            </a:r>
          </a:p>
          <a:p>
            <a:pPr marL="514350" indent="-514350">
              <a:spcBef>
                <a:spcPct val="20000"/>
              </a:spcBef>
              <a:buFont typeface="+mj-lt"/>
              <a:buAutoNum type="arabicPeriod"/>
              <a:defRPr/>
            </a:pPr>
            <a:r>
              <a:rPr lang="en-US" sz="1600" b="1" u="sng" kern="0" dirty="0" smtClean="0">
                <a:effectLst/>
                <a:latin typeface="Arial" pitchFamily="34" charset="0"/>
                <a:cs typeface="Arial" pitchFamily="34" charset="0"/>
              </a:rPr>
              <a:t>Multiculturalism (globalization) </a:t>
            </a:r>
            <a:r>
              <a:rPr lang="en-US" sz="1600" b="1" kern="0" dirty="0" smtClean="0">
                <a:effectLst/>
                <a:latin typeface="Arial" pitchFamily="34" charset="0"/>
                <a:cs typeface="Arial" pitchFamily="34" charset="0"/>
              </a:rPr>
              <a:t>will see a revival of cultural influences on fashion and design. For example in Mexico it may be influenced by bold Aztec images and designs</a:t>
            </a:r>
          </a:p>
          <a:p>
            <a:pPr marL="514350" indent="-514350">
              <a:spcBef>
                <a:spcPct val="20000"/>
              </a:spcBef>
              <a:buFont typeface="+mj-lt"/>
              <a:buAutoNum type="arabicPeriod"/>
              <a:defRPr/>
            </a:pPr>
            <a:endParaRPr lang="en-US" sz="3200" b="1" kern="0" dirty="0" smtClean="0">
              <a:effectLst/>
              <a:latin typeface="moanHand" pitchFamily="2" charset="0"/>
            </a:endParaRPr>
          </a:p>
        </p:txBody>
      </p:sp>
      <p:sp>
        <p:nvSpPr>
          <p:cNvPr id="6" name="TextBox 4"/>
          <p:cNvSpPr txBox="1">
            <a:spLocks noChangeArrowheads="1"/>
          </p:cNvSpPr>
          <p:nvPr/>
        </p:nvSpPr>
        <p:spPr bwMode="auto">
          <a:xfrm>
            <a:off x="357188" y="285750"/>
            <a:ext cx="5214937" cy="784225"/>
          </a:xfrm>
          <a:prstGeom prst="rect">
            <a:avLst/>
          </a:prstGeom>
          <a:noFill/>
          <a:ln w="9525">
            <a:noFill/>
            <a:miter lim="800000"/>
            <a:headEnd/>
            <a:tailEnd/>
          </a:ln>
        </p:spPr>
        <p:txBody>
          <a:bodyPr>
            <a:spAutoFit/>
          </a:bodyPr>
          <a:lstStyle/>
          <a:p>
            <a:pPr>
              <a:defRPr/>
            </a:pPr>
            <a:r>
              <a:rPr lang="en-US" sz="4500" dirty="0" smtClean="0">
                <a:solidFill>
                  <a:srgbClr val="0070C0"/>
                </a:solidFill>
                <a:effectLst/>
                <a:latin typeface="Hursheys" pitchFamily="2" charset="0"/>
              </a:rPr>
              <a:t>5 Megatrends in Fashion</a:t>
            </a:r>
            <a:endParaRPr lang="en-US" sz="4500" dirty="0">
              <a:solidFill>
                <a:srgbClr val="0070C0"/>
              </a:solidFill>
              <a:effectLst/>
              <a:latin typeface="Hursheys" pitchFamily="2"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996952"/>
            <a:ext cx="208973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pg1.png"/>
          <p:cNvPicPr>
            <a:picLocks noChangeAspect="1"/>
          </p:cNvPicPr>
          <p:nvPr/>
        </p:nvPicPr>
        <p:blipFill>
          <a:blip r:embed="rId3" cstate="print"/>
          <a:stretch>
            <a:fillRect/>
          </a:stretch>
        </p:blipFill>
        <p:spPr>
          <a:xfrm>
            <a:off x="-32" y="0"/>
            <a:ext cx="9144001" cy="6858000"/>
          </a:xfrm>
          <a:prstGeom prst="rect">
            <a:avLst/>
          </a:prstGeom>
        </p:spPr>
      </p:pic>
      <p:sp>
        <p:nvSpPr>
          <p:cNvPr id="5122" name="TextBox 3"/>
          <p:cNvSpPr txBox="1">
            <a:spLocks noChangeArrowheads="1"/>
          </p:cNvSpPr>
          <p:nvPr/>
        </p:nvSpPr>
        <p:spPr bwMode="auto">
          <a:xfrm>
            <a:off x="5072066" y="4286256"/>
            <a:ext cx="4071934" cy="769441"/>
          </a:xfrm>
          <a:prstGeom prst="rect">
            <a:avLst/>
          </a:prstGeom>
          <a:noFill/>
          <a:ln w="9525">
            <a:noFill/>
            <a:miter lim="800000"/>
            <a:headEnd/>
            <a:tailEnd/>
          </a:ln>
        </p:spPr>
        <p:txBody>
          <a:bodyPr wrap="square">
            <a:spAutoFit/>
          </a:bodyPr>
          <a:lstStyle/>
          <a:p>
            <a:r>
              <a:rPr lang="en-MY" sz="4400" dirty="0" smtClean="0">
                <a:solidFill>
                  <a:srgbClr val="0070C0"/>
                </a:solidFill>
                <a:effectLst/>
                <a:latin typeface="Hursheys" pitchFamily="2" charset="0"/>
              </a:rPr>
              <a:t>Megatrends in Fashion</a:t>
            </a:r>
            <a:endParaRPr lang="en-MY" sz="4400" dirty="0">
              <a:solidFill>
                <a:srgbClr val="0070C0"/>
              </a:solidFill>
              <a:effectLst/>
              <a:latin typeface="Hursheys" pitchFamily="2" charset="0"/>
            </a:endParaRPr>
          </a:p>
        </p:txBody>
      </p:sp>
      <p:sp>
        <p:nvSpPr>
          <p:cNvPr id="5123" name="TextBox 6"/>
          <p:cNvSpPr txBox="1">
            <a:spLocks noChangeArrowheads="1"/>
          </p:cNvSpPr>
          <p:nvPr/>
        </p:nvSpPr>
        <p:spPr bwMode="auto">
          <a:xfrm>
            <a:off x="4929190" y="5238766"/>
            <a:ext cx="4214813" cy="476250"/>
          </a:xfrm>
          <a:prstGeom prst="rect">
            <a:avLst/>
          </a:prstGeom>
          <a:noFill/>
          <a:ln w="9525">
            <a:noFill/>
            <a:miter lim="800000"/>
            <a:headEnd/>
            <a:tailEnd/>
          </a:ln>
        </p:spPr>
        <p:txBody>
          <a:bodyPr>
            <a:spAutoFit/>
          </a:bodyPr>
          <a:lstStyle/>
          <a:p>
            <a:pPr algn="ctr"/>
            <a:r>
              <a:rPr lang="en-US" sz="2500" b="1" dirty="0" smtClean="0">
                <a:solidFill>
                  <a:srgbClr val="FBA803"/>
                </a:solidFill>
                <a:effectLst/>
                <a:latin typeface="moanHand" pitchFamily="2" charset="0"/>
              </a:rPr>
              <a:t>The Next Ten years</a:t>
            </a:r>
            <a:endParaRPr lang="en-US" sz="2500" b="1" dirty="0">
              <a:solidFill>
                <a:srgbClr val="FBA803"/>
              </a:solidFill>
              <a:effectLst/>
              <a:latin typeface="moanHand"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1BA"/>
        </a:solidFill>
        <a:effectLst/>
      </p:bgPr>
    </p:bg>
    <p:spTree>
      <p:nvGrpSpPr>
        <p:cNvPr id="1" name=""/>
        <p:cNvGrpSpPr/>
        <p:nvPr/>
      </p:nvGrpSpPr>
      <p:grpSpPr>
        <a:xfrm>
          <a:off x="0" y="0"/>
          <a:ext cx="0" cy="0"/>
          <a:chOff x="0" y="0"/>
          <a:chExt cx="0" cy="0"/>
        </a:xfrm>
      </p:grpSpPr>
      <p:pic>
        <p:nvPicPr>
          <p:cNvPr id="5" name="Picture 4" descr="pg3.png"/>
          <p:cNvPicPr>
            <a:picLocks noChangeAspect="1"/>
          </p:cNvPicPr>
          <p:nvPr/>
        </p:nvPicPr>
        <p:blipFill>
          <a:blip r:embed="rId3" cstate="print"/>
          <a:stretch>
            <a:fillRect/>
          </a:stretch>
        </p:blipFill>
        <p:spPr>
          <a:xfrm>
            <a:off x="1" y="0"/>
            <a:ext cx="9144000" cy="6858000"/>
          </a:xfrm>
          <a:prstGeom prst="rect">
            <a:avLst/>
          </a:prstGeom>
        </p:spPr>
      </p:pic>
      <p:sp>
        <p:nvSpPr>
          <p:cNvPr id="4" name="Rectangle 3"/>
          <p:cNvSpPr txBox="1">
            <a:spLocks noChangeArrowheads="1"/>
          </p:cNvSpPr>
          <p:nvPr/>
        </p:nvSpPr>
        <p:spPr bwMode="auto">
          <a:xfrm>
            <a:off x="183515" y="993636"/>
            <a:ext cx="5293791" cy="5445814"/>
          </a:xfrm>
          <a:prstGeom prst="rect">
            <a:avLst/>
          </a:prstGeom>
          <a:noFill/>
          <a:ln w="9525">
            <a:noFill/>
            <a:miter lim="800000"/>
            <a:headEnd/>
            <a:tailEnd/>
          </a:ln>
        </p:spPr>
        <p:txBody>
          <a:bodyPr/>
          <a:lstStyle/>
          <a:p>
            <a:pPr marL="342900" indent="-342900">
              <a:lnSpc>
                <a:spcPct val="150000"/>
              </a:lnSpc>
              <a:spcBef>
                <a:spcPct val="20000"/>
              </a:spcBef>
              <a:buFontTx/>
              <a:buChar char="•"/>
              <a:defRPr/>
            </a:pPr>
            <a:r>
              <a:rPr lang="en-US" sz="1400" b="1" kern="0" dirty="0" smtClean="0">
                <a:effectLst/>
                <a:latin typeface="Arial" pitchFamily="34" charset="0"/>
                <a:cs typeface="Arial" pitchFamily="34" charset="0"/>
              </a:rPr>
              <a:t>The move will be away from more formal clothing to that of </a:t>
            </a:r>
            <a:r>
              <a:rPr lang="en-US" sz="1400" b="1" u="sng" kern="0" dirty="0" smtClean="0">
                <a:effectLst/>
                <a:latin typeface="Arial" pitchFamily="34" charset="0"/>
                <a:cs typeface="Arial" pitchFamily="34" charset="0"/>
              </a:rPr>
              <a:t>leisurewear and relaxing informal </a:t>
            </a:r>
            <a:r>
              <a:rPr lang="en-US" sz="1400" b="1" kern="0" dirty="0" smtClean="0">
                <a:effectLst/>
                <a:latin typeface="Arial" pitchFamily="34" charset="0"/>
                <a:cs typeface="Arial" pitchFamily="34" charset="0"/>
              </a:rPr>
              <a:t>clothing</a:t>
            </a:r>
          </a:p>
          <a:p>
            <a:pPr marL="342900" indent="-342900">
              <a:lnSpc>
                <a:spcPct val="150000"/>
              </a:lnSpc>
              <a:spcBef>
                <a:spcPct val="20000"/>
              </a:spcBef>
              <a:buFontTx/>
              <a:buChar char="•"/>
              <a:defRPr/>
            </a:pPr>
            <a:r>
              <a:rPr lang="en-US" sz="1400" b="1" u="sng" kern="0" dirty="0" smtClean="0">
                <a:effectLst/>
                <a:latin typeface="Arial" pitchFamily="34" charset="0"/>
                <a:cs typeface="Arial" pitchFamily="34" charset="0"/>
              </a:rPr>
              <a:t>Power dressing </a:t>
            </a:r>
            <a:r>
              <a:rPr lang="en-US" sz="1400" b="1" kern="0" dirty="0" smtClean="0">
                <a:effectLst/>
                <a:latin typeface="Arial" pitchFamily="34" charset="0"/>
                <a:cs typeface="Arial" pitchFamily="34" charset="0"/>
              </a:rPr>
              <a:t>in the Offices may be replaced by the more collaborative style as adopted by Google</a:t>
            </a:r>
          </a:p>
          <a:p>
            <a:pPr marL="342900" indent="-342900">
              <a:lnSpc>
                <a:spcPct val="150000"/>
              </a:lnSpc>
              <a:spcBef>
                <a:spcPct val="20000"/>
              </a:spcBef>
              <a:buFontTx/>
              <a:buChar char="•"/>
              <a:defRPr/>
            </a:pPr>
            <a:r>
              <a:rPr lang="en-US" sz="1400" b="1" u="sng" kern="0" dirty="0" smtClean="0">
                <a:effectLst/>
                <a:latin typeface="Arial" pitchFamily="34" charset="0"/>
                <a:cs typeface="Arial" pitchFamily="34" charset="0"/>
              </a:rPr>
              <a:t>Quality</a:t>
            </a:r>
            <a:r>
              <a:rPr lang="en-US" sz="1400" b="1" kern="0" dirty="0" smtClean="0">
                <a:effectLst/>
                <a:latin typeface="Arial" pitchFamily="34" charset="0"/>
                <a:cs typeface="Arial" pitchFamily="34" charset="0"/>
              </a:rPr>
              <a:t> may become a thing of the past – the move towards more affordable, cheaper, short lived disposable clothing that can be recycled</a:t>
            </a:r>
          </a:p>
          <a:p>
            <a:pPr marL="342900" indent="-342900">
              <a:lnSpc>
                <a:spcPct val="150000"/>
              </a:lnSpc>
              <a:spcBef>
                <a:spcPct val="20000"/>
              </a:spcBef>
              <a:buFontTx/>
              <a:buChar char="•"/>
              <a:defRPr/>
            </a:pPr>
            <a:r>
              <a:rPr lang="en-US" sz="1400" b="1" kern="0" dirty="0" smtClean="0">
                <a:effectLst/>
                <a:latin typeface="Arial" pitchFamily="34" charset="0"/>
                <a:cs typeface="Arial" pitchFamily="34" charset="0"/>
              </a:rPr>
              <a:t>The Fashion industry is likely to become more eco friendly and adopt </a:t>
            </a:r>
            <a:r>
              <a:rPr lang="en-US" sz="1400" b="1" u="sng" kern="0" dirty="0" smtClean="0">
                <a:effectLst/>
                <a:latin typeface="Arial" pitchFamily="34" charset="0"/>
                <a:cs typeface="Arial" pitchFamily="34" charset="0"/>
              </a:rPr>
              <a:t>“greener” products </a:t>
            </a:r>
            <a:r>
              <a:rPr lang="en-US" sz="1400" b="1" kern="0" dirty="0" smtClean="0">
                <a:effectLst/>
                <a:latin typeface="Arial" pitchFamily="34" charset="0"/>
                <a:cs typeface="Arial" pitchFamily="34" charset="0"/>
              </a:rPr>
              <a:t>and marketing policies</a:t>
            </a:r>
          </a:p>
          <a:p>
            <a:pPr marL="342900" indent="-342900">
              <a:lnSpc>
                <a:spcPct val="150000"/>
              </a:lnSpc>
              <a:spcBef>
                <a:spcPct val="20000"/>
              </a:spcBef>
              <a:buFontTx/>
              <a:buChar char="•"/>
              <a:defRPr/>
            </a:pPr>
            <a:r>
              <a:rPr lang="en-US" sz="1400" b="1" u="sng" kern="0" dirty="0" smtClean="0">
                <a:effectLst/>
                <a:latin typeface="Arial" pitchFamily="34" charset="0"/>
                <a:cs typeface="Arial" pitchFamily="34" charset="0"/>
              </a:rPr>
              <a:t>Asia will remain a dominant force </a:t>
            </a:r>
            <a:r>
              <a:rPr lang="en-US" sz="1400" b="1" kern="0" dirty="0" smtClean="0">
                <a:effectLst/>
                <a:latin typeface="Arial" pitchFamily="34" charset="0"/>
                <a:cs typeface="Arial" pitchFamily="34" charset="0"/>
              </a:rPr>
              <a:t>in the textiles and fashion market influencing the shopping malls and main retail clothing stores</a:t>
            </a:r>
          </a:p>
          <a:p>
            <a:pPr marL="342900" indent="-342900">
              <a:lnSpc>
                <a:spcPct val="150000"/>
              </a:lnSpc>
              <a:spcBef>
                <a:spcPct val="20000"/>
              </a:spcBef>
              <a:buFontTx/>
              <a:buChar char="•"/>
              <a:defRPr/>
            </a:pPr>
            <a:r>
              <a:rPr lang="en-US" sz="1400" b="1" kern="0" dirty="0" smtClean="0">
                <a:effectLst/>
                <a:latin typeface="Arial" pitchFamily="34" charset="0"/>
                <a:cs typeface="Arial" pitchFamily="34" charset="0"/>
              </a:rPr>
              <a:t>We will have </a:t>
            </a:r>
            <a:r>
              <a:rPr lang="en-US" sz="1400" b="1" u="sng" kern="0" dirty="0" smtClean="0">
                <a:effectLst/>
                <a:latin typeface="Arial" pitchFamily="34" charset="0"/>
                <a:cs typeface="Arial" pitchFamily="34" charset="0"/>
              </a:rPr>
              <a:t>more leisure time </a:t>
            </a:r>
            <a:r>
              <a:rPr lang="en-US" sz="1400" b="1" kern="0" dirty="0" smtClean="0">
                <a:effectLst/>
                <a:latin typeface="Arial" pitchFamily="34" charset="0"/>
                <a:cs typeface="Arial" pitchFamily="34" charset="0"/>
              </a:rPr>
              <a:t>devoted to sports and this will influence fashion wear</a:t>
            </a:r>
          </a:p>
          <a:p>
            <a:pPr marL="342900" indent="-342900">
              <a:lnSpc>
                <a:spcPct val="150000"/>
              </a:lnSpc>
              <a:spcBef>
                <a:spcPct val="20000"/>
              </a:spcBef>
              <a:buFontTx/>
              <a:buChar char="•"/>
              <a:defRPr/>
            </a:pPr>
            <a:endParaRPr lang="en-US" sz="1400" b="1" kern="0" dirty="0">
              <a:effectLst/>
              <a:latin typeface="moanHand" pitchFamily="2" charset="0"/>
            </a:endParaRPr>
          </a:p>
        </p:txBody>
      </p:sp>
      <p:sp>
        <p:nvSpPr>
          <p:cNvPr id="6" name="TextBox 4"/>
          <p:cNvSpPr txBox="1">
            <a:spLocks noChangeArrowheads="1"/>
          </p:cNvSpPr>
          <p:nvPr/>
        </p:nvSpPr>
        <p:spPr bwMode="auto">
          <a:xfrm>
            <a:off x="357188" y="285750"/>
            <a:ext cx="5798988" cy="707886"/>
          </a:xfrm>
          <a:prstGeom prst="rect">
            <a:avLst/>
          </a:prstGeom>
          <a:noFill/>
          <a:ln w="9525">
            <a:noFill/>
            <a:miter lim="800000"/>
            <a:headEnd/>
            <a:tailEnd/>
          </a:ln>
        </p:spPr>
        <p:txBody>
          <a:bodyPr wrap="square">
            <a:spAutoFit/>
          </a:bodyPr>
          <a:lstStyle/>
          <a:p>
            <a:pPr>
              <a:defRPr/>
            </a:pPr>
            <a:r>
              <a:rPr lang="en-US" sz="4000" dirty="0" smtClean="0">
                <a:solidFill>
                  <a:srgbClr val="0070C0"/>
                </a:solidFill>
                <a:effectLst/>
                <a:latin typeface="Hursheys" pitchFamily="2" charset="0"/>
              </a:rPr>
              <a:t>Lifestyle changes &amp; Fashion Industry</a:t>
            </a:r>
            <a:endParaRPr lang="en-US" sz="4000" dirty="0">
              <a:solidFill>
                <a:srgbClr val="0070C0"/>
              </a:solidFill>
              <a:effectLst/>
              <a:latin typeface="Hursheys" pitchFamily="2"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1556792"/>
            <a:ext cx="14763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784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1BA"/>
        </a:solidFill>
        <a:effectLst/>
      </p:bgPr>
    </p:bg>
    <p:spTree>
      <p:nvGrpSpPr>
        <p:cNvPr id="1" name=""/>
        <p:cNvGrpSpPr/>
        <p:nvPr/>
      </p:nvGrpSpPr>
      <p:grpSpPr>
        <a:xfrm>
          <a:off x="0" y="0"/>
          <a:ext cx="0" cy="0"/>
          <a:chOff x="0" y="0"/>
          <a:chExt cx="0" cy="0"/>
        </a:xfrm>
      </p:grpSpPr>
      <p:pic>
        <p:nvPicPr>
          <p:cNvPr id="5" name="Picture 4" descr="pg3.png"/>
          <p:cNvPicPr>
            <a:picLocks noChangeAspect="1"/>
          </p:cNvPicPr>
          <p:nvPr/>
        </p:nvPicPr>
        <p:blipFill>
          <a:blip r:embed="rId3" cstate="print"/>
          <a:stretch>
            <a:fillRect/>
          </a:stretch>
        </p:blipFill>
        <p:spPr>
          <a:xfrm>
            <a:off x="1" y="0"/>
            <a:ext cx="9144000" cy="6858000"/>
          </a:xfrm>
          <a:prstGeom prst="rect">
            <a:avLst/>
          </a:prstGeom>
        </p:spPr>
      </p:pic>
      <p:sp>
        <p:nvSpPr>
          <p:cNvPr id="6" name="TextBox 4"/>
          <p:cNvSpPr txBox="1">
            <a:spLocks noChangeArrowheads="1"/>
          </p:cNvSpPr>
          <p:nvPr/>
        </p:nvSpPr>
        <p:spPr bwMode="auto">
          <a:xfrm>
            <a:off x="357188" y="285750"/>
            <a:ext cx="6231036" cy="707886"/>
          </a:xfrm>
          <a:prstGeom prst="rect">
            <a:avLst/>
          </a:prstGeom>
          <a:noFill/>
          <a:ln w="9525">
            <a:noFill/>
            <a:miter lim="800000"/>
            <a:headEnd/>
            <a:tailEnd/>
          </a:ln>
        </p:spPr>
        <p:txBody>
          <a:bodyPr wrap="square">
            <a:spAutoFit/>
          </a:bodyPr>
          <a:lstStyle/>
          <a:p>
            <a:pPr>
              <a:defRPr/>
            </a:pPr>
            <a:r>
              <a:rPr lang="en-US" sz="4000" dirty="0" smtClean="0">
                <a:solidFill>
                  <a:srgbClr val="0070C0"/>
                </a:solidFill>
                <a:effectLst/>
                <a:latin typeface="Hursheys" pitchFamily="2" charset="0"/>
              </a:rPr>
              <a:t>SWOT of Current Business Practices</a:t>
            </a:r>
            <a:endParaRPr lang="en-US" sz="4000" dirty="0">
              <a:solidFill>
                <a:srgbClr val="0070C0"/>
              </a:solidFill>
              <a:effectLst/>
              <a:latin typeface="Hursheys" pitchFamily="2"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993636"/>
            <a:ext cx="4896544" cy="538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126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1BA"/>
        </a:solidFill>
        <a:effectLst/>
      </p:bgPr>
    </p:bg>
    <p:spTree>
      <p:nvGrpSpPr>
        <p:cNvPr id="1" name=""/>
        <p:cNvGrpSpPr/>
        <p:nvPr/>
      </p:nvGrpSpPr>
      <p:grpSpPr>
        <a:xfrm>
          <a:off x="0" y="0"/>
          <a:ext cx="0" cy="0"/>
          <a:chOff x="0" y="0"/>
          <a:chExt cx="0" cy="0"/>
        </a:xfrm>
      </p:grpSpPr>
      <p:pic>
        <p:nvPicPr>
          <p:cNvPr id="5" name="Picture 4" descr="pg3.png"/>
          <p:cNvPicPr>
            <a:picLocks noChangeAspect="1"/>
          </p:cNvPicPr>
          <p:nvPr/>
        </p:nvPicPr>
        <p:blipFill>
          <a:blip r:embed="rId3" cstate="print"/>
          <a:stretch>
            <a:fillRect/>
          </a:stretch>
        </p:blipFill>
        <p:spPr>
          <a:xfrm>
            <a:off x="1" y="0"/>
            <a:ext cx="9144000" cy="6858000"/>
          </a:xfrm>
          <a:prstGeom prst="rect">
            <a:avLst/>
          </a:prstGeom>
        </p:spPr>
      </p:pic>
      <p:sp>
        <p:nvSpPr>
          <p:cNvPr id="4" name="Rectangle 3"/>
          <p:cNvSpPr txBox="1">
            <a:spLocks noChangeArrowheads="1"/>
          </p:cNvSpPr>
          <p:nvPr/>
        </p:nvSpPr>
        <p:spPr bwMode="auto">
          <a:xfrm>
            <a:off x="214313" y="1000124"/>
            <a:ext cx="4501703" cy="5453211"/>
          </a:xfrm>
          <a:prstGeom prst="rect">
            <a:avLst/>
          </a:prstGeom>
          <a:noFill/>
          <a:ln w="9525">
            <a:noFill/>
            <a:miter lim="800000"/>
            <a:headEnd/>
            <a:tailEnd/>
          </a:ln>
        </p:spPr>
        <p:txBody>
          <a:bodyPr/>
          <a:lstStyle/>
          <a:p>
            <a:pPr marL="342900" indent="-342900">
              <a:spcBef>
                <a:spcPct val="20000"/>
              </a:spcBef>
              <a:buFontTx/>
              <a:buChar char="•"/>
              <a:defRPr/>
            </a:pPr>
            <a:r>
              <a:rPr lang="en-US" sz="1600" b="1" kern="0" dirty="0" smtClean="0">
                <a:effectLst/>
                <a:latin typeface="Arial" pitchFamily="34" charset="0"/>
                <a:cs typeface="Arial" pitchFamily="34" charset="0"/>
              </a:rPr>
              <a:t>Increased </a:t>
            </a:r>
            <a:r>
              <a:rPr lang="en-US" sz="1600" b="1" u="sng" kern="0" dirty="0" smtClean="0">
                <a:effectLst/>
                <a:latin typeface="Arial" pitchFamily="34" charset="0"/>
                <a:cs typeface="Arial" pitchFamily="34" charset="0"/>
              </a:rPr>
              <a:t>concepts of globalization </a:t>
            </a:r>
            <a:r>
              <a:rPr lang="en-US" sz="1600" b="1" kern="0" dirty="0" smtClean="0">
                <a:effectLst/>
                <a:latin typeface="Arial" pitchFamily="34" charset="0"/>
                <a:cs typeface="Arial" pitchFamily="34" charset="0"/>
              </a:rPr>
              <a:t>and cultural integration will influence fashion trends and design</a:t>
            </a:r>
          </a:p>
          <a:p>
            <a:pPr marL="342900" indent="-342900">
              <a:spcBef>
                <a:spcPct val="20000"/>
              </a:spcBef>
              <a:buFontTx/>
              <a:buChar char="•"/>
              <a:defRPr/>
            </a:pPr>
            <a:r>
              <a:rPr lang="en-US" sz="1600" b="1" u="sng" kern="0" dirty="0" smtClean="0">
                <a:effectLst/>
                <a:latin typeface="Arial" pitchFamily="34" charset="0"/>
                <a:cs typeface="Arial" pitchFamily="34" charset="0"/>
              </a:rPr>
              <a:t>Technological advancements </a:t>
            </a:r>
            <a:r>
              <a:rPr lang="en-US" sz="1600" b="1" kern="0" dirty="0" smtClean="0">
                <a:effectLst/>
                <a:latin typeface="Arial" pitchFamily="34" charset="0"/>
                <a:cs typeface="Arial" pitchFamily="34" charset="0"/>
              </a:rPr>
              <a:t>will move to more m-commerce opportunities for online purchasing</a:t>
            </a:r>
          </a:p>
          <a:p>
            <a:pPr marL="342900" indent="-342900">
              <a:spcBef>
                <a:spcPct val="20000"/>
              </a:spcBef>
              <a:buFontTx/>
              <a:buChar char="•"/>
              <a:defRPr/>
            </a:pPr>
            <a:r>
              <a:rPr lang="en-US" sz="1600" b="1" kern="0" dirty="0" smtClean="0">
                <a:effectLst/>
                <a:latin typeface="Arial" pitchFamily="34" charset="0"/>
                <a:cs typeface="Arial" pitchFamily="34" charset="0"/>
              </a:rPr>
              <a:t>People still like the Malls but this will become more a </a:t>
            </a:r>
            <a:r>
              <a:rPr lang="en-US" sz="1600" b="1" u="sng" kern="0" dirty="0" smtClean="0">
                <a:effectLst/>
                <a:latin typeface="Arial" pitchFamily="34" charset="0"/>
                <a:cs typeface="Arial" pitchFamily="34" charset="0"/>
              </a:rPr>
              <a:t>social event building</a:t>
            </a:r>
            <a:r>
              <a:rPr lang="en-US" sz="1600" b="1" kern="0" dirty="0" smtClean="0">
                <a:effectLst/>
                <a:latin typeface="Arial" pitchFamily="34" charset="0"/>
                <a:cs typeface="Arial" pitchFamily="34" charset="0"/>
              </a:rPr>
              <a:t> in meetings, parties, etc.</a:t>
            </a:r>
          </a:p>
          <a:p>
            <a:pPr marL="342900" indent="-342900">
              <a:spcBef>
                <a:spcPct val="20000"/>
              </a:spcBef>
              <a:buFontTx/>
              <a:buChar char="•"/>
              <a:defRPr/>
            </a:pPr>
            <a:r>
              <a:rPr lang="en-US" sz="1600" b="1" kern="0" dirty="0" smtClean="0">
                <a:effectLst/>
                <a:latin typeface="Arial" pitchFamily="34" charset="0"/>
                <a:cs typeface="Arial" pitchFamily="34" charset="0"/>
              </a:rPr>
              <a:t>Designs will become much </a:t>
            </a:r>
            <a:r>
              <a:rPr lang="en-US" sz="1600" b="1" u="sng" kern="0" dirty="0" smtClean="0">
                <a:effectLst/>
                <a:latin typeface="Arial" pitchFamily="34" charset="0"/>
                <a:cs typeface="Arial" pitchFamily="34" charset="0"/>
              </a:rPr>
              <a:t>more futuristic </a:t>
            </a:r>
            <a:r>
              <a:rPr lang="en-US" sz="1600" b="1" kern="0" dirty="0" smtClean="0">
                <a:effectLst/>
                <a:latin typeface="Arial" pitchFamily="34" charset="0"/>
                <a:cs typeface="Arial" pitchFamily="34" charset="0"/>
              </a:rPr>
              <a:t>with a leaning towards casual wear</a:t>
            </a:r>
          </a:p>
          <a:p>
            <a:pPr marL="342900" indent="-342900">
              <a:spcBef>
                <a:spcPct val="20000"/>
              </a:spcBef>
              <a:buFontTx/>
              <a:buChar char="•"/>
              <a:defRPr/>
            </a:pPr>
            <a:r>
              <a:rPr lang="en-US" sz="1600" b="1" kern="0" dirty="0" smtClean="0">
                <a:effectLst/>
                <a:latin typeface="Arial" pitchFamily="34" charset="0"/>
                <a:cs typeface="Arial" pitchFamily="34" charset="0"/>
              </a:rPr>
              <a:t>Clothes will adopt new materials and the emphasis is likely to move from quality to </a:t>
            </a:r>
            <a:r>
              <a:rPr lang="en-US" sz="1600" b="1" u="sng" kern="0" dirty="0" smtClean="0">
                <a:effectLst/>
                <a:latin typeface="Arial" pitchFamily="34" charset="0"/>
                <a:cs typeface="Arial" pitchFamily="34" charset="0"/>
              </a:rPr>
              <a:t>disposable short lived goods</a:t>
            </a:r>
          </a:p>
          <a:p>
            <a:pPr marL="342900" indent="-342900">
              <a:spcBef>
                <a:spcPct val="20000"/>
              </a:spcBef>
              <a:buFontTx/>
              <a:buChar char="•"/>
              <a:defRPr/>
            </a:pPr>
            <a:r>
              <a:rPr lang="en-US" sz="1600" b="1" kern="0" dirty="0" smtClean="0">
                <a:effectLst/>
                <a:latin typeface="Arial" pitchFamily="34" charset="0"/>
                <a:cs typeface="Arial" pitchFamily="34" charset="0"/>
              </a:rPr>
              <a:t>Lifestyles will move more towards </a:t>
            </a:r>
            <a:r>
              <a:rPr lang="en-US" sz="1600" b="1" u="sng" kern="0" dirty="0" smtClean="0">
                <a:effectLst/>
                <a:latin typeface="Arial" pitchFamily="34" charset="0"/>
                <a:cs typeface="Arial" pitchFamily="34" charset="0"/>
              </a:rPr>
              <a:t>work / life balanced lifestyles</a:t>
            </a:r>
            <a:r>
              <a:rPr lang="en-US" sz="1600" b="1" kern="0" dirty="0" smtClean="0">
                <a:effectLst/>
                <a:latin typeface="Arial" pitchFamily="34" charset="0"/>
                <a:cs typeface="Arial" pitchFamily="34" charset="0"/>
              </a:rPr>
              <a:t> and people will have longer working lives. The move towards less formality in our lives</a:t>
            </a:r>
            <a:endParaRPr lang="en-US" sz="1600" b="1" kern="0" dirty="0">
              <a:effectLst/>
              <a:latin typeface="Arial" pitchFamily="34" charset="0"/>
              <a:cs typeface="Arial" pitchFamily="34" charset="0"/>
            </a:endParaRPr>
          </a:p>
        </p:txBody>
      </p:sp>
      <p:sp>
        <p:nvSpPr>
          <p:cNvPr id="6" name="TextBox 4"/>
          <p:cNvSpPr txBox="1">
            <a:spLocks noChangeArrowheads="1"/>
          </p:cNvSpPr>
          <p:nvPr/>
        </p:nvSpPr>
        <p:spPr bwMode="auto">
          <a:xfrm>
            <a:off x="357188" y="285750"/>
            <a:ext cx="5214937" cy="784225"/>
          </a:xfrm>
          <a:prstGeom prst="rect">
            <a:avLst/>
          </a:prstGeom>
          <a:noFill/>
          <a:ln w="9525">
            <a:noFill/>
            <a:miter lim="800000"/>
            <a:headEnd/>
            <a:tailEnd/>
          </a:ln>
        </p:spPr>
        <p:txBody>
          <a:bodyPr>
            <a:spAutoFit/>
          </a:bodyPr>
          <a:lstStyle/>
          <a:p>
            <a:pPr>
              <a:defRPr/>
            </a:pPr>
            <a:r>
              <a:rPr lang="en-US" sz="4500" dirty="0" smtClean="0">
                <a:solidFill>
                  <a:srgbClr val="0070C0"/>
                </a:solidFill>
                <a:effectLst/>
                <a:latin typeface="Hursheys" pitchFamily="2" charset="0"/>
              </a:rPr>
              <a:t>Trends over the next 10 years</a:t>
            </a:r>
            <a:endParaRPr lang="en-US" sz="4500" dirty="0">
              <a:solidFill>
                <a:srgbClr val="0070C0"/>
              </a:solidFill>
              <a:effectLst/>
              <a:latin typeface="Hursheys" pitchFamily="2"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412776"/>
            <a:ext cx="271462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679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1BA"/>
        </a:solidFill>
        <a:effectLst/>
      </p:bgPr>
    </p:bg>
    <p:spTree>
      <p:nvGrpSpPr>
        <p:cNvPr id="1" name=""/>
        <p:cNvGrpSpPr/>
        <p:nvPr/>
      </p:nvGrpSpPr>
      <p:grpSpPr>
        <a:xfrm>
          <a:off x="0" y="0"/>
          <a:ext cx="0" cy="0"/>
          <a:chOff x="0" y="0"/>
          <a:chExt cx="0" cy="0"/>
        </a:xfrm>
      </p:grpSpPr>
      <p:pic>
        <p:nvPicPr>
          <p:cNvPr id="5" name="Picture 4" descr="pg3.png"/>
          <p:cNvPicPr>
            <a:picLocks noChangeAspect="1"/>
          </p:cNvPicPr>
          <p:nvPr/>
        </p:nvPicPr>
        <p:blipFill>
          <a:blip r:embed="rId3" cstate="print"/>
          <a:stretch>
            <a:fillRect/>
          </a:stretch>
        </p:blipFill>
        <p:spPr>
          <a:xfrm>
            <a:off x="1" y="0"/>
            <a:ext cx="9144000" cy="6858000"/>
          </a:xfrm>
          <a:prstGeom prst="rect">
            <a:avLst/>
          </a:prstGeom>
        </p:spPr>
      </p:pic>
      <p:sp>
        <p:nvSpPr>
          <p:cNvPr id="4" name="Rectangle 3"/>
          <p:cNvSpPr txBox="1">
            <a:spLocks noChangeArrowheads="1"/>
          </p:cNvSpPr>
          <p:nvPr/>
        </p:nvSpPr>
        <p:spPr bwMode="auto">
          <a:xfrm>
            <a:off x="330705" y="1009116"/>
            <a:ext cx="4529328" cy="5012172"/>
          </a:xfrm>
          <a:prstGeom prst="rect">
            <a:avLst/>
          </a:prstGeom>
          <a:noFill/>
          <a:ln w="9525">
            <a:noFill/>
            <a:miter lim="800000"/>
            <a:headEnd/>
            <a:tailEnd/>
          </a:ln>
        </p:spPr>
        <p:txBody>
          <a:bodyPr/>
          <a:lstStyle/>
          <a:p>
            <a:pPr marL="342900" indent="-342900">
              <a:lnSpc>
                <a:spcPct val="150000"/>
              </a:lnSpc>
              <a:spcBef>
                <a:spcPct val="20000"/>
              </a:spcBef>
              <a:buFontTx/>
              <a:buChar char="•"/>
              <a:defRPr/>
            </a:pPr>
            <a:r>
              <a:rPr lang="en-GB" sz="1400" b="1" u="sng" kern="0" dirty="0" smtClean="0">
                <a:effectLst/>
                <a:latin typeface="Arial" pitchFamily="34" charset="0"/>
                <a:cs typeface="Arial" pitchFamily="34" charset="0"/>
              </a:rPr>
              <a:t>Future </a:t>
            </a:r>
            <a:r>
              <a:rPr lang="en-GB" sz="1400" b="1" u="sng" kern="0" dirty="0">
                <a:effectLst/>
                <a:latin typeface="Arial" pitchFamily="34" charset="0"/>
                <a:cs typeface="Arial" pitchFamily="34" charset="0"/>
              </a:rPr>
              <a:t>apparel styles </a:t>
            </a:r>
            <a:r>
              <a:rPr lang="en-GB" sz="1400" b="1" kern="0" dirty="0">
                <a:effectLst/>
                <a:latin typeface="Arial" pitchFamily="34" charset="0"/>
                <a:cs typeface="Arial" pitchFamily="34" charset="0"/>
              </a:rPr>
              <a:t>would emphasize individuality, comfort, casualness, unisex, and ethnicity</a:t>
            </a:r>
            <a:r>
              <a:rPr lang="en-GB" sz="1400" b="1" kern="0" dirty="0" smtClean="0">
                <a:effectLst/>
                <a:latin typeface="Arial" pitchFamily="34" charset="0"/>
                <a:cs typeface="Arial" pitchFamily="34" charset="0"/>
              </a:rPr>
              <a:t>.</a:t>
            </a:r>
          </a:p>
          <a:p>
            <a:pPr marL="342900" indent="-342900">
              <a:lnSpc>
                <a:spcPct val="150000"/>
              </a:lnSpc>
              <a:spcBef>
                <a:spcPct val="20000"/>
              </a:spcBef>
              <a:buFontTx/>
              <a:buChar char="•"/>
              <a:defRPr/>
            </a:pPr>
            <a:r>
              <a:rPr lang="en-GB" sz="1400" b="1" kern="0" dirty="0">
                <a:effectLst/>
                <a:latin typeface="Arial" pitchFamily="34" charset="0"/>
                <a:cs typeface="Arial" pitchFamily="34" charset="0"/>
              </a:rPr>
              <a:t>Design and product development processes would be heavily dependent on </a:t>
            </a:r>
            <a:r>
              <a:rPr lang="en-GB" sz="1400" b="1" u="sng" kern="0" dirty="0">
                <a:effectLst/>
                <a:latin typeface="Arial" pitchFamily="34" charset="0"/>
                <a:cs typeface="Arial" pitchFamily="34" charset="0"/>
              </a:rPr>
              <a:t>digital technology</a:t>
            </a:r>
            <a:r>
              <a:rPr lang="en-GB" sz="1400" b="1" kern="0" dirty="0">
                <a:effectLst/>
                <a:latin typeface="Arial" pitchFamily="34" charset="0"/>
                <a:cs typeface="Arial" pitchFamily="34" charset="0"/>
              </a:rPr>
              <a:t>; as a result, the role of technical design would grow in </a:t>
            </a:r>
            <a:r>
              <a:rPr lang="en-GB" sz="1400" b="1" kern="0" dirty="0" smtClean="0">
                <a:effectLst/>
                <a:latin typeface="Arial" pitchFamily="34" charset="0"/>
                <a:cs typeface="Arial" pitchFamily="34" charset="0"/>
              </a:rPr>
              <a:t>importance.</a:t>
            </a:r>
          </a:p>
          <a:p>
            <a:pPr marL="342900" indent="-342900">
              <a:lnSpc>
                <a:spcPct val="150000"/>
              </a:lnSpc>
              <a:spcBef>
                <a:spcPct val="20000"/>
              </a:spcBef>
              <a:buFontTx/>
              <a:buChar char="•"/>
              <a:defRPr/>
            </a:pPr>
            <a:r>
              <a:rPr lang="en-GB" sz="1400" b="1" kern="0" dirty="0">
                <a:effectLst/>
                <a:latin typeface="Arial" pitchFamily="34" charset="0"/>
                <a:cs typeface="Arial" pitchFamily="34" charset="0"/>
              </a:rPr>
              <a:t>China is expected to become the </a:t>
            </a:r>
            <a:r>
              <a:rPr lang="en-GB" sz="1400" b="1" u="sng" kern="0" dirty="0">
                <a:effectLst/>
                <a:latin typeface="Arial" pitchFamily="34" charset="0"/>
                <a:cs typeface="Arial" pitchFamily="34" charset="0"/>
              </a:rPr>
              <a:t>“supplier of choice” </a:t>
            </a:r>
            <a:r>
              <a:rPr lang="en-GB" sz="1400" b="1" kern="0" dirty="0">
                <a:effectLst/>
                <a:latin typeface="Arial" pitchFamily="34" charset="0"/>
                <a:cs typeface="Arial" pitchFamily="34" charset="0"/>
              </a:rPr>
              <a:t>for most </a:t>
            </a:r>
            <a:r>
              <a:rPr lang="en-GB" sz="1400" b="1" kern="0" dirty="0" smtClean="0">
                <a:effectLst/>
                <a:latin typeface="Arial" pitchFamily="34" charset="0"/>
                <a:cs typeface="Arial" pitchFamily="34" charset="0"/>
              </a:rPr>
              <a:t>U.S.importers  (</a:t>
            </a:r>
            <a:r>
              <a:rPr lang="en-GB" sz="1400" b="1" kern="0" dirty="0">
                <a:effectLst/>
                <a:latin typeface="Arial" pitchFamily="34" charset="0"/>
                <a:cs typeface="Arial" pitchFamily="34" charset="0"/>
              </a:rPr>
              <a:t>the large apparel companies and retailers) because </a:t>
            </a:r>
            <a:r>
              <a:rPr lang="en-GB" sz="1400" b="1" kern="0" dirty="0" smtClean="0">
                <a:effectLst/>
                <a:latin typeface="Arial" pitchFamily="34" charset="0"/>
                <a:cs typeface="Arial" pitchFamily="34" charset="0"/>
              </a:rPr>
              <a:t>of its </a:t>
            </a:r>
            <a:r>
              <a:rPr lang="en-GB" sz="1400" b="1" kern="0" dirty="0">
                <a:effectLst/>
                <a:latin typeface="Arial" pitchFamily="34" charset="0"/>
                <a:cs typeface="Arial" pitchFamily="34" charset="0"/>
              </a:rPr>
              <a:t>ability to make almost any type of textile and apparel product </a:t>
            </a:r>
            <a:r>
              <a:rPr lang="en-GB" sz="1400" b="1" kern="0" dirty="0" smtClean="0">
                <a:effectLst/>
                <a:latin typeface="Arial" pitchFamily="34" charset="0"/>
                <a:cs typeface="Arial" pitchFamily="34" charset="0"/>
              </a:rPr>
              <a:t>at any </a:t>
            </a:r>
            <a:r>
              <a:rPr lang="en-GB" sz="1400" b="1" kern="0" dirty="0">
                <a:effectLst/>
                <a:latin typeface="Arial" pitchFamily="34" charset="0"/>
                <a:cs typeface="Arial" pitchFamily="34" charset="0"/>
              </a:rPr>
              <a:t>quality level at a competitive </a:t>
            </a:r>
            <a:r>
              <a:rPr lang="en-GB" sz="1400" b="1" kern="0" dirty="0" smtClean="0">
                <a:effectLst/>
                <a:latin typeface="Arial" pitchFamily="34" charset="0"/>
                <a:cs typeface="Arial" pitchFamily="34" charset="0"/>
              </a:rPr>
              <a:t>price</a:t>
            </a:r>
          </a:p>
          <a:p>
            <a:pPr marL="342900" indent="-342900">
              <a:spcBef>
                <a:spcPct val="20000"/>
              </a:spcBef>
              <a:buFontTx/>
              <a:buChar char="•"/>
              <a:defRPr/>
            </a:pPr>
            <a:endParaRPr lang="en-US" sz="1400" b="1" kern="0" dirty="0">
              <a:effectLst/>
              <a:latin typeface="moanHand" pitchFamily="2" charset="0"/>
            </a:endParaRPr>
          </a:p>
        </p:txBody>
      </p:sp>
      <p:sp>
        <p:nvSpPr>
          <p:cNvPr id="6" name="TextBox 4"/>
          <p:cNvSpPr txBox="1">
            <a:spLocks noChangeArrowheads="1"/>
          </p:cNvSpPr>
          <p:nvPr/>
        </p:nvSpPr>
        <p:spPr bwMode="auto">
          <a:xfrm>
            <a:off x="357188" y="285750"/>
            <a:ext cx="5726980" cy="584775"/>
          </a:xfrm>
          <a:prstGeom prst="rect">
            <a:avLst/>
          </a:prstGeom>
          <a:noFill/>
          <a:ln w="9525">
            <a:noFill/>
            <a:miter lim="800000"/>
            <a:headEnd/>
            <a:tailEnd/>
          </a:ln>
        </p:spPr>
        <p:txBody>
          <a:bodyPr wrap="square">
            <a:spAutoFit/>
          </a:bodyPr>
          <a:lstStyle/>
          <a:p>
            <a:pPr>
              <a:defRPr/>
            </a:pPr>
            <a:r>
              <a:rPr lang="en-US" sz="3200" dirty="0" smtClean="0">
                <a:solidFill>
                  <a:srgbClr val="0070C0"/>
                </a:solidFill>
                <a:effectLst/>
                <a:latin typeface="Hursheys" pitchFamily="2" charset="0"/>
              </a:rPr>
              <a:t>Predicted Fashion future for apparel industry</a:t>
            </a:r>
            <a:endParaRPr lang="en-US" sz="3200" dirty="0">
              <a:solidFill>
                <a:srgbClr val="0070C0"/>
              </a:solidFill>
              <a:effectLst/>
              <a:latin typeface="Hursheys" pitchFamily="2"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298023"/>
            <a:ext cx="298132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16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1BA"/>
        </a:solidFill>
        <a:effectLst/>
      </p:bgPr>
    </p:bg>
    <p:spTree>
      <p:nvGrpSpPr>
        <p:cNvPr id="1" name=""/>
        <p:cNvGrpSpPr/>
        <p:nvPr/>
      </p:nvGrpSpPr>
      <p:grpSpPr>
        <a:xfrm>
          <a:off x="0" y="0"/>
          <a:ext cx="0" cy="0"/>
          <a:chOff x="0" y="0"/>
          <a:chExt cx="0" cy="0"/>
        </a:xfrm>
      </p:grpSpPr>
      <p:pic>
        <p:nvPicPr>
          <p:cNvPr id="5" name="Picture 4" descr="pg3.png"/>
          <p:cNvPicPr>
            <a:picLocks noChangeAspect="1"/>
          </p:cNvPicPr>
          <p:nvPr/>
        </p:nvPicPr>
        <p:blipFill>
          <a:blip r:embed="rId3" cstate="print"/>
          <a:stretch>
            <a:fillRect/>
          </a:stretch>
        </p:blipFill>
        <p:spPr>
          <a:xfrm>
            <a:off x="75380" y="107016"/>
            <a:ext cx="9144000" cy="6858000"/>
          </a:xfrm>
          <a:prstGeom prst="rect">
            <a:avLst/>
          </a:prstGeom>
        </p:spPr>
      </p:pic>
      <p:sp>
        <p:nvSpPr>
          <p:cNvPr id="6" name="TextBox 4"/>
          <p:cNvSpPr txBox="1">
            <a:spLocks noChangeArrowheads="1"/>
          </p:cNvSpPr>
          <p:nvPr/>
        </p:nvSpPr>
        <p:spPr bwMode="auto">
          <a:xfrm>
            <a:off x="357188" y="285750"/>
            <a:ext cx="5726980" cy="584775"/>
          </a:xfrm>
          <a:prstGeom prst="rect">
            <a:avLst/>
          </a:prstGeom>
          <a:noFill/>
          <a:ln w="9525">
            <a:noFill/>
            <a:miter lim="800000"/>
            <a:headEnd/>
            <a:tailEnd/>
          </a:ln>
        </p:spPr>
        <p:txBody>
          <a:bodyPr wrap="square">
            <a:spAutoFit/>
          </a:bodyPr>
          <a:lstStyle/>
          <a:p>
            <a:pPr>
              <a:defRPr/>
            </a:pPr>
            <a:r>
              <a:rPr lang="en-US" sz="3200" dirty="0" smtClean="0">
                <a:solidFill>
                  <a:srgbClr val="0070C0"/>
                </a:solidFill>
                <a:effectLst/>
                <a:latin typeface="Hursheys" pitchFamily="2" charset="0"/>
              </a:rPr>
              <a:t>Fashion Future Scenario - Apparel</a:t>
            </a:r>
            <a:endParaRPr lang="en-US" sz="3200" dirty="0">
              <a:solidFill>
                <a:srgbClr val="0070C0"/>
              </a:solidFill>
              <a:effectLst/>
              <a:latin typeface="Hursheys" pitchFamily="2" charset="0"/>
            </a:endParaRPr>
          </a:p>
        </p:txBody>
      </p:sp>
      <p:sp>
        <p:nvSpPr>
          <p:cNvPr id="2" name="Rectangle 1"/>
          <p:cNvSpPr/>
          <p:nvPr/>
        </p:nvSpPr>
        <p:spPr bwMode="auto">
          <a:xfrm>
            <a:off x="2627784" y="2996952"/>
            <a:ext cx="1944217" cy="10081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Ten</a:t>
            </a:r>
            <a:r>
              <a:rPr kumimoji="0" lang="en-US" sz="1800" b="0" i="0" u="none" strike="noStrike" cap="none" normalizeH="0" dirty="0" smtClean="0">
                <a:ln>
                  <a:noFill/>
                </a:ln>
                <a:solidFill>
                  <a:schemeClr val="tx1"/>
                </a:solidFill>
                <a:effectLst>
                  <a:outerShdw blurRad="38100" dist="38100" dir="2700000" algn="tl">
                    <a:srgbClr val="000000">
                      <a:alpha val="43137"/>
                    </a:srgbClr>
                  </a:outerShdw>
                </a:effectLst>
                <a:latin typeface="Arial" charset="0"/>
              </a:rPr>
              <a:t> Year Prediction</a:t>
            </a:r>
            <a:endParaRPr kumimoji="0" 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p:txBody>
      </p:sp>
      <p:sp>
        <p:nvSpPr>
          <p:cNvPr id="3" name="Oval 2"/>
          <p:cNvSpPr/>
          <p:nvPr/>
        </p:nvSpPr>
        <p:spPr bwMode="auto">
          <a:xfrm>
            <a:off x="5004048" y="1052736"/>
            <a:ext cx="1512168" cy="100811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rPr>
              <a:t>Casual</a:t>
            </a:r>
          </a:p>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t>Wear</a:t>
            </a:r>
            <a:endPar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endParaRPr>
          </a:p>
        </p:txBody>
      </p:sp>
      <p:sp>
        <p:nvSpPr>
          <p:cNvPr id="7" name="Oval 6"/>
          <p:cNvSpPr/>
          <p:nvPr/>
        </p:nvSpPr>
        <p:spPr bwMode="auto">
          <a:xfrm>
            <a:off x="2843808" y="1124744"/>
            <a:ext cx="1584176" cy="108012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Futuristic Designs</a:t>
            </a:r>
          </a:p>
        </p:txBody>
      </p:sp>
      <p:sp>
        <p:nvSpPr>
          <p:cNvPr id="8" name="Oval 7"/>
          <p:cNvSpPr/>
          <p:nvPr/>
        </p:nvSpPr>
        <p:spPr bwMode="auto">
          <a:xfrm>
            <a:off x="611560" y="1844824"/>
            <a:ext cx="1440160" cy="115212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Increased Innovation</a:t>
            </a:r>
          </a:p>
        </p:txBody>
      </p:sp>
      <p:sp>
        <p:nvSpPr>
          <p:cNvPr id="9" name="Oval 8"/>
          <p:cNvSpPr/>
          <p:nvPr/>
        </p:nvSpPr>
        <p:spPr bwMode="auto">
          <a:xfrm>
            <a:off x="611560" y="4725144"/>
            <a:ext cx="1584176" cy="115212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Increased online distribution</a:t>
            </a:r>
          </a:p>
        </p:txBody>
      </p:sp>
      <p:cxnSp>
        <p:nvCxnSpPr>
          <p:cNvPr id="11" name="Straight Arrow Connector 10"/>
          <p:cNvCxnSpPr/>
          <p:nvPr/>
        </p:nvCxnSpPr>
        <p:spPr bwMode="auto">
          <a:xfrm flipH="1">
            <a:off x="4572001" y="1916832"/>
            <a:ext cx="792087" cy="10801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3851920" y="2204864"/>
            <a:ext cx="0" cy="7200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2051720" y="2564904"/>
            <a:ext cx="576064" cy="7200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8" name="Straight Arrow Connector 17"/>
          <p:cNvCxnSpPr>
            <a:stCxn id="9" idx="7"/>
          </p:cNvCxnSpPr>
          <p:nvPr/>
        </p:nvCxnSpPr>
        <p:spPr bwMode="auto">
          <a:xfrm flipV="1">
            <a:off x="1963739" y="4005064"/>
            <a:ext cx="880069" cy="88880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Oval 18"/>
          <p:cNvSpPr/>
          <p:nvPr/>
        </p:nvSpPr>
        <p:spPr bwMode="auto">
          <a:xfrm>
            <a:off x="3261910" y="5316710"/>
            <a:ext cx="1639354" cy="115212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Cheaper, short life &amp; disposable</a:t>
            </a:r>
          </a:p>
        </p:txBody>
      </p:sp>
      <p:cxnSp>
        <p:nvCxnSpPr>
          <p:cNvPr id="21" name="Straight Arrow Connector 20"/>
          <p:cNvCxnSpPr/>
          <p:nvPr/>
        </p:nvCxnSpPr>
        <p:spPr bwMode="auto">
          <a:xfrm flipH="1" flipV="1">
            <a:off x="3599892" y="4005064"/>
            <a:ext cx="324036" cy="131164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Oval 21"/>
          <p:cNvSpPr/>
          <p:nvPr/>
        </p:nvSpPr>
        <p:spPr bwMode="auto">
          <a:xfrm>
            <a:off x="5760132" y="5301208"/>
            <a:ext cx="1476164" cy="116763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Asian Influenced</a:t>
            </a:r>
          </a:p>
        </p:txBody>
      </p:sp>
      <p:cxnSp>
        <p:nvCxnSpPr>
          <p:cNvPr id="24" name="Straight Arrow Connector 23"/>
          <p:cNvCxnSpPr/>
          <p:nvPr/>
        </p:nvCxnSpPr>
        <p:spPr bwMode="auto">
          <a:xfrm flipH="1" flipV="1">
            <a:off x="4283968" y="4005064"/>
            <a:ext cx="1584176" cy="15841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423569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g4.png"/>
          <p:cNvPicPr>
            <a:picLocks noChangeAspect="1"/>
          </p:cNvPicPr>
          <p:nvPr/>
        </p:nvPicPr>
        <p:blipFill>
          <a:blip r:embed="rId2" cstate="print"/>
          <a:stretch>
            <a:fillRect/>
          </a:stretch>
        </p:blipFill>
        <p:spPr>
          <a:xfrm>
            <a:off x="0" y="0"/>
            <a:ext cx="9144000" cy="6858000"/>
          </a:xfrm>
          <a:prstGeom prst="rect">
            <a:avLst/>
          </a:prstGeom>
        </p:spPr>
      </p:pic>
      <p:sp>
        <p:nvSpPr>
          <p:cNvPr id="8194" name="TextBox 3"/>
          <p:cNvSpPr txBox="1">
            <a:spLocks noChangeArrowheads="1"/>
          </p:cNvSpPr>
          <p:nvPr/>
        </p:nvSpPr>
        <p:spPr bwMode="auto">
          <a:xfrm>
            <a:off x="4000496" y="2643182"/>
            <a:ext cx="5143504" cy="1015663"/>
          </a:xfrm>
          <a:prstGeom prst="rect">
            <a:avLst/>
          </a:prstGeom>
          <a:noFill/>
          <a:ln w="9525">
            <a:noFill/>
            <a:miter lim="800000"/>
            <a:headEnd/>
            <a:tailEnd/>
          </a:ln>
        </p:spPr>
        <p:txBody>
          <a:bodyPr wrap="square">
            <a:spAutoFit/>
          </a:bodyPr>
          <a:lstStyle/>
          <a:p>
            <a:pPr algn="ctr"/>
            <a:r>
              <a:rPr lang="en-MY" sz="6000" dirty="0" smtClean="0">
                <a:solidFill>
                  <a:srgbClr val="FBA803"/>
                </a:solidFill>
                <a:effectLst/>
                <a:latin typeface="Hursheys" pitchFamily="2" charset="0"/>
              </a:rPr>
              <a:t>REFERENCES</a:t>
            </a:r>
            <a:endParaRPr lang="en-MY" sz="6000" dirty="0">
              <a:solidFill>
                <a:srgbClr val="FBA803"/>
              </a:solidFill>
              <a:effectLst/>
              <a:latin typeface="Hursheys"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1BA"/>
        </a:solidFill>
        <a:effectLst/>
      </p:bgPr>
    </p:bg>
    <p:spTree>
      <p:nvGrpSpPr>
        <p:cNvPr id="1" name=""/>
        <p:cNvGrpSpPr/>
        <p:nvPr/>
      </p:nvGrpSpPr>
      <p:grpSpPr>
        <a:xfrm>
          <a:off x="0" y="0"/>
          <a:ext cx="0" cy="0"/>
          <a:chOff x="0" y="0"/>
          <a:chExt cx="0" cy="0"/>
        </a:xfrm>
      </p:grpSpPr>
      <p:pic>
        <p:nvPicPr>
          <p:cNvPr id="5" name="Picture 4" descr="pg3.png"/>
          <p:cNvPicPr>
            <a:picLocks noChangeAspect="1"/>
          </p:cNvPicPr>
          <p:nvPr/>
        </p:nvPicPr>
        <p:blipFill>
          <a:blip r:embed="rId2" cstate="print"/>
          <a:stretch>
            <a:fillRect/>
          </a:stretch>
        </p:blipFill>
        <p:spPr>
          <a:xfrm>
            <a:off x="1" y="0"/>
            <a:ext cx="9144000" cy="6858000"/>
          </a:xfrm>
          <a:prstGeom prst="rect">
            <a:avLst/>
          </a:prstGeom>
        </p:spPr>
      </p:pic>
      <p:sp>
        <p:nvSpPr>
          <p:cNvPr id="4" name="Rectangle 3"/>
          <p:cNvSpPr txBox="1">
            <a:spLocks noChangeArrowheads="1"/>
          </p:cNvSpPr>
          <p:nvPr/>
        </p:nvSpPr>
        <p:spPr bwMode="auto">
          <a:xfrm>
            <a:off x="330704" y="1009116"/>
            <a:ext cx="5653831" cy="5012172"/>
          </a:xfrm>
          <a:prstGeom prst="rect">
            <a:avLst/>
          </a:prstGeom>
          <a:noFill/>
          <a:ln w="9525">
            <a:noFill/>
            <a:miter lim="800000"/>
            <a:headEnd/>
            <a:tailEnd/>
          </a:ln>
        </p:spPr>
        <p:txBody>
          <a:bodyPr/>
          <a:lstStyle/>
          <a:p>
            <a:pPr>
              <a:spcBef>
                <a:spcPct val="20000"/>
              </a:spcBef>
              <a:defRPr/>
            </a:pPr>
            <a:r>
              <a:rPr lang="en-GB" sz="1400" b="1" kern="0" dirty="0">
                <a:effectLst/>
                <a:latin typeface="Arial" pitchFamily="34" charset="0"/>
                <a:cs typeface="Arial" pitchFamily="34" charset="0"/>
              </a:rPr>
              <a:t>Works Cited</a:t>
            </a:r>
          </a:p>
          <a:p>
            <a:pPr>
              <a:spcBef>
                <a:spcPct val="20000"/>
              </a:spcBef>
              <a:defRPr/>
            </a:pPr>
            <a:r>
              <a:rPr lang="en-GB" sz="1400" b="1" kern="0" dirty="0">
                <a:effectLst/>
                <a:latin typeface="Arial" pitchFamily="34" charset="0"/>
                <a:cs typeface="Arial" pitchFamily="34" charset="0"/>
              </a:rPr>
              <a:t>Fashion Products. Fashion Apparel Industry Overview » Industry Overview. 2010. 1 11 2010 &lt;http://www.fashionproducts.com/fashion-apparel-overview.html&gt;.</a:t>
            </a:r>
          </a:p>
          <a:p>
            <a:pPr>
              <a:spcBef>
                <a:spcPct val="20000"/>
              </a:spcBef>
              <a:defRPr/>
            </a:pPr>
            <a:r>
              <a:rPr lang="en-GB" sz="1400" b="1" kern="0" dirty="0">
                <a:effectLst/>
                <a:latin typeface="Arial" pitchFamily="34" charset="0"/>
                <a:cs typeface="Arial" pitchFamily="34" charset="0"/>
              </a:rPr>
              <a:t>Ming, Ming. The development trend of China's casual garment industry analysis in the next decade . 29 4 2010. 1 11 2010 &lt;http://www.goarticles.com/cgi-bin/showa.cgi?C=2839380&gt;.</a:t>
            </a:r>
          </a:p>
          <a:p>
            <a:pPr>
              <a:spcBef>
                <a:spcPct val="20000"/>
              </a:spcBef>
              <a:defRPr/>
            </a:pPr>
            <a:r>
              <a:rPr lang="en-GB" sz="1400" b="1" kern="0" dirty="0">
                <a:effectLst/>
                <a:latin typeface="Arial" pitchFamily="34" charset="0"/>
                <a:cs typeface="Arial" pitchFamily="34" charset="0"/>
              </a:rPr>
              <a:t>MOORE, BOOTH. The fashion industry's old business model is out of style. 13 9 2009. 1 11 2010 &lt;http://articles.latimes.com/2009/sep/13/entertainment/et-future-fashion13&gt;.</a:t>
            </a:r>
          </a:p>
          <a:p>
            <a:pPr>
              <a:spcBef>
                <a:spcPct val="20000"/>
              </a:spcBef>
              <a:defRPr/>
            </a:pPr>
            <a:r>
              <a:rPr lang="en-GB" sz="1400" b="1" kern="0" dirty="0">
                <a:effectLst/>
                <a:latin typeface="Arial" pitchFamily="34" charset="0"/>
                <a:cs typeface="Arial" pitchFamily="34" charset="0"/>
              </a:rPr>
              <a:t>Schwartz, Ariel. What Will the Fashion Industry Look Like in 2025? . 24 2 2010. 1 11 2010 &lt;http://www.fastcompany.com/1561484/what-will-the-fashion-industry-look-like-in-2025&gt;.</a:t>
            </a:r>
          </a:p>
          <a:p>
            <a:pPr>
              <a:spcBef>
                <a:spcPct val="20000"/>
              </a:spcBef>
              <a:defRPr/>
            </a:pPr>
            <a:endParaRPr lang="en-GB" sz="1400" b="1" kern="0" dirty="0">
              <a:effectLst/>
              <a:latin typeface="Arial" pitchFamily="34" charset="0"/>
              <a:cs typeface="Arial" pitchFamily="34" charset="0"/>
            </a:endParaRPr>
          </a:p>
        </p:txBody>
      </p:sp>
      <p:sp>
        <p:nvSpPr>
          <p:cNvPr id="6" name="TextBox 4"/>
          <p:cNvSpPr txBox="1">
            <a:spLocks noChangeArrowheads="1"/>
          </p:cNvSpPr>
          <p:nvPr/>
        </p:nvSpPr>
        <p:spPr bwMode="auto">
          <a:xfrm>
            <a:off x="357188" y="285750"/>
            <a:ext cx="5726980" cy="584775"/>
          </a:xfrm>
          <a:prstGeom prst="rect">
            <a:avLst/>
          </a:prstGeom>
          <a:noFill/>
          <a:ln w="9525">
            <a:noFill/>
            <a:miter lim="800000"/>
            <a:headEnd/>
            <a:tailEnd/>
          </a:ln>
        </p:spPr>
        <p:txBody>
          <a:bodyPr wrap="square">
            <a:spAutoFit/>
          </a:bodyPr>
          <a:lstStyle/>
          <a:p>
            <a:pPr>
              <a:defRPr/>
            </a:pPr>
            <a:r>
              <a:rPr lang="en-US" sz="3200" dirty="0" smtClean="0">
                <a:solidFill>
                  <a:srgbClr val="0070C0"/>
                </a:solidFill>
                <a:effectLst/>
                <a:latin typeface="Hursheys" pitchFamily="2" charset="0"/>
              </a:rPr>
              <a:t>REFERENCES</a:t>
            </a:r>
            <a:endParaRPr lang="en-US" sz="3200" dirty="0">
              <a:solidFill>
                <a:srgbClr val="0070C0"/>
              </a:solidFill>
              <a:effectLst/>
              <a:latin typeface="Hursheys" pitchFamily="2" charset="0"/>
            </a:endParaRPr>
          </a:p>
        </p:txBody>
      </p:sp>
    </p:spTree>
    <p:extLst>
      <p:ext uri="{BB962C8B-B14F-4D97-AF65-F5344CB8AC3E}">
        <p14:creationId xmlns:p14="http://schemas.microsoft.com/office/powerpoint/2010/main" val="3549443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oxedArt_shopping2">
  <a:themeElements>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Theme">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pple Garamond"/>
        <a:ea typeface=""/>
        <a:cs typeface=""/>
      </a:majorFont>
      <a:minorFont>
        <a:latin typeface="Apple 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pple 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76F76FA-0959-4DFE-91C9-DC6708556B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BoxedArt_shopping2</Template>
  <TotalTime>122</TotalTime>
  <Words>813</Words>
  <Application>Microsoft Office PowerPoint</Application>
  <PresentationFormat>On-screen Show (4:3)</PresentationFormat>
  <Paragraphs>52</Paragraphs>
  <Slides>9</Slides>
  <Notes>7</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BoxedArt_shopping2</vt:lpstr>
      <vt:lpstr>Custom Design</vt:lpstr>
      <vt:lpstr>1_Custom Design</vt:lpstr>
      <vt:lpstr>2_Custom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11</cp:revision>
  <dcterms:created xsi:type="dcterms:W3CDTF">2010-11-02T02:17:19Z</dcterms:created>
  <dcterms:modified xsi:type="dcterms:W3CDTF">2010-11-03T01:22:51Z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TC101951754</vt:lpwstr>
  </property>
</Properties>
</file>