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tags/tag1.xml" ContentType="application/vnd.openxmlformats-officedocument.presentationml.tags+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handoutMasterIdLst>
    <p:handoutMasterId r:id="rId15"/>
  </p:handoutMasterIdLst>
  <p:sldIdLst>
    <p:sldId id="256" r:id="rId2"/>
    <p:sldId id="257" r:id="rId3"/>
    <p:sldId id="258" r:id="rId4"/>
    <p:sldId id="266" r:id="rId5"/>
    <p:sldId id="267" r:id="rId6"/>
    <p:sldId id="268" r:id="rId7"/>
    <p:sldId id="269" r:id="rId8"/>
    <p:sldId id="273" r:id="rId9"/>
    <p:sldId id="270" r:id="rId10"/>
    <p:sldId id="274" r:id="rId11"/>
    <p:sldId id="264" r:id="rId12"/>
    <p:sldId id="265" r:id="rId13"/>
  </p:sldIdLst>
  <p:sldSz cx="9144000" cy="6858000" type="screen4x3"/>
  <p:notesSz cx="6858000" cy="9144000"/>
  <p:custDataLst>
    <p:tags r:id="rId16"/>
  </p:custDataLst>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0216" autoAdjust="0"/>
    <p:restoredTop sz="68588" autoAdjust="0"/>
  </p:normalViewPr>
  <p:slideViewPr>
    <p:cSldViewPr>
      <p:cViewPr varScale="1">
        <p:scale>
          <a:sx n="46" d="100"/>
          <a:sy n="46" d="100"/>
        </p:scale>
        <p:origin x="-1290"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tags" Target="tags/tag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34954829-3D88-432C-8175-9C4E9CD7EC37}" type="datetimeFigureOut">
              <a:rPr lang="en-US" smtClean="0"/>
              <a:t>10/27/2010</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33FE06E9-52CC-40A7-BB8A-3B94959D94AC}" type="slidenum">
              <a:rPr lang="en-US" smtClean="0"/>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en-US"/>
          </a:p>
        </p:txBody>
      </p:sp>
      <p:sp>
        <p:nvSpPr>
          <p:cNvPr id="409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en-US"/>
          </a:p>
        </p:txBody>
      </p:sp>
      <p:sp>
        <p:nvSpPr>
          <p:cNvPr id="1434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410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410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en-US"/>
          </a:p>
        </p:txBody>
      </p:sp>
      <p:sp>
        <p:nvSpPr>
          <p:cNvPr id="410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pPr>
              <a:defRPr/>
            </a:pPr>
            <a:fld id="{BA6B0C57-FF5D-4106-BFE0-A25646B1F786}"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noFill/>
        </p:spPr>
        <p:txBody>
          <a:bodyPr/>
          <a:lstStyle/>
          <a:p>
            <a:fld id="{F2A4E65A-0A5C-450C-875F-B5CA7BD4CA95}" type="slidenum">
              <a:rPr lang="en-US" smtClean="0"/>
              <a:pPr/>
              <a:t>2</a:t>
            </a:fld>
            <a:endParaRPr lang="en-US" smtClean="0"/>
          </a:p>
        </p:txBody>
      </p:sp>
      <p:sp>
        <p:nvSpPr>
          <p:cNvPr id="15363" name="Rectangle 2"/>
          <p:cNvSpPr>
            <a:spLocks noGrp="1" noRot="1" noChangeAspect="1" noChangeArrowheads="1" noTextEdit="1"/>
          </p:cNvSpPr>
          <p:nvPr>
            <p:ph type="sldImg"/>
          </p:nvPr>
        </p:nvSpPr>
        <p:spPr>
          <a:ln/>
        </p:spPr>
      </p:sp>
      <p:sp>
        <p:nvSpPr>
          <p:cNvPr id="15364" name="Rectangle 3"/>
          <p:cNvSpPr>
            <a:spLocks noGrp="1" noChangeArrowheads="1"/>
          </p:cNvSpPr>
          <p:nvPr>
            <p:ph type="body" idx="1"/>
          </p:nvPr>
        </p:nvSpPr>
        <p:spPr>
          <a:noFill/>
          <a:ln/>
        </p:spPr>
        <p:txBody>
          <a:bodyPr/>
          <a:lstStyle/>
          <a:p>
            <a:pPr eaLnBrk="1" hangingPunct="1"/>
            <a:r>
              <a:rPr lang="en-US" dirty="0" smtClean="0"/>
              <a:t>Fast food is a significant part of many teen</a:t>
            </a:r>
            <a:r>
              <a:rPr lang="en-US" baseline="0" dirty="0" smtClean="0"/>
              <a:t> diets.  For many high school teens, fast food is convenient, quick, and appealing.  There is also a social component to fast food lunches in high school.  Teens tend to hang out with their friends during the lunch break.  If a teen’s friends visit a taco shop over lunch, that teen is likely to join in the food choices of his peers as well as in the fellowship.  According to Boyles (2004), teens who regularly eat at fast food restaurants tend to become overeaters and develop obesity and other physiological problems at higher rates than those who do not.</a:t>
            </a:r>
            <a:endParaRPr lang="en-US" dirty="0" smtClean="0"/>
          </a:p>
          <a:p>
            <a:pPr eaLnBrk="1" hangingPunct="1"/>
            <a:endParaRPr lang="en-US" dirty="0"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p>
            <a:fld id="{733F1273-AF4A-40B7-8C63-F3B3781BB511}" type="slidenum">
              <a:rPr lang="en-US" smtClean="0"/>
              <a:pPr/>
              <a:t>11</a:t>
            </a:fld>
            <a:endParaRPr lang="en-US" smtClean="0"/>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a:ln/>
        </p:spPr>
        <p:txBody>
          <a:bodyPr/>
          <a:lstStyle/>
          <a:p>
            <a:pPr eaLnBrk="1" hangingPunct="1"/>
            <a:r>
              <a:rPr lang="en-US" dirty="0" smtClean="0"/>
              <a:t>Selecting the right variables is important in research.  It is otherwise east to skew results in a certain direction.  For example, a</a:t>
            </a:r>
            <a:r>
              <a:rPr lang="en-US" baseline="0" dirty="0" smtClean="0"/>
              <a:t> TV commercial might claim that 4 out of 5 doctors recommend a certain product.  This “result” is questionable.  How many doctors were surveyed? (5, 50, 500, 50,000)  What kind of doctors were they? (Medical doctors, PhD doctors).  The core concept for this study was valid.  If the statistical result was significant in favor of supporting the hypothesis, these results might be satisfactory.  In that the hypothesis was rejected, the researcher might consider a second study to confirm the validity of the first.</a:t>
            </a:r>
            <a:endParaRPr lang="en-US" dirty="0" smtClean="0"/>
          </a:p>
          <a:p>
            <a:pPr eaLnBrk="1" hangingPunct="1"/>
            <a:endParaRPr lang="en-US" dirty="0"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a:ln/>
        </p:spPr>
      </p:sp>
      <p:sp>
        <p:nvSpPr>
          <p:cNvPr id="25603" name="Notes Placeholder 2"/>
          <p:cNvSpPr>
            <a:spLocks noGrp="1"/>
          </p:cNvSpPr>
          <p:nvPr>
            <p:ph type="body" idx="1"/>
          </p:nvPr>
        </p:nvSpPr>
        <p:spPr>
          <a:noFill/>
          <a:ln/>
        </p:spPr>
        <p:txBody>
          <a:bodyPr/>
          <a:lstStyle/>
          <a:p>
            <a:endParaRPr lang="en-US" dirty="0" smtClean="0"/>
          </a:p>
        </p:txBody>
      </p:sp>
      <p:sp>
        <p:nvSpPr>
          <p:cNvPr id="25604" name="Slide Number Placeholder 3"/>
          <p:cNvSpPr>
            <a:spLocks noGrp="1"/>
          </p:cNvSpPr>
          <p:nvPr>
            <p:ph type="sldNum" sz="quarter" idx="5"/>
          </p:nvPr>
        </p:nvSpPr>
        <p:spPr>
          <a:noFill/>
        </p:spPr>
        <p:txBody>
          <a:bodyPr/>
          <a:lstStyle/>
          <a:p>
            <a:fld id="{7A633821-60BE-4CEB-9BB5-7AA6B2A962DC}" type="slidenum">
              <a:rPr lang="en-US" smtClean="0"/>
              <a:pPr/>
              <a:t>12</a:t>
            </a:fld>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p>
            <a:fld id="{223A175B-A27A-4A9F-B0A9-F5A6A1361C6E}" type="slidenum">
              <a:rPr lang="en-US" smtClean="0"/>
              <a:pPr/>
              <a:t>3</a:t>
            </a:fld>
            <a:endParaRPr lang="en-US" smtClean="0"/>
          </a:p>
        </p:txBody>
      </p:sp>
      <p:sp>
        <p:nvSpPr>
          <p:cNvPr id="16387" name="Rectangle 2"/>
          <p:cNvSpPr>
            <a:spLocks noGrp="1" noRot="1" noChangeAspect="1" noChangeArrowheads="1" noTextEdit="1"/>
          </p:cNvSpPr>
          <p:nvPr>
            <p:ph type="sldImg"/>
          </p:nvPr>
        </p:nvSpPr>
        <p:spPr>
          <a:ln/>
        </p:spPr>
      </p:sp>
      <p:sp>
        <p:nvSpPr>
          <p:cNvPr id="16388" name="Rectangle 3"/>
          <p:cNvSpPr>
            <a:spLocks noGrp="1" noChangeArrowheads="1"/>
          </p:cNvSpPr>
          <p:nvPr>
            <p:ph type="body" idx="1"/>
          </p:nvPr>
        </p:nvSpPr>
        <p:spPr>
          <a:noFill/>
          <a:ln/>
        </p:spPr>
        <p:txBody>
          <a:bodyPr/>
          <a:lstStyle/>
          <a:p>
            <a:pPr eaLnBrk="1" hangingPunct="1"/>
            <a:r>
              <a:rPr lang="en-US" dirty="0" smtClean="0"/>
              <a:t>This study was designed to see if teens who made healthy food choices as a general rule were less likely to partake of fast food fare than those who opted for a less healthy eating routine.  The question relates</a:t>
            </a:r>
            <a:r>
              <a:rPr lang="en-US" baseline="0" dirty="0" smtClean="0"/>
              <a:t> to the power of convenience and social pressure to make otherwise healthy eaters choose fast food options.</a:t>
            </a:r>
            <a:endParaRPr lang="en-US" dirty="0" smtClean="0"/>
          </a:p>
          <a:p>
            <a:pPr eaLnBrk="1" hangingPunct="1"/>
            <a:endParaRPr lang="en-US" dirty="0" smtClean="0"/>
          </a:p>
          <a:p>
            <a:pPr eaLnBrk="1" hangingPunct="1"/>
            <a:endParaRPr lang="en-US" dirty="0" smtClean="0"/>
          </a:p>
          <a:p>
            <a:pPr eaLnBrk="1" hangingPunct="1"/>
            <a:endParaRPr lang="en-US"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p:spPr>
        <p:txBody>
          <a:bodyPr/>
          <a:lstStyle/>
          <a:p>
            <a:fld id="{0F7A9F65-43F0-4A39-BE88-58A5FFA52114}" type="slidenum">
              <a:rPr lang="en-US" smtClean="0"/>
              <a:pPr/>
              <a:t>4</a:t>
            </a:fld>
            <a:endParaRPr lang="en-US" smtClean="0"/>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a:ln/>
        </p:spPr>
        <p:txBody>
          <a:bodyPr/>
          <a:lstStyle/>
          <a:p>
            <a:pPr eaLnBrk="1" hangingPunct="1"/>
            <a:r>
              <a:rPr lang="en-US" dirty="0" smtClean="0"/>
              <a:t>For this study, a simple survey was used.  The survey was created in Excel</a:t>
            </a:r>
            <a:r>
              <a:rPr lang="en-US" baseline="0" dirty="0" smtClean="0"/>
              <a:t> and contained two questions. How many servings of fresh fruits do you eat every month?  How many times to you eat at a fast food restaurant every month?  Definitions for “servings of fresh fruit” and “fast food restaurant” were provided.  Each question was answered with a numerical value.  To eliminate formatting inconsistencies in answers, both answers used a drop down list with ranges of 1 to 50.</a:t>
            </a:r>
            <a:endParaRPr lang="en-US" dirty="0" smtClean="0"/>
          </a:p>
          <a:p>
            <a:pPr eaLnBrk="1" hangingPunct="1"/>
            <a:endParaRPr lang="en-US" dirty="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p:spPr>
        <p:txBody>
          <a:bodyPr/>
          <a:lstStyle/>
          <a:p>
            <a:fld id="{C591DF07-AE83-4B46-B995-51326A6CC160}" type="slidenum">
              <a:rPr lang="en-US" smtClean="0"/>
              <a:pPr/>
              <a:t>5</a:t>
            </a:fld>
            <a:endParaRPr lang="en-US" smtClean="0"/>
          </a:p>
        </p:txBody>
      </p:sp>
      <p:sp>
        <p:nvSpPr>
          <p:cNvPr id="18435" name="Rectangle 2"/>
          <p:cNvSpPr>
            <a:spLocks noGrp="1" noRot="1" noChangeAspect="1" noChangeArrowheads="1" noTextEdit="1"/>
          </p:cNvSpPr>
          <p:nvPr>
            <p:ph type="sldImg"/>
          </p:nvPr>
        </p:nvSpPr>
        <p:spPr>
          <a:ln/>
        </p:spPr>
      </p:sp>
      <p:sp>
        <p:nvSpPr>
          <p:cNvPr id="18436" name="Rectangle 3"/>
          <p:cNvSpPr>
            <a:spLocks noGrp="1" noChangeArrowheads="1"/>
          </p:cNvSpPr>
          <p:nvPr>
            <p:ph type="body" idx="1"/>
          </p:nvPr>
        </p:nvSpPr>
        <p:spPr>
          <a:noFill/>
          <a:ln/>
        </p:spPr>
        <p:txBody>
          <a:bodyPr/>
          <a:lstStyle/>
          <a:p>
            <a:pPr eaLnBrk="1" hangingPunct="1"/>
            <a:r>
              <a:rPr lang="en-US" dirty="0" smtClean="0"/>
              <a:t>Fruit</a:t>
            </a:r>
            <a:r>
              <a:rPr lang="en-US" baseline="0" dirty="0" smtClean="0"/>
              <a:t> consumption was selected as the variable to represent a tendency toward health eating choices. According to the Health News Digest (HND, 2010),  children entering the teen years tend to dramatically reduce their consumption of fruits and vegetables.  Given this fact, one could surmise that teens who do eat fruit on a daily basis are more inclined to choose a more healthy dies than those who do not.  Both the subject and control groups were limited to male high school seniors.  This specificity limited the potential corruption of study data by eliminating extraneous variables such as gender or age.</a:t>
            </a:r>
            <a:endParaRPr lang="en-US" dirty="0" smtClean="0"/>
          </a:p>
          <a:p>
            <a:pPr eaLnBrk="1" hangingPunct="1"/>
            <a:endParaRPr lang="en-US" dirty="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p:spPr>
        <p:txBody>
          <a:bodyPr/>
          <a:lstStyle/>
          <a:p>
            <a:fld id="{8A13D3BB-24EA-4C89-AAD2-B9BD09C43B77}" type="slidenum">
              <a:rPr lang="en-US" smtClean="0"/>
              <a:pPr/>
              <a:t>6</a:t>
            </a:fld>
            <a:endParaRPr lang="en-US" smtClean="0"/>
          </a:p>
        </p:txBody>
      </p:sp>
      <p:sp>
        <p:nvSpPr>
          <p:cNvPr id="19459" name="Rectangle 2"/>
          <p:cNvSpPr>
            <a:spLocks noGrp="1" noRot="1" noChangeAspect="1" noChangeArrowheads="1" noTextEdit="1"/>
          </p:cNvSpPr>
          <p:nvPr>
            <p:ph type="sldImg"/>
          </p:nvPr>
        </p:nvSpPr>
        <p:spPr>
          <a:ln/>
        </p:spPr>
      </p:sp>
      <p:sp>
        <p:nvSpPr>
          <p:cNvPr id="19460" name="Rectangle 3"/>
          <p:cNvSpPr>
            <a:spLocks noGrp="1" noChangeArrowheads="1"/>
          </p:cNvSpPr>
          <p:nvPr>
            <p:ph type="body" idx="1"/>
          </p:nvPr>
        </p:nvSpPr>
        <p:spPr>
          <a:noFill/>
          <a:ln/>
        </p:spPr>
        <p:txBody>
          <a:bodyPr/>
          <a:lstStyle/>
          <a:p>
            <a:pPr eaLnBrk="1" hangingPunct="1"/>
            <a:r>
              <a:rPr lang="en-US" dirty="0" smtClean="0"/>
              <a:t>Study participants were selected by asking potential subjects how many servings of fresh fruit they ate per month.  Male seniors who are at least 30 were put in the sample group.  Respondents who ate less than 5 servings per month were put into the control group.</a:t>
            </a:r>
            <a:r>
              <a:rPr lang="en-US" baseline="0" dirty="0" smtClean="0"/>
              <a:t>  No mention of fast food was made during the initial assignment of participants</a:t>
            </a:r>
            <a:endParaRPr lang="en-US" dirty="0" smtClean="0"/>
          </a:p>
          <a:p>
            <a:pPr eaLnBrk="1" hangingPunct="1"/>
            <a:endParaRPr lang="en-US" dirty="0"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p:spPr>
        <p:txBody>
          <a:bodyPr/>
          <a:lstStyle/>
          <a:p>
            <a:fld id="{BD6EB2E4-5BAA-4500-8032-D65D3F80FBF9}" type="slidenum">
              <a:rPr lang="en-US" smtClean="0"/>
              <a:pPr/>
              <a:t>7</a:t>
            </a:fld>
            <a:endParaRPr lang="en-US" smtClean="0"/>
          </a:p>
        </p:txBody>
      </p:sp>
      <p:sp>
        <p:nvSpPr>
          <p:cNvPr id="20483" name="Rectangle 2"/>
          <p:cNvSpPr>
            <a:spLocks noGrp="1" noRot="1" noChangeAspect="1" noChangeArrowheads="1" noTextEdit="1"/>
          </p:cNvSpPr>
          <p:nvPr>
            <p:ph type="sldImg"/>
          </p:nvPr>
        </p:nvSpPr>
        <p:spPr>
          <a:ln/>
        </p:spPr>
      </p:sp>
      <p:sp>
        <p:nvSpPr>
          <p:cNvPr id="20484" name="Rectangle 3"/>
          <p:cNvSpPr>
            <a:spLocks noGrp="1" noChangeArrowheads="1"/>
          </p:cNvSpPr>
          <p:nvPr>
            <p:ph type="body" idx="1"/>
          </p:nvPr>
        </p:nvSpPr>
        <p:spPr>
          <a:noFill/>
          <a:ln/>
        </p:spPr>
        <p:txBody>
          <a:bodyPr/>
          <a:lstStyle/>
          <a:p>
            <a:pPr eaLnBrk="1" hangingPunct="1"/>
            <a:r>
              <a:rPr lang="en-US" dirty="0" smtClean="0"/>
              <a:t>Each person in the study was assigned a subject</a:t>
            </a:r>
            <a:r>
              <a:rPr lang="en-US" baseline="0" dirty="0" smtClean="0"/>
              <a:t> number.  Using an online random number generator, I generated 12 numbers for the sample group between 30 and 60 for fruit servings then a set of random numbers between 1 and 50 for the quantity of fast food meals consumed.  For the control group I ran random numbers between 1 and 4 for fruit and a set between 1 and 50 for fast food.  Using the correlation function in Excel, I found the comparative relationship between fruit eaters and fast food consumption and non fruit eaters and their fast food habits.</a:t>
            </a:r>
            <a:endParaRPr lang="en-US" dirty="0" smtClean="0"/>
          </a:p>
          <a:p>
            <a:pPr eaLnBrk="1" hangingPunct="1"/>
            <a:endParaRPr lang="en-US" dirty="0"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ln/>
        </p:spPr>
      </p:sp>
      <p:sp>
        <p:nvSpPr>
          <p:cNvPr id="21507" name="Notes Placeholder 2"/>
          <p:cNvSpPr>
            <a:spLocks noGrp="1"/>
          </p:cNvSpPr>
          <p:nvPr>
            <p:ph type="body" idx="1"/>
          </p:nvPr>
        </p:nvSpPr>
        <p:spPr>
          <a:noFill/>
          <a:ln/>
        </p:spPr>
        <p:txBody>
          <a:bodyPr/>
          <a:lstStyle/>
          <a:p>
            <a:pPr eaLnBrk="1" hangingPunct="1"/>
            <a:r>
              <a:rPr lang="en-US" dirty="0" smtClean="0"/>
              <a:t>The correlation method was used for this study.  This method was selected because there are only two variables and both are known.  The study was intended to examine the relationship between the two known variables.  </a:t>
            </a:r>
            <a:endParaRPr lang="en-US" dirty="0" smtClean="0"/>
          </a:p>
          <a:p>
            <a:endParaRPr lang="en-US" dirty="0" smtClean="0"/>
          </a:p>
        </p:txBody>
      </p:sp>
      <p:sp>
        <p:nvSpPr>
          <p:cNvPr id="21508" name="Slide Number Placeholder 3"/>
          <p:cNvSpPr>
            <a:spLocks noGrp="1"/>
          </p:cNvSpPr>
          <p:nvPr>
            <p:ph type="sldNum" sz="quarter" idx="5"/>
          </p:nvPr>
        </p:nvSpPr>
        <p:spPr>
          <a:noFill/>
        </p:spPr>
        <p:txBody>
          <a:bodyPr/>
          <a:lstStyle/>
          <a:p>
            <a:fld id="{1DD00E9C-4718-4996-B090-32381E7EBDC2}" type="slidenum">
              <a:rPr lang="en-US" smtClean="0"/>
              <a:pPr/>
              <a:t>8</a:t>
            </a:fld>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p>
            <a:fld id="{9C9BE870-DB5C-4F27-B4DF-0A2D0A46CDA8}" type="slidenum">
              <a:rPr lang="en-US" smtClean="0"/>
              <a:pPr/>
              <a:t>9</a:t>
            </a:fld>
            <a:endParaRPr lang="en-US" smtClean="0"/>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a:ln/>
        </p:spPr>
        <p:txBody>
          <a:bodyPr/>
          <a:lstStyle/>
          <a:p>
            <a:pPr eaLnBrk="1" hangingPunct="1"/>
            <a:r>
              <a:rPr lang="en-US" dirty="0" smtClean="0"/>
              <a:t>According to the</a:t>
            </a:r>
            <a:r>
              <a:rPr lang="en-US" baseline="0" dirty="0" smtClean="0"/>
              <a:t> data created by the random number generator, the fruit eaters were NOT less likely to eat at fast food restaurants than non fruit eaters. The correlation difference between the two groups was .42.  While this difference is minimal, it is significant enough to reject the null hypothesis.</a:t>
            </a:r>
            <a:endParaRPr lang="en-US" dirty="0" smtClean="0"/>
          </a:p>
          <a:p>
            <a:pPr eaLnBrk="1" hangingPunct="1"/>
            <a:endParaRPr lang="en-US" dirty="0"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p:spPr>
        <p:txBody>
          <a:bodyPr/>
          <a:lstStyle/>
          <a:p>
            <a:fld id="{23F26943-A65C-4D68-9B78-E61C91323480}" type="slidenum">
              <a:rPr lang="en-US" smtClean="0"/>
              <a:pPr/>
              <a:t>10</a:t>
            </a:fld>
            <a:endParaRPr lang="en-US" smtClean="0"/>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a:ln/>
        </p:spPr>
        <p:txBody>
          <a:bodyPr/>
          <a:lstStyle/>
          <a:p>
            <a:pPr eaLnBrk="1" hangingPunct="1"/>
            <a:r>
              <a:rPr lang="en-US" dirty="0" smtClean="0"/>
              <a:t>The implications of this</a:t>
            </a:r>
            <a:r>
              <a:rPr lang="en-US" baseline="0" dirty="0" smtClean="0"/>
              <a:t> study  may or may not be significant.  Was variable #1 (the consumption of fresh fruit) an appropriate variable to reflect an overall tendency to select healthy foods?  If it was a good variable to use, then the results of the study would tend to indicate that convenience, peer pressure or other factors tend to influence teens who might otherwise choose healthier meals than fast food.  If however the regular consumption of fruit was not a good indicator for the tendency to eat right, then the entire study would have been based on a false presumption.  The validity of this study could be reinforced by another study of the same participants.  This study would correlate the relationship between fruit eating and the non-fast food dietary habits of the subjects.  If this subsequent study found that teens who eat fruit and had healthy diets overall actually do succumb to external factors regarding fast food.  In this case, the regular consumption of fruit would have been a good variable and the first study valid.</a:t>
            </a:r>
            <a:endParaRPr lang="en-US" dirty="0" smtClean="0"/>
          </a:p>
          <a:p>
            <a:pPr eaLnBrk="1" hangingPunct="1"/>
            <a:endParaRPr 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2FCC228-EFB9-4D4B-89F3-2AA718449994}"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640D6D3-8B40-4549-820E-C727913D9002}"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233975A-0B95-476A-B62C-34A0755CAEB5}"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9273755-AD60-4B84-8A6A-67E005C03712}"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05AE50D-D257-4446-A878-4841E21E8110}"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FC457945-727F-4C1A-8718-10F61D67D88B}"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91634D2F-7393-42AE-9047-04B05F73A61D}"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149D33A0-CACA-4FB6-921D-4A357C6CAE19}"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AFD0A5E0-FBF0-46BE-AB07-158A71D52D2D}"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2728EAC8-1616-4F7B-84F3-9ABBDF04C2F9}"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CEC26310-2290-4A21-994C-549F6419C55E}"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7000">
              <a:schemeClr val="accent1">
                <a:shade val="30000"/>
                <a:satMod val="115000"/>
                <a:alpha val="45000"/>
              </a:schemeClr>
            </a:gs>
            <a:gs pos="50000">
              <a:schemeClr val="accent1">
                <a:shade val="67500"/>
                <a:satMod val="115000"/>
              </a:schemeClr>
            </a:gs>
            <a:gs pos="100000">
              <a:schemeClr val="accent1">
                <a:shade val="100000"/>
                <a:satMod val="115000"/>
              </a:schemeClr>
            </a:gs>
          </a:gsLst>
          <a:path path="rect">
            <a:fillToRect r="100000" b="100000"/>
          </a:path>
          <a:tileRect l="-100000" t="-100000"/>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defRPr>
            </a:lvl1pPr>
          </a:lstStyle>
          <a:p>
            <a:pPr>
              <a:defRPr/>
            </a:pPr>
            <a:fld id="{CA909168-E6F8-4CA4-B332-394EDABC6F5A}"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85800" y="762000"/>
            <a:ext cx="7772400" cy="2743200"/>
          </a:xfrm>
        </p:spPr>
        <p:txBody>
          <a:bodyPr/>
          <a:lstStyle/>
          <a:p>
            <a:pPr eaLnBrk="1" hangingPunct="1"/>
            <a:r>
              <a:rPr lang="en-US" dirty="0" smtClean="0"/>
              <a:t>Fast food </a:t>
            </a:r>
            <a:r>
              <a:rPr lang="en-US" dirty="0" smtClean="0"/>
              <a:t>c</a:t>
            </a:r>
            <a:r>
              <a:rPr lang="en-US" dirty="0" smtClean="0"/>
              <a:t>onsumption by teens who otherwise choose healthy diets</a:t>
            </a:r>
            <a:r>
              <a:rPr lang="en-US" dirty="0" smtClean="0"/>
              <a:t/>
            </a:r>
            <a:br>
              <a:rPr lang="en-US" dirty="0" smtClean="0"/>
            </a:br>
            <a:endParaRPr lang="en-US" dirty="0" smtClean="0"/>
          </a:p>
        </p:txBody>
      </p:sp>
      <p:sp>
        <p:nvSpPr>
          <p:cNvPr id="2051" name="Rectangle 3"/>
          <p:cNvSpPr>
            <a:spLocks noGrp="1" noChangeArrowheads="1"/>
          </p:cNvSpPr>
          <p:nvPr>
            <p:ph type="subTitle" idx="1"/>
          </p:nvPr>
        </p:nvSpPr>
        <p:spPr/>
        <p:txBody>
          <a:bodyPr/>
          <a:lstStyle/>
          <a:p>
            <a:pPr eaLnBrk="1" hangingPunct="1"/>
            <a:r>
              <a:rPr lang="en-US" smtClean="0"/>
              <a:t>Your Name</a:t>
            </a:r>
            <a:br>
              <a:rPr lang="en-US" smtClean="0"/>
            </a:br>
            <a:r>
              <a:rPr lang="en-US" smtClean="0"/>
              <a:t>MGT600-0801A-01</a:t>
            </a:r>
            <a:br>
              <a:rPr lang="en-US" smtClean="0"/>
            </a:br>
            <a:r>
              <a:rPr lang="en-US" smtClean="0"/>
              <a:t>Professor Name</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US" sz="3600" dirty="0" smtClean="0"/>
              <a:t>Implications &amp; Contribution to </a:t>
            </a:r>
            <a:r>
              <a:rPr lang="en-US" sz="3600" dirty="0" smtClean="0"/>
              <a:t> </a:t>
            </a:r>
            <a:r>
              <a:rPr lang="en-US" sz="3600" dirty="0" smtClean="0"/>
              <a:t>Scholarly Literature</a:t>
            </a:r>
          </a:p>
        </p:txBody>
      </p:sp>
      <p:sp>
        <p:nvSpPr>
          <p:cNvPr id="11267" name="Rectangle 3"/>
          <p:cNvSpPr>
            <a:spLocks noGrp="1" noChangeArrowheads="1"/>
          </p:cNvSpPr>
          <p:nvPr>
            <p:ph type="body" idx="1"/>
          </p:nvPr>
        </p:nvSpPr>
        <p:spPr/>
        <p:txBody>
          <a:bodyPr/>
          <a:lstStyle/>
          <a:p>
            <a:pPr eaLnBrk="1" hangingPunct="1"/>
            <a:r>
              <a:rPr lang="en-US" dirty="0" smtClean="0"/>
              <a:t>Implications are unclear.</a:t>
            </a:r>
          </a:p>
          <a:p>
            <a:pPr eaLnBrk="1" hangingPunct="1"/>
            <a:r>
              <a:rPr lang="en-US" dirty="0" smtClean="0"/>
              <a:t>More research is needed</a:t>
            </a:r>
          </a:p>
          <a:p>
            <a:pPr eaLnBrk="1" hangingPunct="1"/>
            <a:endParaRPr lang="en-US" dirty="0" smtClean="0"/>
          </a:p>
          <a:p>
            <a:pPr eaLnBrk="1" hangingPunct="1"/>
            <a:endParaRPr lang="en-US" dirty="0" smtClean="0"/>
          </a:p>
          <a:p>
            <a:pPr eaLnBrk="1" hangingPunct="1"/>
            <a:endParaRPr lang="en-US" dirty="0" smtClean="0"/>
          </a:p>
          <a:p>
            <a:pPr eaLnBrk="1" hangingPunct="1"/>
            <a:endParaRPr lang="en-US" dirty="0"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en-US" smtClean="0"/>
              <a:t>Conclusion</a:t>
            </a:r>
          </a:p>
        </p:txBody>
      </p:sp>
      <p:sp>
        <p:nvSpPr>
          <p:cNvPr id="12291" name="Rectangle 3"/>
          <p:cNvSpPr>
            <a:spLocks noGrp="1" noChangeArrowheads="1"/>
          </p:cNvSpPr>
          <p:nvPr>
            <p:ph type="body" idx="1"/>
          </p:nvPr>
        </p:nvSpPr>
        <p:spPr/>
        <p:txBody>
          <a:bodyPr/>
          <a:lstStyle/>
          <a:p>
            <a:pPr eaLnBrk="1" hangingPunct="1"/>
            <a:r>
              <a:rPr lang="en-US" dirty="0" smtClean="0"/>
              <a:t>Scientific validity of research studies is dependent on:</a:t>
            </a:r>
          </a:p>
          <a:p>
            <a:pPr eaLnBrk="1" hangingPunct="1">
              <a:buNone/>
            </a:pPr>
            <a:endParaRPr lang="en-US" dirty="0" smtClean="0"/>
          </a:p>
          <a:p>
            <a:pPr lvl="1" eaLnBrk="1" hangingPunct="1"/>
            <a:r>
              <a:rPr lang="en-US" dirty="0" smtClean="0"/>
              <a:t> </a:t>
            </a:r>
            <a:r>
              <a:rPr lang="en-US" dirty="0" smtClean="0"/>
              <a:t>Proper methodology</a:t>
            </a:r>
          </a:p>
          <a:p>
            <a:pPr lvl="1" eaLnBrk="1" hangingPunct="1">
              <a:buNone/>
            </a:pPr>
            <a:endParaRPr lang="en-US" dirty="0" smtClean="0"/>
          </a:p>
          <a:p>
            <a:pPr lvl="1" eaLnBrk="1" hangingPunct="1"/>
            <a:r>
              <a:rPr lang="en-US" dirty="0" smtClean="0"/>
              <a:t> </a:t>
            </a:r>
            <a:r>
              <a:rPr lang="en-US" dirty="0" smtClean="0"/>
              <a:t>Proper variables</a:t>
            </a:r>
            <a:endParaRPr lang="en-US" dirty="0" smtClean="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en-US" smtClean="0"/>
              <a:t>Reference List</a:t>
            </a:r>
          </a:p>
        </p:txBody>
      </p:sp>
      <p:sp>
        <p:nvSpPr>
          <p:cNvPr id="5" name="Rectangle 4"/>
          <p:cNvSpPr/>
          <p:nvPr/>
        </p:nvSpPr>
        <p:spPr>
          <a:xfrm>
            <a:off x="533400" y="1305342"/>
            <a:ext cx="7924800" cy="4006481"/>
          </a:xfrm>
          <a:prstGeom prst="rect">
            <a:avLst/>
          </a:prstGeom>
        </p:spPr>
        <p:txBody>
          <a:bodyPr wrap="square">
            <a:spAutoFit/>
          </a:bodyPr>
          <a:lstStyle/>
          <a:p>
            <a:pPr marL="457200" marR="0" indent="-457200" hangingPunct="0">
              <a:lnSpc>
                <a:spcPts val="2800"/>
              </a:lnSpc>
              <a:spcBef>
                <a:spcPts val="0"/>
              </a:spcBef>
              <a:spcAft>
                <a:spcPts val="0"/>
              </a:spcAft>
              <a:tabLst>
                <a:tab pos="365760" algn="l"/>
              </a:tabLst>
            </a:pPr>
            <a:r>
              <a:rPr lang="en-US" dirty="0" smtClean="0">
                <a:latin typeface="Times New Roman"/>
                <a:ea typeface="Times New Roman"/>
              </a:rPr>
              <a:t>(Boyles S 200406 Fast food leads teens to overeat)Boyles, S. (2004, June). </a:t>
            </a:r>
            <a:r>
              <a:rPr lang="en-US" i="1" dirty="0" smtClean="0">
                <a:latin typeface="Times New Roman"/>
                <a:ea typeface="Times New Roman"/>
              </a:rPr>
              <a:t>Fast food leads teens to overeat</a:t>
            </a:r>
            <a:r>
              <a:rPr lang="en-US" dirty="0" smtClean="0">
                <a:latin typeface="Times New Roman"/>
                <a:ea typeface="Times New Roman"/>
              </a:rPr>
              <a:t>. Retrieved from http://</a:t>
            </a:r>
            <a:r>
              <a:rPr lang="en-US" dirty="0" smtClean="0">
                <a:latin typeface="Times New Roman"/>
                <a:ea typeface="Times New Roman"/>
              </a:rPr>
              <a:t>www.webmd.com/parenting/news/20040615/fast-food-leads-teens-to-overeat</a:t>
            </a:r>
          </a:p>
          <a:p>
            <a:pPr marL="457200" marR="0" indent="-457200" hangingPunct="0">
              <a:lnSpc>
                <a:spcPts val="2800"/>
              </a:lnSpc>
              <a:spcBef>
                <a:spcPts val="0"/>
              </a:spcBef>
              <a:spcAft>
                <a:spcPts val="0"/>
              </a:spcAft>
              <a:tabLst>
                <a:tab pos="365760" algn="l"/>
              </a:tabLst>
            </a:pPr>
            <a:endParaRPr lang="en-US" dirty="0" smtClean="0">
              <a:latin typeface="Times New Roman"/>
              <a:ea typeface="Times New Roman"/>
            </a:endParaRPr>
          </a:p>
          <a:p>
            <a:pPr marL="457200" marR="0" indent="-457200" hangingPunct="0">
              <a:lnSpc>
                <a:spcPts val="2800"/>
              </a:lnSpc>
              <a:spcBef>
                <a:spcPts val="0"/>
              </a:spcBef>
              <a:spcAft>
                <a:spcPts val="0"/>
              </a:spcAft>
              <a:tabLst>
                <a:tab pos="365760" algn="l"/>
              </a:tabLst>
            </a:pPr>
            <a:r>
              <a:rPr lang="en-US" dirty="0" smtClean="0">
                <a:latin typeface="Times New Roman"/>
                <a:ea typeface="Times New Roman"/>
              </a:rPr>
              <a:t>(HND 20101023 Fruit and </a:t>
            </a:r>
            <a:r>
              <a:rPr lang="en-US" dirty="0" smtClean="0">
                <a:latin typeface="Times New Roman"/>
                <a:ea typeface="Times New Roman"/>
              </a:rPr>
              <a:t>vegetable </a:t>
            </a:r>
            <a:r>
              <a:rPr lang="en-US" dirty="0" smtClean="0">
                <a:latin typeface="Times New Roman"/>
                <a:ea typeface="Times New Roman"/>
              </a:rPr>
              <a:t>consumption on the rise in young children but down in teens)HND. (2010, October 23). </a:t>
            </a:r>
            <a:r>
              <a:rPr lang="en-US" i="1" dirty="0" smtClean="0">
                <a:latin typeface="Times New Roman"/>
                <a:ea typeface="Times New Roman"/>
              </a:rPr>
              <a:t>Fruit and </a:t>
            </a:r>
            <a:r>
              <a:rPr lang="en-US" i="1" dirty="0" smtClean="0">
                <a:latin typeface="Times New Roman"/>
                <a:ea typeface="Times New Roman"/>
              </a:rPr>
              <a:t>vegetable </a:t>
            </a:r>
            <a:r>
              <a:rPr lang="en-US" i="1" dirty="0" smtClean="0">
                <a:latin typeface="Times New Roman"/>
                <a:ea typeface="Times New Roman"/>
              </a:rPr>
              <a:t>consumption on the rise in young children but down in teens</a:t>
            </a:r>
            <a:r>
              <a:rPr lang="en-US" dirty="0" smtClean="0">
                <a:latin typeface="Times New Roman"/>
                <a:ea typeface="Times New Roman"/>
              </a:rPr>
              <a:t>. Retrieved from http://www.healthnewsdigest.com/news/Food_and_Nutrition_690/Fruit_and_Vegetable_Consumption_on_the_Rise_in_Young_Children_but_Down_in_Teens_printer.shtml</a:t>
            </a:r>
            <a:endParaRPr lang="en-US" dirty="0">
              <a:latin typeface="Times New Roman"/>
              <a:ea typeface="Times New Roman"/>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pPr eaLnBrk="1" hangingPunct="1"/>
            <a:r>
              <a:rPr lang="en-US" dirty="0" smtClean="0"/>
              <a:t>Abstract</a:t>
            </a:r>
          </a:p>
        </p:txBody>
      </p:sp>
      <p:sp>
        <p:nvSpPr>
          <p:cNvPr id="3075" name="Rectangle 3"/>
          <p:cNvSpPr>
            <a:spLocks noGrp="1" noChangeArrowheads="1"/>
          </p:cNvSpPr>
          <p:nvPr>
            <p:ph type="body" idx="1"/>
          </p:nvPr>
        </p:nvSpPr>
        <p:spPr/>
        <p:txBody>
          <a:bodyPr/>
          <a:lstStyle/>
          <a:p>
            <a:pPr eaLnBrk="1" hangingPunct="1"/>
            <a:r>
              <a:rPr lang="en-US" dirty="0" smtClean="0"/>
              <a:t>Fast food is a significant part of teen diets</a:t>
            </a:r>
          </a:p>
          <a:p>
            <a:pPr lvl="1" eaLnBrk="1" hangingPunct="1"/>
            <a:r>
              <a:rPr lang="en-US" dirty="0" smtClean="0"/>
              <a:t> </a:t>
            </a:r>
            <a:r>
              <a:rPr lang="en-US" dirty="0" smtClean="0"/>
              <a:t>Quick</a:t>
            </a:r>
          </a:p>
          <a:p>
            <a:pPr lvl="1" eaLnBrk="1" hangingPunct="1"/>
            <a:r>
              <a:rPr lang="en-US" dirty="0" smtClean="0"/>
              <a:t> </a:t>
            </a:r>
            <a:r>
              <a:rPr lang="en-US" dirty="0" smtClean="0"/>
              <a:t>Socially popular</a:t>
            </a:r>
          </a:p>
          <a:p>
            <a:pPr lvl="1" eaLnBrk="1" hangingPunct="1"/>
            <a:r>
              <a:rPr lang="en-US" dirty="0" smtClean="0"/>
              <a:t> </a:t>
            </a:r>
            <a:r>
              <a:rPr lang="en-US" dirty="0" smtClean="0"/>
              <a:t>Tastes good</a:t>
            </a:r>
          </a:p>
          <a:p>
            <a:pPr lvl="1" eaLnBrk="1" hangingPunct="1"/>
            <a:r>
              <a:rPr lang="en-US" dirty="0" smtClean="0"/>
              <a:t>Convenient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r>
              <a:rPr lang="en-US" smtClean="0"/>
              <a:t>Introduction</a:t>
            </a:r>
          </a:p>
        </p:txBody>
      </p:sp>
      <p:sp>
        <p:nvSpPr>
          <p:cNvPr id="4099" name="Rectangle 3"/>
          <p:cNvSpPr>
            <a:spLocks noGrp="1" noChangeArrowheads="1"/>
          </p:cNvSpPr>
          <p:nvPr>
            <p:ph type="body" idx="1"/>
          </p:nvPr>
        </p:nvSpPr>
        <p:spPr>
          <a:xfrm>
            <a:off x="457200" y="1447800"/>
            <a:ext cx="8229600" cy="5257800"/>
          </a:xfrm>
        </p:spPr>
        <p:txBody>
          <a:bodyPr/>
          <a:lstStyle/>
          <a:p>
            <a:pPr algn="ctr" eaLnBrk="1" hangingPunct="1">
              <a:buNone/>
            </a:pPr>
            <a:r>
              <a:rPr lang="en-US" dirty="0" smtClean="0"/>
              <a:t>Healthy Eaters</a:t>
            </a:r>
          </a:p>
          <a:p>
            <a:pPr algn="ctr" eaLnBrk="1" hangingPunct="1">
              <a:buNone/>
            </a:pPr>
            <a:endParaRPr lang="en-US" dirty="0" smtClean="0"/>
          </a:p>
          <a:p>
            <a:pPr algn="ctr" eaLnBrk="1" hangingPunct="1">
              <a:buNone/>
            </a:pPr>
            <a:endParaRPr lang="en-US" dirty="0" smtClean="0"/>
          </a:p>
          <a:p>
            <a:pPr algn="ctr" eaLnBrk="1" hangingPunct="1">
              <a:buNone/>
            </a:pPr>
            <a:r>
              <a:rPr lang="en-US" dirty="0" smtClean="0"/>
              <a:t>Convenience &amp; Peer Pressure</a:t>
            </a:r>
          </a:p>
          <a:p>
            <a:pPr algn="ctr" eaLnBrk="1" hangingPunct="1">
              <a:buNone/>
            </a:pPr>
            <a:endParaRPr lang="en-US" dirty="0" smtClean="0"/>
          </a:p>
          <a:p>
            <a:pPr eaLnBrk="1" hangingPunct="1">
              <a:buNone/>
            </a:pPr>
            <a:endParaRPr lang="en-US" dirty="0" smtClean="0"/>
          </a:p>
          <a:p>
            <a:pPr eaLnBrk="1" hangingPunct="1">
              <a:buNone/>
            </a:pPr>
            <a:endParaRPr lang="en-US" dirty="0" smtClean="0"/>
          </a:p>
          <a:p>
            <a:pPr eaLnBrk="1" hangingPunct="1">
              <a:buNone/>
            </a:pPr>
            <a:r>
              <a:rPr lang="en-US" dirty="0" smtClean="0"/>
              <a:t>Healthy Eaters                   Fast Food 						    Junkies</a:t>
            </a:r>
            <a:endParaRPr lang="en-US" dirty="0" smtClean="0"/>
          </a:p>
        </p:txBody>
      </p:sp>
      <p:sp>
        <p:nvSpPr>
          <p:cNvPr id="4" name="Explosion 1 3"/>
          <p:cNvSpPr/>
          <p:nvPr/>
        </p:nvSpPr>
        <p:spPr>
          <a:xfrm>
            <a:off x="457200" y="2320636"/>
            <a:ext cx="8686800" cy="2514600"/>
          </a:xfrm>
          <a:prstGeom prst="irregularSeal1">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 name="Straight Arrow Connector 5"/>
          <p:cNvCxnSpPr/>
          <p:nvPr/>
        </p:nvCxnSpPr>
        <p:spPr>
          <a:xfrm rot="5400000">
            <a:off x="4001294" y="2781300"/>
            <a:ext cx="1142206" cy="794"/>
          </a:xfrm>
          <a:prstGeom prst="straightConnector1">
            <a:avLst/>
          </a:prstGeom>
          <a:ln w="571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a:off x="4572794" y="3962400"/>
            <a:ext cx="1675606" cy="1524000"/>
          </a:xfrm>
          <a:prstGeom prst="straightConnector1">
            <a:avLst/>
          </a:prstGeom>
          <a:ln w="571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rot="10800000" flipV="1">
            <a:off x="2057400" y="3962400"/>
            <a:ext cx="2515394" cy="1524000"/>
          </a:xfrm>
          <a:prstGeom prst="straightConnector1">
            <a:avLst/>
          </a:prstGeom>
          <a:ln w="57150">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US" sz="3200" smtClean="0"/>
              <a:t>Surveys, Assessment Tools, &amp; Instruments</a:t>
            </a:r>
          </a:p>
        </p:txBody>
      </p:sp>
      <p:pic>
        <p:nvPicPr>
          <p:cNvPr id="1027" name="Picture 3"/>
          <p:cNvPicPr>
            <a:picLocks noChangeAspect="1" noChangeArrowheads="1"/>
          </p:cNvPicPr>
          <p:nvPr/>
        </p:nvPicPr>
        <p:blipFill>
          <a:blip r:embed="rId3" cstate="print"/>
          <a:srcRect/>
          <a:stretch>
            <a:fillRect/>
          </a:stretch>
        </p:blipFill>
        <p:spPr bwMode="auto">
          <a:xfrm>
            <a:off x="457199" y="1524000"/>
            <a:ext cx="7992995" cy="3810000"/>
          </a:xfrm>
          <a:prstGeom prst="rect">
            <a:avLst/>
          </a:prstGeom>
          <a:noFill/>
          <a:ln w="9525">
            <a:noFill/>
            <a:miter lim="800000"/>
            <a:headEnd/>
            <a:tailEnd/>
          </a:ln>
          <a:effec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en-US" smtClean="0"/>
              <a:t>Hypothesis &amp; Variables</a:t>
            </a:r>
          </a:p>
        </p:txBody>
      </p:sp>
      <p:sp>
        <p:nvSpPr>
          <p:cNvPr id="6147" name="Rectangle 3"/>
          <p:cNvSpPr>
            <a:spLocks noGrp="1" noChangeArrowheads="1"/>
          </p:cNvSpPr>
          <p:nvPr>
            <p:ph type="body" idx="1"/>
          </p:nvPr>
        </p:nvSpPr>
        <p:spPr/>
        <p:txBody>
          <a:bodyPr/>
          <a:lstStyle/>
          <a:p>
            <a:r>
              <a:rPr lang="en-US" dirty="0" smtClean="0"/>
              <a:t>Hypothesis</a:t>
            </a:r>
          </a:p>
          <a:p>
            <a:pPr marL="914400" lvl="1" indent="-457200"/>
            <a:r>
              <a:rPr lang="en-US" dirty="0" smtClean="0"/>
              <a:t>Male high school seniors who eat fresh fruit every day are less likely to eat in fast food restaurants than those who eat less than 5 servings of fresh fruit per month.</a:t>
            </a:r>
          </a:p>
          <a:p>
            <a:pPr lvl="1">
              <a:buNone/>
            </a:pPr>
            <a:endParaRPr lang="en-US" dirty="0" smtClean="0"/>
          </a:p>
          <a:p>
            <a:r>
              <a:rPr lang="en-US" dirty="0" smtClean="0"/>
              <a:t>Variables</a:t>
            </a:r>
          </a:p>
          <a:p>
            <a:pPr marL="852488" lvl="1" indent="-395288"/>
            <a:r>
              <a:rPr lang="en-US" dirty="0" smtClean="0"/>
              <a:t>Fruit consumption</a:t>
            </a:r>
          </a:p>
          <a:p>
            <a:pPr marL="852488" lvl="1" indent="-395288"/>
            <a:r>
              <a:rPr lang="en-US" dirty="0" smtClean="0"/>
              <a:t>Fast food consumption</a:t>
            </a:r>
          </a:p>
          <a:p>
            <a:pPr lvl="1"/>
            <a:endParaRPr lang="en-US" dirty="0" smtClean="0"/>
          </a:p>
          <a:p>
            <a:pPr eaLnBrk="1" hangingPunct="1"/>
            <a:endParaRPr lang="en-US" dirty="0"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dirty="0" smtClean="0"/>
              <a:t>Methodology</a:t>
            </a:r>
          </a:p>
        </p:txBody>
      </p:sp>
      <p:sp>
        <p:nvSpPr>
          <p:cNvPr id="7171" name="Rectangle 3"/>
          <p:cNvSpPr>
            <a:spLocks noGrp="1" noChangeArrowheads="1"/>
          </p:cNvSpPr>
          <p:nvPr>
            <p:ph type="body" idx="1"/>
          </p:nvPr>
        </p:nvSpPr>
        <p:spPr/>
        <p:txBody>
          <a:bodyPr/>
          <a:lstStyle/>
          <a:p>
            <a:r>
              <a:rPr lang="en-US" dirty="0" smtClean="0"/>
              <a:t>Fruit Eaters</a:t>
            </a:r>
          </a:p>
          <a:p>
            <a:endParaRPr lang="en-US" dirty="0" smtClean="0"/>
          </a:p>
          <a:p>
            <a:pPr>
              <a:buNone/>
            </a:pPr>
            <a:endParaRPr lang="en-US" dirty="0" smtClean="0"/>
          </a:p>
          <a:p>
            <a:endParaRPr lang="en-US" dirty="0" smtClean="0"/>
          </a:p>
          <a:p>
            <a:endParaRPr lang="en-US" dirty="0" smtClean="0"/>
          </a:p>
          <a:p>
            <a:pPr>
              <a:buNone/>
            </a:pPr>
            <a:endParaRPr lang="en-US" dirty="0" smtClean="0"/>
          </a:p>
          <a:p>
            <a:r>
              <a:rPr lang="en-US" dirty="0" smtClean="0"/>
              <a:t>Non Fruit Eaters</a:t>
            </a:r>
            <a:endParaRPr lang="en-US" dirty="0" smtClean="0"/>
          </a:p>
          <a:p>
            <a:pPr eaLnBrk="1" hangingPunct="1"/>
            <a:endParaRPr lang="en-US" dirty="0" smtClean="0"/>
          </a:p>
        </p:txBody>
      </p:sp>
      <p:pic>
        <p:nvPicPr>
          <p:cNvPr id="2050" name="Picture 2" descr="C:\Documents and Settings\Gary\My Documents\My Pictures\fruit4.jpg"/>
          <p:cNvPicPr>
            <a:picLocks noChangeAspect="1" noChangeArrowheads="1"/>
          </p:cNvPicPr>
          <p:nvPr/>
        </p:nvPicPr>
        <p:blipFill>
          <a:blip r:embed="rId3" cstate="print"/>
          <a:srcRect/>
          <a:stretch>
            <a:fillRect/>
          </a:stretch>
        </p:blipFill>
        <p:spPr bwMode="auto">
          <a:xfrm>
            <a:off x="4419600" y="1219200"/>
            <a:ext cx="4105275" cy="4105275"/>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en-US" smtClean="0"/>
              <a:t>Notional Data &amp; Sample</a:t>
            </a:r>
          </a:p>
        </p:txBody>
      </p:sp>
      <p:pic>
        <p:nvPicPr>
          <p:cNvPr id="3075" name="Picture 3"/>
          <p:cNvPicPr>
            <a:picLocks noChangeAspect="1" noChangeArrowheads="1"/>
          </p:cNvPicPr>
          <p:nvPr/>
        </p:nvPicPr>
        <p:blipFill>
          <a:blip r:embed="rId3" cstate="print"/>
          <a:srcRect/>
          <a:stretch>
            <a:fillRect/>
          </a:stretch>
        </p:blipFill>
        <p:spPr bwMode="auto">
          <a:xfrm>
            <a:off x="1066800" y="1371600"/>
            <a:ext cx="6934200" cy="5253130"/>
          </a:xfrm>
          <a:prstGeom prst="rect">
            <a:avLst/>
          </a:prstGeom>
          <a:noFill/>
          <a:ln w="9525">
            <a:noFill/>
            <a:miter lim="800000"/>
            <a:headEnd/>
            <a:tailEnd/>
          </a:ln>
          <a:effec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US" smtClean="0"/>
              <a:t>Results</a:t>
            </a:r>
          </a:p>
        </p:txBody>
      </p:sp>
      <p:sp>
        <p:nvSpPr>
          <p:cNvPr id="11267" name="Content Placeholder 2"/>
          <p:cNvSpPr>
            <a:spLocks noGrp="1"/>
          </p:cNvSpPr>
          <p:nvPr>
            <p:ph idx="1"/>
          </p:nvPr>
        </p:nvSpPr>
        <p:spPr/>
        <p:txBody>
          <a:bodyPr/>
          <a:lstStyle/>
          <a:p>
            <a:pPr>
              <a:defRPr/>
            </a:pPr>
            <a:r>
              <a:rPr lang="en-US" dirty="0" smtClean="0"/>
              <a:t>Fruit Eaters eat more Fast Food than Non Fruit Eaters</a:t>
            </a:r>
          </a:p>
          <a:p>
            <a:pPr>
              <a:buNone/>
              <a:defRPr/>
            </a:pPr>
            <a:endParaRPr lang="en-US" dirty="0" smtClean="0"/>
          </a:p>
          <a:p>
            <a:pPr lvl="1">
              <a:defRPr/>
            </a:pPr>
            <a:r>
              <a:rPr lang="en-US" b="1" dirty="0" smtClean="0">
                <a:ea typeface="+mn-ea"/>
                <a:cs typeface="+mn-cs"/>
              </a:rPr>
              <a:t>Correlation method </a:t>
            </a:r>
            <a:r>
              <a:rPr lang="en-US" dirty="0" smtClean="0">
                <a:ea typeface="+mn-ea"/>
                <a:cs typeface="+mn-cs"/>
              </a:rPr>
              <a:t>used</a:t>
            </a:r>
          </a:p>
          <a:p>
            <a:pPr lvl="2">
              <a:defRPr/>
            </a:pPr>
            <a:r>
              <a:rPr lang="en-US" dirty="0" smtClean="0">
                <a:ea typeface="+mn-ea"/>
                <a:cs typeface="+mn-cs"/>
              </a:rPr>
              <a:t>Two known variables</a:t>
            </a:r>
            <a:endParaRPr lang="en-US" dirty="0" smtClean="0">
              <a:ea typeface="+mn-ea"/>
              <a:cs typeface="+mn-cs"/>
            </a:endParaRPr>
          </a:p>
          <a:p>
            <a:pPr lvl="1">
              <a:defRPr/>
            </a:pPr>
            <a:r>
              <a:rPr lang="en-US" dirty="0" smtClean="0">
                <a:ea typeface="+mn-ea"/>
                <a:cs typeface="+mn-cs"/>
              </a:rPr>
              <a:t>T-Test not used</a:t>
            </a:r>
          </a:p>
          <a:p>
            <a:pPr lvl="2">
              <a:defRPr/>
            </a:pPr>
            <a:r>
              <a:rPr lang="en-US" dirty="0" smtClean="0">
                <a:ea typeface="+mn-ea"/>
                <a:cs typeface="+mn-cs"/>
              </a:rPr>
              <a:t>No random variables</a:t>
            </a:r>
          </a:p>
          <a:p>
            <a:pPr lvl="1">
              <a:defRPr/>
            </a:pPr>
            <a:r>
              <a:rPr lang="en-US" dirty="0" smtClean="0">
                <a:ea typeface="+mn-ea"/>
                <a:cs typeface="+mn-cs"/>
              </a:rPr>
              <a:t> </a:t>
            </a:r>
            <a:r>
              <a:rPr lang="en-US" dirty="0" smtClean="0">
                <a:ea typeface="+mn-ea"/>
                <a:cs typeface="+mn-cs"/>
              </a:rPr>
              <a:t>Graphical method not used</a:t>
            </a:r>
          </a:p>
          <a:p>
            <a:pPr lvl="2">
              <a:defRPr/>
            </a:pPr>
            <a:r>
              <a:rPr lang="en-US" dirty="0" smtClean="0">
                <a:ea typeface="+mn-ea"/>
                <a:cs typeface="+mn-cs"/>
              </a:rPr>
              <a:t>There are no linear variables</a:t>
            </a:r>
            <a:endParaRPr lang="en-US" dirty="0" smtClean="0">
              <a:ea typeface="+mn-ea"/>
              <a:cs typeface="+mn-cs"/>
            </a:endParaRPr>
          </a:p>
          <a:p>
            <a:pPr lvl="2">
              <a:defRPr/>
            </a:pPr>
            <a:endParaRPr lang="en-US" dirty="0" smtClean="0">
              <a:ea typeface="+mn-ea"/>
              <a:cs typeface="+mn-cs"/>
            </a:endParaRPr>
          </a:p>
          <a:p>
            <a:pPr lvl="2">
              <a:defRPr/>
            </a:pPr>
            <a:endParaRPr lang="en-US" dirty="0" smtClean="0">
              <a:ea typeface="+mn-ea"/>
              <a:cs typeface="+mn-cs"/>
            </a:endParaRPr>
          </a:p>
          <a:p>
            <a:pPr>
              <a:defRPr/>
            </a:pPr>
            <a:endParaRPr lang="en-US" dirty="0"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r>
              <a:rPr lang="en-US" sz="3200" smtClean="0"/>
              <a:t>Accepted/Rejected Hypothesis &amp; Why</a:t>
            </a:r>
          </a:p>
        </p:txBody>
      </p:sp>
      <p:sp>
        <p:nvSpPr>
          <p:cNvPr id="10243" name="Rectangle 3"/>
          <p:cNvSpPr>
            <a:spLocks noGrp="1" noChangeArrowheads="1"/>
          </p:cNvSpPr>
          <p:nvPr>
            <p:ph type="body" idx="1"/>
          </p:nvPr>
        </p:nvSpPr>
        <p:spPr/>
        <p:txBody>
          <a:bodyPr/>
          <a:lstStyle/>
          <a:p>
            <a:pPr eaLnBrk="1" hangingPunct="1"/>
            <a:r>
              <a:rPr lang="en-US" dirty="0" smtClean="0"/>
              <a:t>The hypothesis is rejected.</a:t>
            </a:r>
          </a:p>
          <a:p>
            <a:pPr eaLnBrk="1" hangingPunct="1">
              <a:buNone/>
            </a:pPr>
            <a:endParaRPr lang="en-US" dirty="0" smtClean="0"/>
          </a:p>
          <a:p>
            <a:pPr eaLnBrk="1" hangingPunct="1"/>
            <a:r>
              <a:rPr lang="en-US" dirty="0" smtClean="0"/>
              <a:t>According to the data </a:t>
            </a:r>
            <a:r>
              <a:rPr lang="en-US" sz="1800" dirty="0" smtClean="0"/>
              <a:t>(generated by the random number generator), </a:t>
            </a:r>
            <a:r>
              <a:rPr lang="en-US" dirty="0" smtClean="0"/>
              <a:t>the average fruit eater ate at fast food restaurants 27.66 times per month, whereas the non fruit eaters only ate fast food 26 times per month.</a:t>
            </a:r>
            <a:endParaRPr lang="en-US" dirty="0" smtClean="0"/>
          </a:p>
          <a:p>
            <a:pPr eaLnBrk="1" hangingPunct="1"/>
            <a:endParaRPr lang="en-US" dirty="0" smtClean="0"/>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8"/>
  <p:tag name="MMPROD_UIDATA" val="&lt;database version=&quot;6.0&quot;&gt;&lt;object type=&quot;1&quot; unique_id=&quot;10001&quot;&gt;&lt;object type=&quot;8&quot; unique_id=&quot;10002&quot;&gt;&lt;/object&gt;&lt;object type=&quot;2&quot; unique_id=&quot;10003&quot;&gt;&lt;object type=&quot;3&quot; unique_id=&quot;10004&quot;&gt;&lt;property id=&quot;20148&quot; value=&quot;5&quot;/&gt;&lt;property id=&quot;20300&quot; value=&quot;Slide 1 - &amp;quot;Title of the Assignment&amp;#x0D;&amp;#x0A;&amp;quot;&quot;/&gt;&lt;property id=&quot;20307&quot; value=&quot;256&quot;/&gt;&lt;/object&gt;&lt;object type=&quot;3&quot; unique_id=&quot;10005&quot;&gt;&lt;property id=&quot;20148&quot; value=&quot;5&quot;/&gt;&lt;property id=&quot;20300&quot; value=&quot;Slide 2 - &amp;quot;Abstract&amp;quot;&quot;/&gt;&lt;property id=&quot;20307&quot; value=&quot;257&quot;/&gt;&lt;/object&gt;&lt;object type=&quot;3&quot; unique_id=&quot;10006&quot;&gt;&lt;property id=&quot;20148&quot; value=&quot;5&quot;/&gt;&lt;property id=&quot;20300&quot; value=&quot;Slide 3 - &amp;quot;Introduction&amp;quot;&quot;/&gt;&lt;property id=&quot;20307&quot; value=&quot;258&quot;/&gt;&lt;/object&gt;&lt;object type=&quot;3&quot; unique_id=&quot;10008&quot;&gt;&lt;property id=&quot;20148&quot; value=&quot;5&quot;/&gt;&lt;property id=&quot;20300&quot; value=&quot;Slide 4 - &amp;quot;Surveys, Assessment Tools, &amp;amp; Instruments&amp;quot;&quot;/&gt;&lt;property id=&quot;20307&quot; value=&quot;266&quot;/&gt;&lt;/object&gt;&lt;object type=&quot;3&quot; unique_id=&quot;10009&quot;&gt;&lt;property id=&quot;20148&quot; value=&quot;5&quot;/&gt;&lt;property id=&quot;20300&quot; value=&quot;Slide 5 - &amp;quot;Hypothesis &amp;amp; Variables&amp;quot;&quot;/&gt;&lt;property id=&quot;20307&quot; value=&quot;267&quot;/&gt;&lt;/object&gt;&lt;object type=&quot;3&quot; unique_id=&quot;10010&quot;&gt;&lt;property id=&quot;20148&quot; value=&quot;5&quot;/&gt;&lt;property id=&quot;20300&quot; value=&quot;Slide 6 - &amp;quot;Methodology&amp;quot;&quot;/&gt;&lt;property id=&quot;20307&quot; value=&quot;268&quot;/&gt;&lt;/object&gt;&lt;object type=&quot;3&quot; unique_id=&quot;10011&quot;&gt;&lt;property id=&quot;20148&quot; value=&quot;5&quot;/&gt;&lt;property id=&quot;20300&quot; value=&quot;Slide 7 - &amp;quot;Notional Data &amp;amp; Sample&amp;quot;&quot;/&gt;&lt;property id=&quot;20307&quot; value=&quot;269&quot;/&gt;&lt;/object&gt;&lt;object type=&quot;3&quot; unique_id=&quot;10013&quot;&gt;&lt;property id=&quot;20148&quot; value=&quot;5&quot;/&gt;&lt;property id=&quot;20300&quot; value=&quot;Slide 8 - &amp;quot;Results&amp;quot;&quot;/&gt;&lt;property id=&quot;20307&quot; value=&quot;273&quot;/&gt;&lt;/object&gt;&lt;object type=&quot;3&quot; unique_id=&quot;10014&quot;&gt;&lt;property id=&quot;20148&quot; value=&quot;5&quot;/&gt;&lt;property id=&quot;20300&quot; value=&quot;Slide 9 - &amp;quot;Accepted/Rejected Hypothesis &amp;amp; Why&amp;quot;&quot;/&gt;&lt;property id=&quot;20307&quot; value=&quot;270&quot;/&gt;&lt;/object&gt;&lt;object type=&quot;3&quot; unique_id=&quot;10015&quot;&gt;&lt;property id=&quot;20148&quot; value=&quot;5&quot;/&gt;&lt;property id=&quot;20300&quot; value=&quot;Slide 10 - &amp;quot;Implications &amp;amp; Contribution to the Scholarly Literature&amp;quot;&quot;/&gt;&lt;property id=&quot;20307&quot; value=&quot;274&quot;/&gt;&lt;/object&gt;&lt;object type=&quot;3&quot; unique_id=&quot;10016&quot;&gt;&lt;property id=&quot;20148&quot; value=&quot;5&quot;/&gt;&lt;property id=&quot;20300&quot; value=&quot;Slide 11 - &amp;quot;Conclusion&amp;quot;&quot;/&gt;&lt;property id=&quot;20307&quot; value=&quot;264&quot;/&gt;&lt;/object&gt;&lt;object type=&quot;3&quot; unique_id=&quot;10017&quot;&gt;&lt;property id=&quot;20148&quot; value=&quot;5&quot;/&gt;&lt;property id=&quot;20300&quot; value=&quot;Slide 12 - &amp;quot;Reference List&amp;quot;&quot;/&gt;&lt;property id=&quot;20307&quot; value=&quot;265&quot;/&gt;&lt;/object&gt;&lt;/object&gt;&lt;/object&gt;&lt;/database&gt;"/>
</p:tagLst>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383</TotalTime>
  <Words>1258</Words>
  <Application>Microsoft Office PowerPoint</Application>
  <PresentationFormat>On-screen Show (4:3)</PresentationFormat>
  <Paragraphs>85</Paragraphs>
  <Slides>12</Slides>
  <Notes>11</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Default Design</vt:lpstr>
      <vt:lpstr>Fast food consumption by teens who otherwise choose healthy diets </vt:lpstr>
      <vt:lpstr>Abstract</vt:lpstr>
      <vt:lpstr>Introduction</vt:lpstr>
      <vt:lpstr>Surveys, Assessment Tools, &amp; Instruments</vt:lpstr>
      <vt:lpstr>Hypothesis &amp; Variables</vt:lpstr>
      <vt:lpstr>Methodology</vt:lpstr>
      <vt:lpstr>Notional Data &amp; Sample</vt:lpstr>
      <vt:lpstr>Results</vt:lpstr>
      <vt:lpstr>Accepted/Rejected Hypothesis &amp; Why</vt:lpstr>
      <vt:lpstr>Implications &amp; Contribution to  Scholarly Literature</vt:lpstr>
      <vt:lpstr>Conclusion</vt:lpstr>
      <vt:lpstr>Reference List</vt:lpstr>
    </vt:vector>
  </TitlesOfParts>
  <Company>Career Education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the Assignment </dc:title>
  <dc:creator>CEC Online Education Group</dc:creator>
  <cp:lastModifiedBy>Owner</cp:lastModifiedBy>
  <cp:revision>35</cp:revision>
  <dcterms:created xsi:type="dcterms:W3CDTF">2007-10-14T02:59:31Z</dcterms:created>
  <dcterms:modified xsi:type="dcterms:W3CDTF">2010-10-27T21:38:48Z</dcterms:modified>
</cp:coreProperties>
</file>