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25"/>
  </p:notesMasterIdLst>
  <p:sldIdLst>
    <p:sldId id="256" r:id="rId2"/>
    <p:sldId id="257" r:id="rId3"/>
    <p:sldId id="284" r:id="rId4"/>
    <p:sldId id="281" r:id="rId5"/>
    <p:sldId id="280" r:id="rId6"/>
    <p:sldId id="273" r:id="rId7"/>
    <p:sldId id="283" r:id="rId8"/>
    <p:sldId id="282" r:id="rId9"/>
    <p:sldId id="274" r:id="rId10"/>
    <p:sldId id="259" r:id="rId11"/>
    <p:sldId id="260" r:id="rId12"/>
    <p:sldId id="275" r:id="rId13"/>
    <p:sldId id="276" r:id="rId14"/>
    <p:sldId id="279" r:id="rId15"/>
    <p:sldId id="285" r:id="rId16"/>
    <p:sldId id="261" r:id="rId17"/>
    <p:sldId id="262" r:id="rId18"/>
    <p:sldId id="278" r:id="rId19"/>
    <p:sldId id="263" r:id="rId20"/>
    <p:sldId id="264" r:id="rId21"/>
    <p:sldId id="277" r:id="rId22"/>
    <p:sldId id="265" r:id="rId23"/>
    <p:sldId id="272"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75" d="100"/>
          <a:sy n="75" d="100"/>
        </p:scale>
        <p:origin x="-103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CA638F-87C8-44E4-A2F2-A20A41011F20}" type="datetimeFigureOut">
              <a:rPr lang="ru-RU" smtClean="0"/>
              <a:t>13.08.2010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93CF38-4B45-4E34-882C-9B800DC939BE}"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8493CF38-4B45-4E34-882C-9B800DC939BE}" type="slidenum">
              <a:rPr lang="ru-RU" smtClean="0"/>
              <a:t>1</a:t>
            </a:fld>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8493CF38-4B45-4E34-882C-9B800DC939BE}" type="slidenum">
              <a:rPr lang="ru-RU" smtClean="0"/>
              <a:t>10</a:t>
            </a:fld>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8493CF38-4B45-4E34-882C-9B800DC939BE}" type="slidenum">
              <a:rPr lang="ru-RU" smtClean="0"/>
              <a:t>11</a:t>
            </a:fld>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8493CF38-4B45-4E34-882C-9B800DC939BE}" type="slidenum">
              <a:rPr lang="ru-RU" smtClean="0"/>
              <a:t>12</a:t>
            </a:fld>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8493CF38-4B45-4E34-882C-9B800DC939BE}" type="slidenum">
              <a:rPr lang="ru-RU" smtClean="0"/>
              <a:t>13</a:t>
            </a:fld>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8493CF38-4B45-4E34-882C-9B800DC939BE}" type="slidenum">
              <a:rPr lang="ru-RU" smtClean="0"/>
              <a:t>14</a:t>
            </a:fld>
            <a:endParaRPr 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8493CF38-4B45-4E34-882C-9B800DC939BE}" type="slidenum">
              <a:rPr lang="ru-RU" smtClean="0"/>
              <a:t>15</a:t>
            </a:fld>
            <a:endParaRPr 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8493CF38-4B45-4E34-882C-9B800DC939BE}" type="slidenum">
              <a:rPr lang="ru-RU" smtClean="0"/>
              <a:t>16</a:t>
            </a:fld>
            <a:endParaRPr 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8493CF38-4B45-4E34-882C-9B800DC939BE}" type="slidenum">
              <a:rPr lang="ru-RU" smtClean="0"/>
              <a:t>17</a:t>
            </a:fld>
            <a:endParaRPr 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8493CF38-4B45-4E34-882C-9B800DC939BE}" type="slidenum">
              <a:rPr lang="ru-RU" smtClean="0"/>
              <a:t>18</a:t>
            </a:fld>
            <a:endParaRPr 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8493CF38-4B45-4E34-882C-9B800DC939BE}" type="slidenum">
              <a:rPr lang="ru-RU" smtClean="0"/>
              <a:t>19</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8493CF38-4B45-4E34-882C-9B800DC939BE}" type="slidenum">
              <a:rPr lang="ru-RU" smtClean="0"/>
              <a:t>2</a:t>
            </a:fld>
            <a:endParaRPr lang="ru-R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8493CF38-4B45-4E34-882C-9B800DC939BE}" type="slidenum">
              <a:rPr lang="ru-RU" smtClean="0"/>
              <a:t>20</a:t>
            </a:fld>
            <a:endParaRPr lang="ru-R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8493CF38-4B45-4E34-882C-9B800DC939BE}" type="slidenum">
              <a:rPr lang="ru-RU" smtClean="0"/>
              <a:t>21</a:t>
            </a:fld>
            <a:endParaRPr lang="ru-R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8493CF38-4B45-4E34-882C-9B800DC939BE}" type="slidenum">
              <a:rPr lang="ru-RU" smtClean="0"/>
              <a:t>22</a:t>
            </a:fld>
            <a:endParaRPr lang="ru-R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8493CF38-4B45-4E34-882C-9B800DC939BE}" type="slidenum">
              <a:rPr lang="ru-RU" smtClean="0"/>
              <a:t>23</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8493CF38-4B45-4E34-882C-9B800DC939BE}" type="slidenum">
              <a:rPr lang="ru-RU" smtClean="0"/>
              <a:t>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8493CF38-4B45-4E34-882C-9B800DC939BE}" type="slidenum">
              <a:rPr lang="ru-RU" smtClean="0"/>
              <a:t>4</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8493CF38-4B45-4E34-882C-9B800DC939BE}" type="slidenum">
              <a:rPr lang="ru-RU" smtClean="0"/>
              <a:t>5</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8493CF38-4B45-4E34-882C-9B800DC939BE}" type="slidenum">
              <a:rPr lang="ru-RU" smtClean="0"/>
              <a:t>6</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8493CF38-4B45-4E34-882C-9B800DC939BE}" type="slidenum">
              <a:rPr lang="ru-RU" smtClean="0"/>
              <a:t>7</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8493CF38-4B45-4E34-882C-9B800DC939BE}" type="slidenum">
              <a:rPr lang="ru-RU" smtClean="0"/>
              <a:t>8</a:t>
            </a:fld>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8493CF38-4B45-4E34-882C-9B800DC939BE}" type="slidenum">
              <a:rPr lang="ru-RU" smtClean="0"/>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B5A1D989-4F27-4790-A73E-742F14A4ACE4}" type="datetimeFigureOut">
              <a:rPr lang="en-US" smtClean="0"/>
              <a:pPr/>
              <a:t>8/13/2010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58FE98F3-8B6B-4A04-A1DB-79D0638AC835}"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5A1D989-4F27-4790-A73E-742F14A4ACE4}" type="datetimeFigureOut">
              <a:rPr lang="en-US" smtClean="0"/>
              <a:pPr/>
              <a:t>8/13/2010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8FE98F3-8B6B-4A04-A1DB-79D0638AC83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5A1D989-4F27-4790-A73E-742F14A4ACE4}" type="datetimeFigureOut">
              <a:rPr lang="en-US" smtClean="0"/>
              <a:pPr/>
              <a:t>8/13/2010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8FE98F3-8B6B-4A04-A1DB-79D0638AC8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5A1D989-4F27-4790-A73E-742F14A4ACE4}" type="datetimeFigureOut">
              <a:rPr lang="en-US" smtClean="0"/>
              <a:pPr/>
              <a:t>8/13/2010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8FE98F3-8B6B-4A04-A1DB-79D0638AC83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5A1D989-4F27-4790-A73E-742F14A4ACE4}" type="datetimeFigureOut">
              <a:rPr lang="en-US" smtClean="0"/>
              <a:pPr/>
              <a:t>8/13/2010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8FE98F3-8B6B-4A04-A1DB-79D0638AC835}"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5A1D989-4F27-4790-A73E-742F14A4ACE4}" type="datetimeFigureOut">
              <a:rPr lang="en-US" smtClean="0"/>
              <a:pPr/>
              <a:t>8/13/2010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8FE98F3-8B6B-4A04-A1DB-79D0638AC83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5A1D989-4F27-4790-A73E-742F14A4ACE4}" type="datetimeFigureOut">
              <a:rPr lang="en-US" smtClean="0"/>
              <a:pPr/>
              <a:t>8/13/2010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8FE98F3-8B6B-4A04-A1DB-79D0638AC83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5A1D989-4F27-4790-A73E-742F14A4ACE4}" type="datetimeFigureOut">
              <a:rPr lang="en-US" smtClean="0"/>
              <a:pPr/>
              <a:t>8/13/2010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8FE98F3-8B6B-4A04-A1DB-79D0638AC83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B5A1D989-4F27-4790-A73E-742F14A4ACE4}" type="datetimeFigureOut">
              <a:rPr lang="en-US" smtClean="0"/>
              <a:pPr/>
              <a:t>8/13/2010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8FE98F3-8B6B-4A04-A1DB-79D0638AC835}"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5A1D989-4F27-4790-A73E-742F14A4ACE4}" type="datetimeFigureOut">
              <a:rPr lang="en-US" smtClean="0"/>
              <a:pPr/>
              <a:t>8/13/2010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8FE98F3-8B6B-4A04-A1DB-79D0638AC83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B5A1D989-4F27-4790-A73E-742F14A4ACE4}" type="datetimeFigureOut">
              <a:rPr lang="en-US" smtClean="0"/>
              <a:pPr/>
              <a:t>8/13/2010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8FE98F3-8B6B-4A04-A1DB-79D0638AC835}"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5A1D989-4F27-4790-A73E-742F14A4ACE4}" type="datetimeFigureOut">
              <a:rPr lang="en-US" smtClean="0"/>
              <a:pPr/>
              <a:t>8/13/2010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8FE98F3-8B6B-4A04-A1DB-79D0638AC835}"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762000"/>
            <a:ext cx="7406640" cy="1545102"/>
          </a:xfrm>
        </p:spPr>
        <p:txBody>
          <a:bodyPr/>
          <a:lstStyle/>
          <a:p>
            <a:pPr algn="ctr"/>
            <a:r>
              <a:rPr lang="en-US" dirty="0" smtClean="0"/>
              <a:t>Forgotten Women:</a:t>
            </a:r>
            <a:endParaRPr lang="en-US" dirty="0"/>
          </a:p>
        </p:txBody>
      </p:sp>
      <p:sp>
        <p:nvSpPr>
          <p:cNvPr id="3" name="Subtitle 2"/>
          <p:cNvSpPr>
            <a:spLocks noGrp="1"/>
          </p:cNvSpPr>
          <p:nvPr>
            <p:ph type="subTitle" idx="1"/>
          </p:nvPr>
        </p:nvSpPr>
        <p:spPr>
          <a:xfrm>
            <a:off x="1447800" y="2971800"/>
            <a:ext cx="7406640" cy="1524000"/>
          </a:xfrm>
        </p:spPr>
        <p:txBody>
          <a:bodyPr/>
          <a:lstStyle/>
          <a:p>
            <a:pPr algn="ctr"/>
            <a:r>
              <a:rPr lang="en-US" dirty="0" smtClean="0"/>
              <a:t>An Comparative Analysis of Literary Elements in “Miss Brill” and “The Yellow Wallpaper”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Tone in “Miss Brill”</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The tone in “Miss Brill” is, at first, light-hearted.  The author’s descriptions of the park and passing people make the reader feel as if he is strolling through the scene with Miss Brill and viewing the passersby. </a:t>
            </a:r>
          </a:p>
          <a:p>
            <a:pPr>
              <a:buNone/>
            </a:pPr>
            <a:r>
              <a:rPr lang="en-US" dirty="0" smtClean="0"/>
              <a:t>  But the tone at the end is dreary and sad as Miss Brill realizes that she is alone and unloved and she puts her prized fur away in a box. She even thinks she hears it crying and the reader can feel miss Brill herself crying inside.</a:t>
            </a:r>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Tone in “The Yellow Wallpaper”</a:t>
            </a:r>
            <a:endParaRPr lang="en-US" dirty="0"/>
          </a:p>
        </p:txBody>
      </p:sp>
      <p:sp>
        <p:nvSpPr>
          <p:cNvPr id="3" name="Content Placeholder 2"/>
          <p:cNvSpPr>
            <a:spLocks noGrp="1"/>
          </p:cNvSpPr>
          <p:nvPr>
            <p:ph idx="1"/>
          </p:nvPr>
        </p:nvSpPr>
        <p:spPr>
          <a:xfrm>
            <a:off x="1066800" y="1447800"/>
            <a:ext cx="7479792" cy="1828800"/>
          </a:xfrm>
        </p:spPr>
        <p:txBody>
          <a:bodyPr>
            <a:normAutofit fontScale="92500"/>
          </a:bodyPr>
          <a:lstStyle/>
          <a:p>
            <a:pPr>
              <a:buNone/>
            </a:pPr>
            <a:r>
              <a:rPr lang="en-US" sz="2200" dirty="0" smtClean="0"/>
              <a:t>    </a:t>
            </a:r>
            <a:r>
              <a:rPr lang="en-US" sz="1900" dirty="0" smtClean="0"/>
              <a:t>Charlotte Perkins Gilman uses tone to help convey the intensity of the nervous woman’s struggle against society.  At the beginning, the tone in the woman’s writing is warm. Her writing is like that of an old aunt and the tone is rather cheery.  Indeed, the woman appreciatively says the following:</a:t>
            </a:r>
          </a:p>
          <a:p>
            <a:pPr>
              <a:buNone/>
            </a:pPr>
            <a:r>
              <a:rPr lang="en-US" dirty="0" smtClean="0"/>
              <a:t> </a:t>
            </a:r>
            <a:endParaRPr lang="en-US" dirty="0"/>
          </a:p>
        </p:txBody>
      </p:sp>
      <p:sp>
        <p:nvSpPr>
          <p:cNvPr id="5" name="TextBox 4"/>
          <p:cNvSpPr txBox="1"/>
          <p:nvPr/>
        </p:nvSpPr>
        <p:spPr>
          <a:xfrm>
            <a:off x="2057400" y="2743200"/>
            <a:ext cx="5329472" cy="646331"/>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pPr algn="ctr"/>
            <a:r>
              <a:rPr lang="en-GB" dirty="0" smtClean="0"/>
              <a:t> ” It is very seldom that mere ordinary people like John</a:t>
            </a:r>
          </a:p>
          <a:p>
            <a:pPr algn="ctr"/>
            <a:r>
              <a:rPr lang="en-GB" dirty="0" smtClean="0"/>
              <a:t> and myself secure ancestral halls for the summer.”</a:t>
            </a:r>
            <a:endParaRPr lang="en-US" dirty="0"/>
          </a:p>
        </p:txBody>
      </p:sp>
      <p:sp>
        <p:nvSpPr>
          <p:cNvPr id="6" name="TextBox 5"/>
          <p:cNvSpPr txBox="1"/>
          <p:nvPr/>
        </p:nvSpPr>
        <p:spPr>
          <a:xfrm>
            <a:off x="1447800" y="3505200"/>
            <a:ext cx="7114448" cy="923330"/>
          </a:xfrm>
          <a:prstGeom prst="rect">
            <a:avLst/>
          </a:prstGeom>
          <a:noFill/>
        </p:spPr>
        <p:txBody>
          <a:bodyPr wrap="none" rtlCol="0">
            <a:spAutoFit/>
          </a:bodyPr>
          <a:lstStyle/>
          <a:p>
            <a:r>
              <a:rPr lang="en-US" dirty="0" smtClean="0"/>
              <a:t>Yet, the tone of the story becomes increasingly dark as the woman begins </a:t>
            </a:r>
          </a:p>
          <a:p>
            <a:r>
              <a:rPr lang="en-US" dirty="0" smtClean="0"/>
              <a:t>To feel more and more trapped and her friends and family begin to</a:t>
            </a:r>
          </a:p>
          <a:p>
            <a:r>
              <a:rPr lang="en-US" dirty="0" smtClean="0"/>
              <a:t>Shut her away.  At one point, the woman writes the following:</a:t>
            </a:r>
          </a:p>
        </p:txBody>
      </p:sp>
      <p:sp>
        <p:nvSpPr>
          <p:cNvPr id="7" name="TextBox 6"/>
          <p:cNvSpPr txBox="1"/>
          <p:nvPr/>
        </p:nvSpPr>
        <p:spPr>
          <a:xfrm>
            <a:off x="2133600" y="4648200"/>
            <a:ext cx="5257800" cy="203132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GB" dirty="0" smtClean="0"/>
              <a:t> ”There are things in that paper that nobody knows but me, or ever     will. Behind that outside pattern the dim shapes get clearer every day.  It is always the same shape, only very numerous.  And it is like a woman stooping down and creeping about behind that pattern. I don't like it a bit. I wonder--I begin to think--I wish John would take me away from here!”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28600"/>
            <a:ext cx="7498080" cy="914400"/>
          </a:xfrm>
        </p:spPr>
        <p:txBody>
          <a:bodyPr/>
          <a:lstStyle/>
          <a:p>
            <a:r>
              <a:rPr lang="en-US" dirty="0" smtClean="0"/>
              <a:t>Tone in “The Yellow Wallpaper”</a:t>
            </a:r>
            <a:endParaRPr lang="en-US" dirty="0"/>
          </a:p>
        </p:txBody>
      </p:sp>
      <p:sp>
        <p:nvSpPr>
          <p:cNvPr id="3" name="Content Placeholder 2"/>
          <p:cNvSpPr>
            <a:spLocks noGrp="1"/>
          </p:cNvSpPr>
          <p:nvPr>
            <p:ph idx="1"/>
          </p:nvPr>
        </p:nvSpPr>
        <p:spPr>
          <a:xfrm>
            <a:off x="1371600" y="1143000"/>
            <a:ext cx="7485888" cy="914400"/>
          </a:xfrm>
        </p:spPr>
        <p:txBody>
          <a:bodyPr>
            <a:normAutofit fontScale="85000" lnSpcReduction="10000"/>
          </a:bodyPr>
          <a:lstStyle/>
          <a:p>
            <a:pPr>
              <a:buNone/>
            </a:pPr>
            <a:r>
              <a:rPr lang="en-US" sz="2400" dirty="0" smtClean="0"/>
              <a:t>     As the story progresses, the tone becomes even darker. Her descriptions become eerie and the tone changes and begins to disturb the reader.  In one section, she writes the following:</a:t>
            </a:r>
          </a:p>
          <a:p>
            <a:pPr>
              <a:buNone/>
            </a:pPr>
            <a:endParaRPr lang="en-US" dirty="0" smtClean="0"/>
          </a:p>
          <a:p>
            <a:pPr>
              <a:buNone/>
            </a:pPr>
            <a:endParaRPr lang="en-US" dirty="0" smtClean="0"/>
          </a:p>
          <a:p>
            <a:pPr>
              <a:buNone/>
            </a:pPr>
            <a:endParaRPr lang="en-US" dirty="0" smtClean="0"/>
          </a:p>
        </p:txBody>
      </p:sp>
      <p:sp>
        <p:nvSpPr>
          <p:cNvPr id="5" name="TextBox 4"/>
          <p:cNvSpPr txBox="1"/>
          <p:nvPr/>
        </p:nvSpPr>
        <p:spPr>
          <a:xfrm>
            <a:off x="1524000" y="2209800"/>
            <a:ext cx="7315200" cy="830997"/>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GB" sz="1600" dirty="0" smtClean="0"/>
              <a:t> ”John was asleep and I hated to waken him, so I kept still and watched the moonlight on that undulating wall-paper till I felt creepy.  The faint figure behind seemed to shake the pattern, just as if she wanted to get out.”</a:t>
            </a:r>
            <a:endParaRPr lang="en-US" sz="1600" dirty="0"/>
          </a:p>
        </p:txBody>
      </p:sp>
      <p:sp>
        <p:nvSpPr>
          <p:cNvPr id="6" name="TextBox 5"/>
          <p:cNvSpPr txBox="1"/>
          <p:nvPr/>
        </p:nvSpPr>
        <p:spPr>
          <a:xfrm>
            <a:off x="1600200" y="3276600"/>
            <a:ext cx="7086600" cy="1600438"/>
          </a:xfrm>
          <a:prstGeom prst="rect">
            <a:avLst/>
          </a:prstGeom>
          <a:noFill/>
        </p:spPr>
        <p:txBody>
          <a:bodyPr wrap="square" rtlCol="0">
            <a:spAutoFit/>
          </a:bodyPr>
          <a:lstStyle/>
          <a:p>
            <a:r>
              <a:rPr lang="en-US" sz="2000" dirty="0" smtClean="0"/>
              <a:t>As the woman becomes more engrossed by the wallpaper, she becomes more  Suspicious of her society and begins to fight against those who believe They are taking care of her.  Towards the end she rips off the wallpaper and says the following:</a:t>
            </a:r>
          </a:p>
          <a:p>
            <a:endParaRPr lang="en-US" dirty="0" smtClean="0"/>
          </a:p>
        </p:txBody>
      </p:sp>
      <p:sp>
        <p:nvSpPr>
          <p:cNvPr id="8" name="TextBox 7"/>
          <p:cNvSpPr txBox="1"/>
          <p:nvPr/>
        </p:nvSpPr>
        <p:spPr>
          <a:xfrm>
            <a:off x="1524000" y="4876800"/>
            <a:ext cx="6934201" cy="132343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GB" sz="1600" dirty="0" smtClean="0"/>
              <a:t>We go away to-morrow, and they are moving all my furniture down again to leave things as they were before.  Jennie looked at the wall in amazement, but I told her merrily that I did it out of pure spite at the vicious thing. She laughed and said she wouldn't mind doing it herself, but I must not get tired. How she betrayed herself that time! But I am here, and no person touches this paper but me,--not alive!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Tone in “The Yellow Wallpaper”</a:t>
            </a:r>
            <a:endParaRPr lang="en-US" dirty="0"/>
          </a:p>
        </p:txBody>
      </p:sp>
      <p:sp>
        <p:nvSpPr>
          <p:cNvPr id="3" name="Content Placeholder 2"/>
          <p:cNvSpPr>
            <a:spLocks noGrp="1"/>
          </p:cNvSpPr>
          <p:nvPr>
            <p:ph idx="1"/>
          </p:nvPr>
        </p:nvSpPr>
        <p:spPr/>
        <p:txBody>
          <a:bodyPr>
            <a:normAutofit/>
          </a:bodyPr>
          <a:lstStyle/>
          <a:p>
            <a:pPr>
              <a:buNone/>
            </a:pPr>
            <a:r>
              <a:rPr lang="en-US" sz="2000" dirty="0" smtClean="0"/>
              <a:t>    This worsens as she begins to believe the wallpaper is changing.  She grows paranoid and more suspicious of her friends and family.  Finally,  in the woman comes to believe that she is the woman in the wallpaper and she creeps around the room. Her tone is that of a mad woman, laughing at things which do not make sense. But she breaks free of the expectations and demands of her society. In going mad she gains power and finally does what she herself wishes, rather than being trapped by those around her.</a:t>
            </a:r>
          </a:p>
          <a:p>
            <a:pPr>
              <a:buNone/>
            </a:pPr>
            <a:r>
              <a:rPr lang="en-US" sz="2000" dirty="0" smtClean="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Comparison</a:t>
            </a:r>
            <a:br>
              <a:rPr lang="en-US" dirty="0" smtClean="0"/>
            </a:br>
            <a:endParaRPr lang="en-US" dirty="0"/>
          </a:p>
        </p:txBody>
      </p:sp>
      <p:sp>
        <p:nvSpPr>
          <p:cNvPr id="3" name="Content Placeholder 2"/>
          <p:cNvSpPr>
            <a:spLocks noGrp="1"/>
          </p:cNvSpPr>
          <p:nvPr>
            <p:ph idx="1"/>
          </p:nvPr>
        </p:nvSpPr>
        <p:spPr>
          <a:xfrm>
            <a:off x="1219200" y="1219200"/>
            <a:ext cx="7181088" cy="2667000"/>
          </a:xfrm>
        </p:spPr>
        <p:txBody>
          <a:bodyPr>
            <a:normAutofit fontScale="92500" lnSpcReduction="20000"/>
          </a:bodyPr>
          <a:lstStyle/>
          <a:p>
            <a:pPr>
              <a:buNone/>
            </a:pPr>
            <a:r>
              <a:rPr lang="en-US" sz="2200" dirty="0" smtClean="0"/>
              <a:t>    Both “Miss Brill” and “The Yellow Wallpaper” begin with warm tones and moods.  Miss Brill is excited to be attending her concert, and the nervous woman is appreciative of the chance to stay at the manor. But the authors of both works use tone differently to make their readers feel the struggles of their protagonists.  In Miss Brill, Katherine Mansfield uses sadder words to help her readers feel Miss Brill’s isolation and rejection. Toward the end, Mansfield writes this saddening statement:</a:t>
            </a:r>
          </a:p>
          <a:p>
            <a:pPr>
              <a:buNone/>
            </a:pPr>
            <a:r>
              <a:rPr lang="en-GB" sz="2000" dirty="0" smtClean="0"/>
              <a:t>    </a:t>
            </a:r>
            <a:endParaRPr lang="en-US" sz="2000" dirty="0" smtClean="0"/>
          </a:p>
          <a:p>
            <a:pPr>
              <a:buNone/>
            </a:pPr>
            <a:endParaRPr lang="en-US" sz="2000" dirty="0"/>
          </a:p>
        </p:txBody>
      </p:sp>
      <p:sp>
        <p:nvSpPr>
          <p:cNvPr id="4" name="TextBox 3"/>
          <p:cNvSpPr txBox="1"/>
          <p:nvPr/>
        </p:nvSpPr>
        <p:spPr>
          <a:xfrm>
            <a:off x="1905000" y="3886200"/>
            <a:ext cx="6248400" cy="203132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GB" dirty="0" smtClean="0"/>
              <a:t>But to-day she passed the baker's by, climbed the stairs, went into the little dark room–her room like a cupboard–and sat down on the red eiderdown.  She sat there for a long time. The box that the fur came out of was on the bed.  She unclasped the </a:t>
            </a:r>
            <a:r>
              <a:rPr lang="en-GB" dirty="0" err="1" smtClean="0"/>
              <a:t>necklet</a:t>
            </a:r>
            <a:r>
              <a:rPr lang="en-GB" dirty="0" smtClean="0"/>
              <a:t> quickly; quickly, without looking, laid it inside. But when  she put the lid on she thought she heard something crying.</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533400"/>
            <a:ext cx="7802880" cy="1905000"/>
          </a:xfrm>
        </p:spPr>
        <p:txBody>
          <a:bodyPr>
            <a:normAutofit/>
          </a:bodyPr>
          <a:lstStyle/>
          <a:p>
            <a:pPr>
              <a:buNone/>
            </a:pPr>
            <a:r>
              <a:rPr lang="en-US" sz="2000" dirty="0" smtClean="0"/>
              <a:t>    While Mansfield uses tone to show Miss Brill’s defeat in her struggle against society, Gilman uses tone to show the nervous woman’s victory.  Whereas, in the beginning of the story, the nervous woman seems resigned to following the wishes of those around her, at the end, she is crowing. Indeed, she says the following:</a:t>
            </a:r>
            <a:endParaRPr lang="en-US" sz="2000" dirty="0"/>
          </a:p>
        </p:txBody>
      </p:sp>
      <p:sp>
        <p:nvSpPr>
          <p:cNvPr id="4" name="TextBox 3"/>
          <p:cNvSpPr txBox="1"/>
          <p:nvPr/>
        </p:nvSpPr>
        <p:spPr>
          <a:xfrm>
            <a:off x="1828800" y="2438400"/>
            <a:ext cx="6400800" cy="120032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GB" dirty="0" smtClean="0"/>
              <a:t>"I've got out at last," said I, "in spite of you and Jane.  And I've pulled off most of the paper, so you can't put me back!“ Now why should that man have fainted? But he did,  and right across my path by the wall, so that I had to creep over him every time!</a:t>
            </a:r>
            <a:endParaRPr lang="en-US" dirty="0"/>
          </a:p>
        </p:txBody>
      </p:sp>
      <p:sp>
        <p:nvSpPr>
          <p:cNvPr id="5" name="TextBox 4"/>
          <p:cNvSpPr txBox="1"/>
          <p:nvPr/>
        </p:nvSpPr>
        <p:spPr>
          <a:xfrm>
            <a:off x="1406561" y="3962400"/>
            <a:ext cx="7737439" cy="1938992"/>
          </a:xfrm>
          <a:prstGeom prst="rect">
            <a:avLst/>
          </a:prstGeom>
          <a:noFill/>
        </p:spPr>
        <p:txBody>
          <a:bodyPr wrap="square" rtlCol="0">
            <a:spAutoFit/>
          </a:bodyPr>
          <a:lstStyle/>
          <a:p>
            <a:r>
              <a:rPr lang="en-US" sz="2000" dirty="0" smtClean="0"/>
              <a:t>At this point, the tone is happier than it ever has been in the story. The woman is more cheerful when she has gone mad then when she is made to follow the orders of those who keep her closeted in.  With this cheerful tone, Gilman strikes a blow at society, showing that people are happier when they are crazy then they are living according to the wishes of those who believe they know best.</a:t>
            </a:r>
            <a:endParaRPr 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 of View</a:t>
            </a:r>
            <a:endParaRPr lang="en-US" dirty="0"/>
          </a:p>
        </p:txBody>
      </p:sp>
      <p:sp>
        <p:nvSpPr>
          <p:cNvPr id="3" name="Content Placeholder 2"/>
          <p:cNvSpPr>
            <a:spLocks noGrp="1"/>
          </p:cNvSpPr>
          <p:nvPr>
            <p:ph idx="1"/>
          </p:nvPr>
        </p:nvSpPr>
        <p:spPr>
          <a:xfrm>
            <a:off x="1524000" y="1447800"/>
            <a:ext cx="7409688" cy="3276600"/>
          </a:xfrm>
        </p:spPr>
        <p:txBody>
          <a:bodyPr>
            <a:normAutofit/>
          </a:bodyPr>
          <a:lstStyle/>
          <a:p>
            <a:pPr>
              <a:buNone/>
            </a:pPr>
            <a:r>
              <a:rPr lang="en-US" sz="1800" dirty="0" smtClean="0"/>
              <a:t>    “Miss Brill” is told from a third-person omniscient point-of-view, which gives the reader insight into Miss Brill’s life and feelings, while keeping him detached. This helps emphasize Miss Brill’s isolation from her society and even from the reader. It also allows the reader to see how different Miss Brill’s perception of society is from its perception of her.  The reader can see how sad and empty Miss Brill’s life is, even while she is pretending to be an actress.  This perspective allows the author to show how Miss Brill is struggling to be a part of society, in spite of her isolation. One point at which it is particularly helpful is the following:</a:t>
            </a:r>
          </a:p>
          <a:p>
            <a:pPr>
              <a:buNone/>
            </a:pPr>
            <a:endParaRPr lang="en-US" sz="2000" dirty="0" smtClean="0"/>
          </a:p>
          <a:p>
            <a:pPr>
              <a:buNone/>
            </a:pPr>
            <a:endParaRPr lang="en-US" dirty="0"/>
          </a:p>
        </p:txBody>
      </p:sp>
      <p:sp>
        <p:nvSpPr>
          <p:cNvPr id="4" name="TextBox 3"/>
          <p:cNvSpPr txBox="1"/>
          <p:nvPr/>
        </p:nvSpPr>
        <p:spPr>
          <a:xfrm>
            <a:off x="1981200" y="4191000"/>
            <a:ext cx="6858000" cy="181588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1600" dirty="0" smtClean="0"/>
              <a:t> </a:t>
            </a:r>
            <a:r>
              <a:rPr lang="en-GB" sz="1600" dirty="0" smtClean="0"/>
              <a:t>Only two people shared her "special" seat: a fine old man in a velvet coat, his  hands clasped over a huge carved walking-stick, and a big old woman, sitting upright, with a roll of knitting on her embroidered apron.  They did not speak.  This was disappointing, for Miss Brill always looked forward to the conversation.  She had become really quite expert, she thought, at listening as though she didn't listen, at sitting in other people's lives just for a minute while they talked round her.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1600200"/>
            <a:ext cx="7485888" cy="3352800"/>
          </a:xfrm>
        </p:spPr>
        <p:txBody>
          <a:bodyPr>
            <a:normAutofit lnSpcReduction="10000"/>
          </a:bodyPr>
          <a:lstStyle/>
          <a:p>
            <a:pPr>
              <a:buNone/>
            </a:pPr>
            <a:r>
              <a:rPr lang="en-US" sz="2000" dirty="0" smtClean="0"/>
              <a:t>   “The Yellow Wall Paper,” unlike “Miss Brill” is told from the perspective of the nervous woman herself.  The reader is allowed to step into the woman’s shoes and to feel her suspicion and struggle. Indeed, when the nervous woman grows suspicious of her husband, the reader feels compelled to view him with suspicion as well.  The reader cannot see the feelings or thoughts of the other characters in the novel, so he cannot be sure whether or not the nervous woman’s husband or their helper, Jennie, really does have her best interest in mind.  The husband looks particularly suspicious during the part in which the woman writes the following:</a:t>
            </a:r>
          </a:p>
        </p:txBody>
      </p:sp>
      <p:sp>
        <p:nvSpPr>
          <p:cNvPr id="4" name="TextBox 3"/>
          <p:cNvSpPr txBox="1"/>
          <p:nvPr/>
        </p:nvSpPr>
        <p:spPr>
          <a:xfrm>
            <a:off x="1219200" y="4800600"/>
            <a:ext cx="7692362" cy="1846659"/>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GB" dirty="0" smtClean="0"/>
              <a:t> </a:t>
            </a:r>
            <a:r>
              <a:rPr lang="en-GB" sz="1600" dirty="0" smtClean="0"/>
              <a:t>  I have watched John when he did not know I was looking, and come into the room</a:t>
            </a:r>
          </a:p>
          <a:p>
            <a:r>
              <a:rPr lang="en-GB" sz="1600" dirty="0" smtClean="0"/>
              <a:t>   suddenly on the most innocent excuses, and I've caught him several times </a:t>
            </a:r>
            <a:r>
              <a:rPr lang="en-GB" sz="1600" i="1" dirty="0" smtClean="0"/>
              <a:t>looking at the</a:t>
            </a:r>
          </a:p>
          <a:p>
            <a:r>
              <a:rPr lang="en-GB" sz="1600" i="1" dirty="0" smtClean="0"/>
              <a:t>   paper</a:t>
            </a:r>
            <a:r>
              <a:rPr lang="en-GB" sz="1600" dirty="0" smtClean="0"/>
              <a:t>! And Jennie too. I caught Jennie with her hand on it once.  She didn't know I was</a:t>
            </a:r>
          </a:p>
          <a:p>
            <a:r>
              <a:rPr lang="en-GB" sz="1600" dirty="0" smtClean="0"/>
              <a:t>   in the room, and when I asked her in a quiet, a very quiet voice, with the most</a:t>
            </a:r>
          </a:p>
          <a:p>
            <a:r>
              <a:rPr lang="en-GB" sz="1600" dirty="0" smtClean="0"/>
              <a:t>   restrained manner possible, what she was doing with the paper--she turned around as if </a:t>
            </a:r>
          </a:p>
          <a:p>
            <a:r>
              <a:rPr lang="en-GB" sz="1600" dirty="0" smtClean="0"/>
              <a:t>   she had been caught stealing, and looked quite angry-- asked me why I should frighten</a:t>
            </a:r>
          </a:p>
          <a:p>
            <a:r>
              <a:rPr lang="en-GB" sz="1600" dirty="0" smtClean="0"/>
              <a:t>   her so!</a:t>
            </a:r>
            <a:endParaRPr lang="en-US" sz="1600" dirty="0"/>
          </a:p>
        </p:txBody>
      </p:sp>
      <p:sp>
        <p:nvSpPr>
          <p:cNvPr id="5" name="Title 4"/>
          <p:cNvSpPr>
            <a:spLocks noGrp="1"/>
          </p:cNvSpPr>
          <p:nvPr>
            <p:ph type="title"/>
          </p:nvPr>
        </p:nvSpPr>
        <p:spPr>
          <a:xfrm>
            <a:off x="1371600" y="533400"/>
            <a:ext cx="7498080" cy="1143000"/>
          </a:xfrm>
        </p:spPr>
        <p:txBody>
          <a:bodyPr>
            <a:normAutofit fontScale="90000"/>
          </a:bodyPr>
          <a:lstStyle/>
          <a:p>
            <a:pPr algn="ctr"/>
            <a:r>
              <a:rPr lang="en-US" dirty="0" smtClean="0"/>
              <a:t>Point of View in the “Yellow Wallpaper”</a:t>
            </a:r>
            <a:br>
              <a:rPr lang="en-US" dirty="0" smtClean="0"/>
            </a:b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Comparison</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In “Miss Brill,” the author uses a third-person </a:t>
            </a:r>
            <a:r>
              <a:rPr lang="en-US" dirty="0" err="1" smtClean="0"/>
              <a:t>omnicient</a:t>
            </a:r>
            <a:r>
              <a:rPr lang="en-US" dirty="0" smtClean="0"/>
              <a:t> viewpoint to help the reader feel how isolated Miss Brill is from society and to see her role as an outsider who is not quite content to just look in. Yet, we can also see how pathetic her view is and how separate she really is.</a:t>
            </a:r>
          </a:p>
          <a:p>
            <a:pPr>
              <a:buNone/>
            </a:pPr>
            <a:endParaRPr lang="en-US" dirty="0" smtClean="0"/>
          </a:p>
          <a:p>
            <a:pPr>
              <a:buNone/>
            </a:pPr>
            <a:r>
              <a:rPr lang="en-US" dirty="0" smtClean="0"/>
              <a:t>	The point-of-view of “The Yellow Wallpaper,” meanwhile, makes the story of the nervous woman more personal and it makes the reader feel her frustration and even some of her madness. The reader can share her suspicions, because he does not know whether or not she is mad or whether or not the others mean to her harm. The reader can sympathize with the nervous woman’s fight against those who lock her in and fail to take her condition seriously. Although it is frightening when she goes mad, the reader feels almost relieved that she has lost her mind, because it frees her from her imprisonment.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in “Miss Brill”</a:t>
            </a:r>
            <a:endParaRPr lang="en-US" dirty="0"/>
          </a:p>
        </p:txBody>
      </p:sp>
      <p:sp>
        <p:nvSpPr>
          <p:cNvPr id="3" name="Content Placeholder 2"/>
          <p:cNvSpPr>
            <a:spLocks noGrp="1"/>
          </p:cNvSpPr>
          <p:nvPr>
            <p:ph idx="1"/>
          </p:nvPr>
        </p:nvSpPr>
        <p:spPr>
          <a:xfrm>
            <a:off x="1219200" y="1447800"/>
            <a:ext cx="7403592" cy="1981200"/>
          </a:xfrm>
        </p:spPr>
        <p:txBody>
          <a:bodyPr/>
          <a:lstStyle/>
          <a:p>
            <a:pPr>
              <a:buNone/>
            </a:pPr>
            <a:r>
              <a:rPr lang="en-US" dirty="0" smtClean="0"/>
              <a:t>  </a:t>
            </a:r>
            <a:r>
              <a:rPr lang="en-US" sz="2000" dirty="0" smtClean="0"/>
              <a:t>The setting in Miss Brill helps the reader see what a contrast there is between Miss Brill’s home and the outside world. Her home is compared to a cupboard, while the outside world is something out of a fairy tale. One of the loveliest descriptions </a:t>
            </a:r>
            <a:r>
              <a:rPr lang="en-US" sz="2000" dirty="0" err="1" smtClean="0"/>
              <a:t>Mansfields</a:t>
            </a:r>
            <a:r>
              <a:rPr lang="en-US" sz="2000" dirty="0" smtClean="0"/>
              <a:t> includes is the following:</a:t>
            </a:r>
          </a:p>
        </p:txBody>
      </p:sp>
      <p:sp>
        <p:nvSpPr>
          <p:cNvPr id="4" name="TextBox 3"/>
          <p:cNvSpPr txBox="1"/>
          <p:nvPr/>
        </p:nvSpPr>
        <p:spPr>
          <a:xfrm>
            <a:off x="1524000" y="3657600"/>
            <a:ext cx="6592191" cy="1477328"/>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GB" dirty="0" smtClean="0"/>
              <a:t>Behind the rotunda the slender trees with yellow leaves down drooping,  and through them just a line of sea, and beyond the blue sky with gold-veined clouds. </a:t>
            </a:r>
            <a:r>
              <a:rPr lang="en-GB" dirty="0" err="1" smtClean="0"/>
              <a:t>Tum-tum-tum</a:t>
            </a:r>
            <a:r>
              <a:rPr lang="en-GB" dirty="0" smtClean="0"/>
              <a:t> </a:t>
            </a:r>
            <a:r>
              <a:rPr lang="en-GB" dirty="0" err="1" smtClean="0"/>
              <a:t>tiddle</a:t>
            </a:r>
            <a:r>
              <a:rPr lang="en-GB" dirty="0" smtClean="0"/>
              <a:t>-um! </a:t>
            </a:r>
            <a:r>
              <a:rPr lang="en-GB" dirty="0" err="1" smtClean="0"/>
              <a:t>tiddle</a:t>
            </a:r>
            <a:r>
              <a:rPr lang="en-GB" dirty="0" smtClean="0"/>
              <a:t>-um! </a:t>
            </a:r>
            <a:r>
              <a:rPr lang="en-GB" dirty="0" err="1" smtClean="0"/>
              <a:t>tum</a:t>
            </a:r>
            <a:r>
              <a:rPr lang="en-GB" dirty="0" smtClean="0"/>
              <a:t> </a:t>
            </a:r>
            <a:r>
              <a:rPr lang="en-GB" dirty="0" err="1" smtClean="0"/>
              <a:t>tiddley</a:t>
            </a:r>
            <a:r>
              <a:rPr lang="en-GB" dirty="0" smtClean="0"/>
              <a:t>-um </a:t>
            </a:r>
            <a:r>
              <a:rPr lang="en-GB" dirty="0" err="1" smtClean="0"/>
              <a:t>tum</a:t>
            </a:r>
            <a:r>
              <a:rPr lang="en-GB" dirty="0" smtClean="0"/>
              <a:t> </a:t>
            </a:r>
            <a:r>
              <a:rPr lang="en-GB" dirty="0" err="1" smtClean="0"/>
              <a:t>ta</a:t>
            </a:r>
            <a:r>
              <a:rPr lang="en-GB" dirty="0" smtClean="0"/>
              <a:t>! blew the band. </a:t>
            </a:r>
          </a:p>
          <a:p>
            <a:endParaRPr lang="en-US" dirty="0"/>
          </a:p>
        </p:txBody>
      </p:sp>
      <p:sp>
        <p:nvSpPr>
          <p:cNvPr id="6" name="TextBox 5"/>
          <p:cNvSpPr txBox="1"/>
          <p:nvPr/>
        </p:nvSpPr>
        <p:spPr>
          <a:xfrm>
            <a:off x="1524000" y="5486400"/>
            <a:ext cx="7627281" cy="707886"/>
          </a:xfrm>
          <a:prstGeom prst="rect">
            <a:avLst/>
          </a:prstGeom>
          <a:noFill/>
        </p:spPr>
        <p:txBody>
          <a:bodyPr wrap="none" rtlCol="0">
            <a:spAutoFit/>
          </a:bodyPr>
          <a:lstStyle/>
          <a:p>
            <a:r>
              <a:rPr lang="en-US" sz="2000" dirty="0" smtClean="0"/>
              <a:t>This is a far cry from the dark cupboard of a room Miss Brill retreats to</a:t>
            </a:r>
          </a:p>
          <a:p>
            <a:r>
              <a:rPr lang="en-US" sz="2000" dirty="0" smtClean="0"/>
              <a:t>at the story’s end.</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762000"/>
            <a:ext cx="7406640" cy="1143000"/>
          </a:xfrm>
        </p:spPr>
        <p:txBody>
          <a:bodyPr>
            <a:normAutofit fontScale="90000"/>
          </a:bodyPr>
          <a:lstStyle/>
          <a:p>
            <a:pPr algn="ctr"/>
            <a:r>
              <a:rPr lang="en-US" dirty="0" smtClean="0"/>
              <a:t>The Yellow Wallpaper:</a:t>
            </a:r>
            <a:br>
              <a:rPr lang="en-US" dirty="0" smtClean="0"/>
            </a:br>
            <a:r>
              <a:rPr lang="en-US" dirty="0" smtClean="0"/>
              <a:t>The Nervous Woman and Society</a:t>
            </a:r>
            <a:endParaRPr lang="en-US" dirty="0"/>
          </a:p>
        </p:txBody>
      </p:sp>
      <p:sp>
        <p:nvSpPr>
          <p:cNvPr id="3" name="TextBox 2"/>
          <p:cNvSpPr txBox="1"/>
          <p:nvPr/>
        </p:nvSpPr>
        <p:spPr>
          <a:xfrm>
            <a:off x="1447800" y="2667001"/>
            <a:ext cx="6705600" cy="5139869"/>
          </a:xfrm>
          <a:prstGeom prst="rect">
            <a:avLst/>
          </a:prstGeom>
          <a:noFill/>
        </p:spPr>
        <p:txBody>
          <a:bodyPr wrap="square" rtlCol="0">
            <a:spAutoFit/>
          </a:bodyPr>
          <a:lstStyle/>
          <a:p>
            <a:pPr marL="342900" indent="-342900"/>
            <a:r>
              <a:rPr lang="en-GB" sz="2000" dirty="0" smtClean="0"/>
              <a:t>      The Yellow Wallpaper tells the tale of a “nervous woman” who believes  that she is sick.  Yet,  her husband, friends and physicians tell her that she merely nervous and that the best cure for her fears is rest and relaxation. She believes that going out to enjoy social life will help her greatly, but her husband insists on bringing her out to a remote mansion, where she spends most of her time locked in a room covered in yellow wall paper. The more upset she gets, the more those around her try to shut her away. She even feels that she must  hide her diary, because her husband and her friends do not wish her to write or to have any sort of intellectual stimulation.</a:t>
            </a:r>
          </a:p>
          <a:p>
            <a:pPr marL="342900" indent="-342900"/>
            <a:r>
              <a:rPr lang="en-GB" sz="1600" dirty="0" smtClean="0"/>
              <a:t>	</a:t>
            </a:r>
          </a:p>
          <a:p>
            <a:pPr marL="342900" indent="-342900"/>
            <a:endParaRPr lang="en-GB" dirty="0" smtClean="0"/>
          </a:p>
          <a:p>
            <a:pPr marL="342900" indent="-342900"/>
            <a:r>
              <a:rPr lang="en-GB" dirty="0" smtClean="0"/>
              <a:t>      </a:t>
            </a:r>
          </a:p>
          <a:p>
            <a:pPr marL="342900" indent="-342900"/>
            <a:endParaRPr lang="en-GB" dirty="0" smtClean="0"/>
          </a:p>
          <a:p>
            <a:pPr marL="342900" indent="-342900"/>
            <a:r>
              <a:rPr lang="en-GB" dirty="0" smtClean="0"/>
              <a:t>      </a:t>
            </a: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Setting in “The Yellow Wallpaper”</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The setting in “The Yellow Wallpaper” plays a large role in the nervous woman’s struggle.  The wallpaper is particularly significant. Indeed, her main struggle against the wallpaper mirrors her struggle with society. She fears and dislikes it’s sickly yellow color, but her husband refuses to change it, thinking that doing so will make her condition worse.  This reflects the way in which the woman’s society tries to dismiss the problem of mental illness.</a:t>
            </a:r>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Comparison</a:t>
            </a:r>
            <a:br>
              <a:rPr lang="en-US" dirty="0" smtClean="0"/>
            </a:br>
            <a:endParaRPr lang="en-US" dirty="0"/>
          </a:p>
        </p:txBody>
      </p:sp>
      <p:sp>
        <p:nvSpPr>
          <p:cNvPr id="3" name="Content Placeholder 2"/>
          <p:cNvSpPr>
            <a:spLocks noGrp="1"/>
          </p:cNvSpPr>
          <p:nvPr>
            <p:ph idx="1"/>
          </p:nvPr>
        </p:nvSpPr>
        <p:spPr>
          <a:xfrm>
            <a:off x="1435608" y="1447800"/>
            <a:ext cx="7498080" cy="4419600"/>
          </a:xfrm>
        </p:spPr>
        <p:txBody>
          <a:bodyPr>
            <a:normAutofit fontScale="70000" lnSpcReduction="20000"/>
          </a:bodyPr>
          <a:lstStyle/>
          <a:p>
            <a:pPr>
              <a:buNone/>
            </a:pPr>
            <a:r>
              <a:rPr lang="en-US" dirty="0" smtClean="0"/>
              <a:t>   Both Mansfield and Gilman use contrasting scenery to emphasize their protagonists' struggles. Just as Mansfield paints contrasting pictures with her bright outdoors and dark indoor rooms, Gilman contrasts the green woods outside with the musty yellow of the yellow wallpaper in her woman’s room. Yet, Mansfield ultimately paints the outdoors as lovely and Miss Brill’s inside room as dark and lonely. Gilman’s nervous woman, meanwhile, begins to see the outside as oppressive, and the yellow of her room as freeing. The colors and setting in each work reflects each character’s struggle. The darkness symbolizes Miss Brill’s acceptance of rejection, while the yellow wallpaper ultimately symbolizes the nervous woman’s freedom. Yet it remains eerie and creepy, just as the nervous woman’s escape from society is unpleasant, as it comes from her insanity.</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author’s engagement with Society in “Miss Brill”</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Both Katherine Mansfield (author of Miss Brill) and Charlotte Perkins Gilman (author of The Yellow Wallpaper”) offer some criticism of society. Mansfield paints society as cruel and uncaring, when the young couple makes fun of Miss Brill – a lonely old English teacher.  Miss Brill struggles against the rejection of society by imaging herself a part of it, but ultimately comes to accept society’s view and shuts herself away in her room.</a:t>
            </a:r>
          </a:p>
          <a:p>
            <a:pPr>
              <a:buNone/>
            </a:pPr>
            <a:endParaRPr lang="en-US" dirty="0" smtClean="0"/>
          </a:p>
          <a:p>
            <a:pPr>
              <a:buNone/>
            </a:pPr>
            <a:r>
              <a:rPr lang="en-US" dirty="0" smtClean="0"/>
              <a:t>   Gilman, meanwhile, paints those around the nervous women as know-it-alls who don’t know it all. Society, for Gilman, is full of well-intentioned people who, by doing what they think is best for their friend, send her over the edge into madness. Yet, “The Yellow Wallpaper” ends in a strange sort of victory, as the nervous woman triumphs over society, in spite of its best efforts to conform her.</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 Cited</a:t>
            </a:r>
            <a:endParaRPr lang="en-US" dirty="0"/>
          </a:p>
        </p:txBody>
      </p:sp>
      <p:sp>
        <p:nvSpPr>
          <p:cNvPr id="3" name="Content Placeholder 2"/>
          <p:cNvSpPr>
            <a:spLocks noGrp="1"/>
          </p:cNvSpPr>
          <p:nvPr>
            <p:ph idx="1"/>
          </p:nvPr>
        </p:nvSpPr>
        <p:spPr/>
        <p:txBody>
          <a:bodyPr/>
          <a:lstStyle/>
          <a:p>
            <a:pPr>
              <a:buNone/>
            </a:pPr>
            <a:r>
              <a:rPr lang="en-US" dirty="0" smtClean="0"/>
              <a:t>Gilman, C. P. (1899). </a:t>
            </a:r>
            <a:r>
              <a:rPr lang="en-US" i="1" dirty="0" smtClean="0"/>
              <a:t>The Yellow Wallpaper.</a:t>
            </a:r>
            <a:r>
              <a:rPr lang="en-US" dirty="0" smtClean="0"/>
              <a:t> Boston: Small and Maynard.</a:t>
            </a:r>
          </a:p>
          <a:p>
            <a:pPr>
              <a:buNone/>
            </a:pPr>
            <a:r>
              <a:rPr lang="en-US" dirty="0" smtClean="0"/>
              <a:t>Mansfield, K. (1992). </a:t>
            </a:r>
            <a:r>
              <a:rPr lang="en-US" i="1" dirty="0" smtClean="0"/>
              <a:t>The Garden Party, and Other Stories.</a:t>
            </a:r>
            <a:r>
              <a:rPr lang="en-US" dirty="0" smtClean="0"/>
              <a:t> New York: Alfred A. Knopf.</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447800"/>
            <a:ext cx="7498080" cy="2667000"/>
          </a:xfrm>
        </p:spPr>
        <p:txBody>
          <a:bodyPr>
            <a:normAutofit fontScale="70000" lnSpcReduction="20000"/>
          </a:bodyPr>
          <a:lstStyle/>
          <a:p>
            <a:pPr marL="342900" indent="-342900">
              <a:buNone/>
            </a:pPr>
            <a:r>
              <a:rPr lang="en-GB" sz="2900" dirty="0" smtClean="0"/>
              <a:t>     In addition to struggling against the wishes of her husband, the nervous woman must struggle against the views of her society.  One prevailing view of the people in this society is the view that if people deny the presence of a mental illness, it will go away. Her husband tells her that she is not sick and is upset when she suggests she may be. Indeed, at the beginning of the story, the woman says the following:</a:t>
            </a:r>
          </a:p>
          <a:p>
            <a:pPr marL="342900" indent="-342900" algn="ctr">
              <a:buNone/>
            </a:pPr>
            <a:endParaRPr lang="en-GB" dirty="0" smtClean="0"/>
          </a:p>
          <a:p>
            <a:pPr marL="342900" indent="-342900" algn="ctr">
              <a:buNone/>
            </a:pPr>
            <a:r>
              <a:rPr lang="en-GB" sz="2600" i="1" dirty="0" smtClean="0"/>
              <a:t>  </a:t>
            </a:r>
            <a:endParaRPr lang="en-GB" dirty="0" smtClean="0"/>
          </a:p>
          <a:p>
            <a:endParaRPr lang="en-US" dirty="0"/>
          </a:p>
        </p:txBody>
      </p:sp>
      <p:sp>
        <p:nvSpPr>
          <p:cNvPr id="4" name="TextBox 3"/>
          <p:cNvSpPr txBox="1"/>
          <p:nvPr/>
        </p:nvSpPr>
        <p:spPr>
          <a:xfrm>
            <a:off x="1828800" y="3886200"/>
            <a:ext cx="6176819" cy="1477328"/>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pPr algn="ctr"/>
            <a:r>
              <a:rPr lang="en-GB" i="1" dirty="0" smtClean="0"/>
              <a:t>“If a physician of high standing, and one's own husband, assures </a:t>
            </a:r>
          </a:p>
          <a:p>
            <a:pPr algn="ctr"/>
            <a:r>
              <a:rPr lang="en-GB" i="1" dirty="0" smtClean="0"/>
              <a:t>friends and relatives that there is really nothing the matter with one </a:t>
            </a:r>
          </a:p>
          <a:p>
            <a:pPr algn="ctr"/>
            <a:r>
              <a:rPr lang="en-GB" i="1" dirty="0" smtClean="0"/>
              <a:t>but temporary nervous depression--a slight hysterical tendency– what</a:t>
            </a:r>
          </a:p>
          <a:p>
            <a:pPr algn="ctr"/>
            <a:r>
              <a:rPr lang="en-GB" i="1" dirty="0" smtClean="0"/>
              <a:t> is one to do?”</a:t>
            </a:r>
            <a:r>
              <a:rPr lang="en-GB" dirty="0" smtClean="0"/>
              <a:t/>
            </a:r>
            <a:br>
              <a:rPr lang="en-GB" dirty="0" smtClean="0"/>
            </a:br>
            <a:r>
              <a:rPr lang="en-GB"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None/>
            </a:pPr>
            <a:r>
              <a:rPr lang="en-US" sz="2000" dirty="0" smtClean="0"/>
              <a:t>     Another view the nervous woman struggles with is the view that the patient knows nothing about herself, but the doctor knows everything.  The woman is encouraged to simply believe what her doctors say, no matter how she feels. In today’s society, patients are encouraged to learn about their conditions and to ask questions, but the nervous woman is forbidden to do so.</a:t>
            </a:r>
          </a:p>
          <a:p>
            <a:pPr>
              <a:buNone/>
            </a:pPr>
            <a:endParaRPr lang="en-US" sz="2000" dirty="0" smtClean="0"/>
          </a:p>
          <a:p>
            <a:pPr>
              <a:buNone/>
            </a:pPr>
            <a:r>
              <a:rPr lang="en-US" sz="2000" dirty="0" smtClean="0"/>
              <a:t>    Furthermore,  the nervous woman’s society seems not to acknowledge the reality mental illness and rather than addressing the woman’s worries, her friends and family laugh it off and try to await out her troubles or at least to pretend that they do not exist. They dismiss her condition as mere “nervousness.”</a:t>
            </a:r>
          </a:p>
          <a:p>
            <a:pPr>
              <a:buNone/>
            </a:pPr>
            <a:endParaRPr lang="en-US" sz="2000" dirty="0" smtClean="0"/>
          </a:p>
          <a:p>
            <a:pPr>
              <a:buNone/>
            </a:pPr>
            <a:r>
              <a:rPr lang="en-US" sz="2000" dirty="0" smtClean="0"/>
              <a:t>     Perhaps the most detrimental view of society in “The Yellow Wallpaper” is that that stresses the importance of inaction and discourages interaction with others. The woman’s lack of access to intellectual stimulation and society seem to contribute to her increased agitation.</a:t>
            </a:r>
          </a:p>
          <a:p>
            <a:pPr>
              <a:buNone/>
            </a:pP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219200"/>
            <a:ext cx="7498080" cy="5029200"/>
          </a:xfrm>
        </p:spPr>
        <p:txBody>
          <a:bodyPr>
            <a:normAutofit fontScale="55000" lnSpcReduction="20000"/>
          </a:bodyPr>
          <a:lstStyle/>
          <a:p>
            <a:pPr marL="342900" indent="-342900">
              <a:buNone/>
            </a:pPr>
            <a:r>
              <a:rPr lang="en-GB" dirty="0" smtClean="0"/>
              <a:t>     This agitation grows substantially as the story progresses,. The woman begins to see  different “</a:t>
            </a:r>
            <a:r>
              <a:rPr lang="en-GB" dirty="0" err="1" smtClean="0"/>
              <a:t>behaviors</a:t>
            </a:r>
            <a:r>
              <a:rPr lang="en-GB" dirty="0" smtClean="0"/>
              <a:t>” in the wallpaper. She fancies first that it is moving, next, that it changes with the light, then, that she can see a woman’s shape behind its bars and finally that she can see a woman creeping around inside it. Sometimes she believes she sees the woman creeping outside the window as well.</a:t>
            </a:r>
          </a:p>
          <a:p>
            <a:pPr marL="342900" indent="-342900"/>
            <a:endParaRPr lang="en-GB" dirty="0" smtClean="0"/>
          </a:p>
          <a:p>
            <a:pPr marL="342900" indent="-342900">
              <a:buNone/>
            </a:pPr>
            <a:r>
              <a:rPr lang="en-GB" dirty="0" smtClean="0"/>
              <a:t>     </a:t>
            </a:r>
            <a:r>
              <a:rPr lang="en-US" dirty="0" smtClean="0"/>
              <a:t>In the beginning of the story, she tells those with her about her fears, but when they tell her to stop getting so excited, she becomes more and more secretive and more and more reclusive.  In the end, she looses her mind and begins creeping like the woman in the wallpaper. She makes her husband out to be an imprisoning enemy and her outrageous behavior and words cause her husband to faint.</a:t>
            </a:r>
          </a:p>
          <a:p>
            <a:pPr marL="342900" indent="-342900">
              <a:buNone/>
            </a:pPr>
            <a:endParaRPr lang="en-US" dirty="0" smtClean="0"/>
          </a:p>
          <a:p>
            <a:pPr marL="342900" indent="-342900">
              <a:buNone/>
            </a:pPr>
            <a:r>
              <a:rPr lang="en-US" dirty="0" smtClean="0"/>
              <a:t>     Here, it appears that society, by having its ways and keeping the woman isolated and quiet, crushes the woman and drives her completely mad.  Therefore,  in  “The Yellow Wallpaper,”  society wins.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28600"/>
            <a:ext cx="7406640" cy="1545102"/>
          </a:xfrm>
        </p:spPr>
        <p:txBody>
          <a:bodyPr>
            <a:normAutofit/>
          </a:bodyPr>
          <a:lstStyle/>
          <a:p>
            <a:pPr algn="ctr"/>
            <a:r>
              <a:rPr lang="en-US" dirty="0" smtClean="0"/>
              <a:t>Miss Brill:</a:t>
            </a:r>
            <a:br>
              <a:rPr lang="en-US" dirty="0" smtClean="0"/>
            </a:br>
            <a:r>
              <a:rPr lang="en-US" dirty="0" smtClean="0"/>
              <a:t>Miss Brill and Society</a:t>
            </a:r>
            <a:endParaRPr lang="en-US" dirty="0"/>
          </a:p>
        </p:txBody>
      </p:sp>
      <p:sp>
        <p:nvSpPr>
          <p:cNvPr id="3" name="TextBox 2"/>
          <p:cNvSpPr txBox="1"/>
          <p:nvPr/>
        </p:nvSpPr>
        <p:spPr>
          <a:xfrm>
            <a:off x="1524000" y="1828800"/>
            <a:ext cx="7315200" cy="3416320"/>
          </a:xfrm>
          <a:prstGeom prst="rect">
            <a:avLst/>
          </a:prstGeom>
          <a:noFill/>
        </p:spPr>
        <p:txBody>
          <a:bodyPr wrap="square" rtlCol="0">
            <a:spAutoFit/>
          </a:bodyPr>
          <a:lstStyle/>
          <a:p>
            <a:pPr marL="342900" indent="-342900"/>
            <a:r>
              <a:rPr lang="en-US" dirty="0" smtClean="0"/>
              <a:t>      Miss Brill is the story of an elderly English teacher who regularly attends a concert in the park.  She enjoys watching the people who come and go around her.  She particularly likes to listen to their conversations, while pretending she hears nothing. She becomes annoyed when a boring couple sits near here and engages in meaningless conversation. She wishes they would go away.</a:t>
            </a:r>
          </a:p>
          <a:p>
            <a:pPr marL="342900" indent="-342900"/>
            <a:endParaRPr lang="en-US" dirty="0" smtClean="0"/>
          </a:p>
          <a:p>
            <a:pPr marL="342900" indent="-342900"/>
            <a:r>
              <a:rPr lang="en-US" dirty="0" smtClean="0"/>
              <a:t>      As the story progresses, Miss Brill begins to believe that attending the concert makes her something special. She even begins to think that the others would miss her if she did not attend the concert.  Indeed, she comes to believe that all of them are actors in a play.  They all belong together, in her mind, and they understand one another.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889844"/>
            <a:ext cx="6934200" cy="3416320"/>
          </a:xfrm>
          <a:prstGeom prst="rect">
            <a:avLst/>
          </a:prstGeom>
        </p:spPr>
        <p:txBody>
          <a:bodyPr wrap="square">
            <a:spAutoFit/>
          </a:bodyPr>
          <a:lstStyle/>
          <a:p>
            <a:pPr marL="342900" indent="-342900"/>
            <a:r>
              <a:rPr lang="en-US" dirty="0" smtClean="0"/>
              <a:t>      It gives her a lot of pride to think of herself as an actress and she begins to be excited about the idea.</a:t>
            </a:r>
          </a:p>
          <a:p>
            <a:pPr marL="342900" indent="-342900"/>
            <a:endParaRPr lang="en-US" dirty="0" smtClean="0"/>
          </a:p>
          <a:p>
            <a:pPr marL="342900" indent="-342900"/>
            <a:r>
              <a:rPr lang="en-US" dirty="0" smtClean="0"/>
              <a:t>      Although Miss Brill does not seem to have any friends, she reads a newspaper to old man regularly.  She does not, according to the author, care whether the man lives or dies,  but she takes pleasure in the idea that he might know that he is having his paper read to him by an actress. She brings an Ermine fur that she thinks is particularly fine.  And  in the middle of the story, she feels very fine and grand.</a:t>
            </a:r>
          </a:p>
          <a:p>
            <a:pPr marL="342900" indent="-342900"/>
            <a:r>
              <a:rPr lang="en-US" dirty="0" smtClean="0"/>
              <a:t>    </a:t>
            </a:r>
          </a:p>
          <a:p>
            <a:pPr marL="342900" indent="-342900"/>
            <a:r>
              <a:rPr lang="en-US" dirty="0" smtClean="0"/>
              <a:t>      Yet, just as she begins to feel her best, her vision of society and her place in it is destroyed.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p:txBody>
          <a:bodyPr>
            <a:normAutofit fontScale="47500" lnSpcReduction="20000"/>
          </a:bodyPr>
          <a:lstStyle/>
          <a:p>
            <a:pPr>
              <a:buNone/>
            </a:pPr>
            <a:r>
              <a:rPr lang="en-US" dirty="0" smtClean="0"/>
              <a:t>    A young couple sits down beside and she listens eagerly, hoping to hear a bit of gossip without anyone knowing she is listening. Yet what she hears is not pleasant. The couple laughs at her, asking why such ridiculous old thing comes every time. Miss Brill is particularly hurt by their mockery of her prized ermine.  </a:t>
            </a:r>
          </a:p>
          <a:p>
            <a:pPr>
              <a:buNone/>
            </a:pPr>
            <a:r>
              <a:rPr lang="en-US" dirty="0" smtClean="0"/>
              <a:t>    </a:t>
            </a:r>
          </a:p>
          <a:p>
            <a:pPr>
              <a:buNone/>
            </a:pPr>
            <a:r>
              <a:rPr lang="en-US" dirty="0" smtClean="0"/>
              <a:t>     While Miss Brill thought she would be missed if she did not attend “the play,” the others wish she would leave. While she believed she was connected with her society and that all of them understood something together, society shares no such understanding with Miss Brill. She is seen as out of date, silly and old fashioned. And just as Miss Brill did not care whether or not the old man lived or died, the other did not care about her. She fancied herself above those who were not good enough for her, but others in society fancied her well below them.</a:t>
            </a:r>
          </a:p>
          <a:p>
            <a:pPr>
              <a:buNone/>
            </a:pPr>
            <a:endParaRPr lang="en-US" dirty="0" smtClean="0"/>
          </a:p>
          <a:p>
            <a:pPr>
              <a:buNone/>
            </a:pPr>
            <a:r>
              <a:rPr lang="en-US" dirty="0" smtClean="0"/>
              <a:t>     Because Miss Brill’s only social life seems to be attending this concert and because she does not feel any real compassion or warmth for any individual people, one gathers that Miss Brill is somewhat isolated from society.  Part of this is her own fault. She views others critically and rejects those she does not find interesting. Society, in turn, seems to have little use for her.  But by attending the concert, Miss Brill is able to imagine that she is not as shut out as she really is. The </a:t>
            </a:r>
            <a:r>
              <a:rPr lang="en-US" dirty="0" err="1" smtClean="0"/>
              <a:t>concery</a:t>
            </a:r>
            <a:r>
              <a:rPr lang="en-US" dirty="0" smtClean="0"/>
              <a:t> allows her to escape society’s rejection. </a:t>
            </a:r>
          </a:p>
          <a:p>
            <a:pPr>
              <a:buNone/>
            </a:pPr>
            <a:endParaRPr lang="en-US" dirty="0" smtClean="0"/>
          </a:p>
          <a:p>
            <a:pPr>
              <a:buNone/>
            </a:pPr>
            <a:r>
              <a:rPr lang="en-US" dirty="0" smtClean="0"/>
              <a:t>     Yet, in the end, Miss Brill is confronted with the reality that she is not truly a part of society and that she is, indeed, alone.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Mood and Tone</a:t>
            </a:r>
            <a:endParaRPr lang="en-US" dirty="0"/>
          </a:p>
        </p:txBody>
      </p:sp>
      <p:sp>
        <p:nvSpPr>
          <p:cNvPr id="3" name="Content Placeholder 2"/>
          <p:cNvSpPr>
            <a:spLocks noGrp="1"/>
          </p:cNvSpPr>
          <p:nvPr>
            <p:ph idx="1"/>
          </p:nvPr>
        </p:nvSpPr>
        <p:spPr/>
        <p:txBody>
          <a:bodyPr/>
          <a:lstStyle/>
          <a:p>
            <a:pPr>
              <a:buNone/>
            </a:pPr>
            <a:r>
              <a:rPr lang="en-US" dirty="0" smtClean="0"/>
              <a:t>   Both “Miss Brill” and “The Yellow Wallpaper” begin with a cheerful tone.  Yet the tone changes throughout both stories and each work ends on a more sour note.</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9"/>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9"/>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3147</Words>
  <Application>Microsoft Office PowerPoint</Application>
  <PresentationFormat>Экран (4:3)</PresentationFormat>
  <Paragraphs>127</Paragraphs>
  <Slides>23</Slides>
  <Notes>23</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Solstice</vt:lpstr>
      <vt:lpstr>Forgotten Women:</vt:lpstr>
      <vt:lpstr>The Yellow Wallpaper: The Nervous Woman and Society</vt:lpstr>
      <vt:lpstr>Слайд 3</vt:lpstr>
      <vt:lpstr>Слайд 4</vt:lpstr>
      <vt:lpstr>Слайд 5</vt:lpstr>
      <vt:lpstr>Miss Brill: Miss Brill and Society</vt:lpstr>
      <vt:lpstr>Слайд 7</vt:lpstr>
      <vt:lpstr>Слайд 8</vt:lpstr>
      <vt:lpstr>Mood and Tone</vt:lpstr>
      <vt:lpstr>Tone in “Miss Brill”</vt:lpstr>
      <vt:lpstr>Tone in “The Yellow Wallpaper”</vt:lpstr>
      <vt:lpstr>Tone in “The Yellow Wallpaper”</vt:lpstr>
      <vt:lpstr>Tone in “The Yellow Wallpaper”</vt:lpstr>
      <vt:lpstr>Comparison </vt:lpstr>
      <vt:lpstr>Слайд 15</vt:lpstr>
      <vt:lpstr>Point of View</vt:lpstr>
      <vt:lpstr>Point of View in the “Yellow Wallpaper” </vt:lpstr>
      <vt:lpstr>Comparison </vt:lpstr>
      <vt:lpstr>Setting in “Miss Brill”</vt:lpstr>
      <vt:lpstr>Setting in “The Yellow Wallpaper”</vt:lpstr>
      <vt:lpstr>Comparison </vt:lpstr>
      <vt:lpstr>The author’s engagement with Society in “Miss Brill”</vt:lpstr>
      <vt:lpstr>Works Cited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2010-08-13T06:01:53Z</dcterms:created>
  <dcterms:modified xsi:type="dcterms:W3CDTF">2010-08-13T06:01:56Z</dcterms:modified>
</cp:coreProperties>
</file>