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708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43323" y="3721473"/>
            <a:ext cx="5120640" cy="1581150"/>
          </a:xfrm>
        </p:spPr>
        <p:txBody>
          <a:bodyPr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EBB935A-6D0E-4AB7-A344-5FF083C570F9}" type="datetimeFigureOut">
              <a:rPr lang="en-US" smtClean="0"/>
              <a:t>3/30/2014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91475" y="6429375"/>
            <a:ext cx="876300" cy="292100"/>
          </a:xfrm>
        </p:spPr>
        <p:txBody>
          <a:bodyPr/>
          <a:lstStyle/>
          <a:p>
            <a:fld id="{9AC48394-048F-44E6-B6CE-D220311BA46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739896" y="1417320"/>
            <a:ext cx="5120640" cy="2304288"/>
          </a:xfrm>
        </p:spPr>
        <p:txBody>
          <a:bodyPr>
            <a:normAutofit/>
          </a:bodyPr>
          <a:lstStyle>
            <a:lvl1pPr>
              <a:defRPr sz="40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B935A-6D0E-4AB7-A344-5FF083C570F9}" type="datetimeFigureOut">
              <a:rPr lang="en-US" smtClean="0"/>
              <a:t>3/30/2014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48394-048F-44E6-B6CE-D220311BA4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B935A-6D0E-4AB7-A344-5FF083C570F9}" type="datetimeFigureOut">
              <a:rPr lang="en-US" smtClean="0"/>
              <a:t>3/30/2014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48394-048F-44E6-B6CE-D220311BA4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 noChangeAspect="1" noEditPoints="1"/>
          </p:cNvSpPr>
          <p:nvPr/>
        </p:nvSpPr>
        <p:spPr bwMode="auto">
          <a:xfrm>
            <a:off x="5489634" y="0"/>
            <a:ext cx="3393768" cy="6858000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B935A-6D0E-4AB7-A344-5FF083C570F9}" type="datetimeFigureOut">
              <a:rPr lang="en-US" smtClean="0"/>
              <a:t>3/30/2014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48394-048F-44E6-B6CE-D220311BA463}" type="slidenum">
              <a:rPr lang="en-US" smtClean="0"/>
              <a:t>‹#›</a:t>
            </a:fld>
            <a:endParaRPr lang="en-US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276225" y="228600"/>
            <a:ext cx="8591550" cy="106680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274320" y="1298448"/>
            <a:ext cx="8595360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EBB935A-6D0E-4AB7-A344-5FF083C570F9}" type="datetimeFigureOut">
              <a:rPr lang="en-US" smtClean="0"/>
              <a:t>3/30/2014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48394-048F-44E6-B6CE-D220311BA463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Subtitle 2"/>
          <p:cNvSpPr>
            <a:spLocks noGrp="1"/>
          </p:cNvSpPr>
          <p:nvPr>
            <p:ph type="subTitle" idx="1"/>
          </p:nvPr>
        </p:nvSpPr>
        <p:spPr>
          <a:xfrm>
            <a:off x="3743324" y="1400174"/>
            <a:ext cx="5120640" cy="1476375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Freeform 7"/>
          <p:cNvSpPr>
            <a:spLocks noChangeAspect="1" noEditPoints="1"/>
          </p:cNvSpPr>
          <p:nvPr/>
        </p:nvSpPr>
        <p:spPr bwMode="auto">
          <a:xfrm>
            <a:off x="34289" y="136641"/>
            <a:ext cx="3326149" cy="6721359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733800" y="2895599"/>
            <a:ext cx="5129543" cy="2667001"/>
          </a:xfrm>
        </p:spPr>
        <p:txBody>
          <a:bodyPr anchor="t">
            <a:normAutofit/>
          </a:bodyPr>
          <a:lstStyle>
            <a:lvl1pPr>
              <a:defRPr kumimoji="0" lang="en-US" sz="40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B935A-6D0E-4AB7-A344-5FF083C570F9}" type="datetimeFigureOut">
              <a:rPr lang="en-US" smtClean="0"/>
              <a:t>3/30/2014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48394-048F-44E6-B6CE-D220311BA46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276225" y="1298448"/>
            <a:ext cx="42519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4"/>
          </p:nvPr>
        </p:nvSpPr>
        <p:spPr>
          <a:xfrm>
            <a:off x="4615815" y="1298448"/>
            <a:ext cx="42519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B935A-6D0E-4AB7-A344-5FF083C570F9}" type="datetimeFigureOut">
              <a:rPr lang="en-US" smtClean="0"/>
              <a:t>3/30/2014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48394-048F-44E6-B6CE-D220311BA463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Content Placeholder 11"/>
          <p:cNvSpPr>
            <a:spLocks noGrp="1"/>
          </p:cNvSpPr>
          <p:nvPr>
            <p:ph sz="quarter" idx="13"/>
          </p:nvPr>
        </p:nvSpPr>
        <p:spPr>
          <a:xfrm>
            <a:off x="276225" y="1810512"/>
            <a:ext cx="425196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1"/>
          <p:cNvSpPr>
            <a:spLocks noGrp="1"/>
          </p:cNvSpPr>
          <p:nvPr>
            <p:ph sz="quarter" idx="14"/>
          </p:nvPr>
        </p:nvSpPr>
        <p:spPr>
          <a:xfrm>
            <a:off x="4615815" y="1810512"/>
            <a:ext cx="425196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25" y="1298448"/>
            <a:ext cx="4248150" cy="509587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15815" y="1298448"/>
            <a:ext cx="4248150" cy="509587"/>
          </a:xfrm>
        </p:spPr>
        <p:txBody>
          <a:bodyPr anchor="ctr">
            <a:normAutofit/>
          </a:bodyPr>
          <a:lstStyle>
            <a:lvl1pPr marL="0" indent="0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EBB935A-6D0E-4AB7-A344-5FF083C570F9}" type="datetimeFigureOut">
              <a:rPr lang="en-US" smtClean="0"/>
              <a:t>3/30/2014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48394-048F-44E6-B6CE-D220311BA463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B935A-6D0E-4AB7-A344-5FF083C570F9}" type="datetimeFigureOut">
              <a:rPr lang="en-US" smtClean="0"/>
              <a:t>3/30/2014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48394-048F-44E6-B6CE-D220311BA4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1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EBB935A-6D0E-4AB7-A344-5FF083C570F9}" type="datetimeFigureOut">
              <a:rPr lang="en-US" smtClean="0"/>
              <a:t>3/30/2014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48394-048F-44E6-B6CE-D220311BA46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2834640" cy="129844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11"/>
          <p:cNvSpPr>
            <a:spLocks noGrp="1"/>
          </p:cNvSpPr>
          <p:nvPr>
            <p:ph sz="quarter" idx="14"/>
          </p:nvPr>
        </p:nvSpPr>
        <p:spPr>
          <a:xfrm>
            <a:off x="3775935" y="533400"/>
            <a:ext cx="5063266" cy="570280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24" y="1539240"/>
            <a:ext cx="2834640" cy="4709160"/>
          </a:xfrm>
        </p:spPr>
        <p:txBody>
          <a:bodyPr>
            <a:normAutofit/>
          </a:bodyPr>
          <a:lstStyle>
            <a:lvl1pPr marL="0" indent="0">
              <a:buNone/>
              <a:defRPr lang="en-US" sz="1600" b="0" i="0" kern="1200" cap="none" spc="30" baseline="0" dirty="0" smtClean="0">
                <a:solidFill>
                  <a:schemeClr val="bg2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-1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09950" y="0"/>
            <a:ext cx="5734050" cy="6858000"/>
          </a:xfrm>
        </p:spPr>
        <p:txBody>
          <a:bodyPr anchor="ctr" anchorCtr="0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EBB935A-6D0E-4AB7-A344-5FF083C570F9}" type="datetimeFigureOut">
              <a:rPr lang="en-US" smtClean="0"/>
              <a:t>3/30/2014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48394-048F-44E6-B6CE-D220311BA463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Title Placeholder 1"/>
          <p:cNvSpPr>
            <a:spLocks noGrp="1"/>
          </p:cNvSpPr>
          <p:nvPr>
            <p:ph type="title"/>
          </p:nvPr>
        </p:nvSpPr>
        <p:spPr>
          <a:xfrm>
            <a:off x="276224" y="228600"/>
            <a:ext cx="2834640" cy="129539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274320" y="1536192"/>
            <a:ext cx="2834640" cy="471220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2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6225" y="1295400"/>
            <a:ext cx="8591550" cy="49339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6225" y="6429375"/>
            <a:ext cx="21336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fld id="{AEBB935A-6D0E-4AB7-A344-5FF083C570F9}" type="datetimeFigureOut">
              <a:rPr lang="en-US" smtClean="0"/>
              <a:t>3/30/2014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3324" y="6429375"/>
            <a:ext cx="4086225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91475" y="6429375"/>
            <a:ext cx="8763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600" b="1">
                <a:solidFill>
                  <a:schemeClr val="tx2"/>
                </a:solidFill>
              </a:defRPr>
            </a:lvl1pPr>
          </a:lstStyle>
          <a:p>
            <a:fld id="{9AC48394-048F-44E6-B6CE-D220311BA46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ts val="400"/>
        </a:spcBef>
        <a:buNone/>
        <a:defRPr sz="3600" b="0" kern="1200" cap="none" spc="0" baseline="0">
          <a:solidFill>
            <a:schemeClr val="tx2"/>
          </a:solidFill>
          <a:latin typeface="+mj-lt"/>
          <a:ea typeface="+mj-ea"/>
          <a:cs typeface="Tunga" pitchFamily="2"/>
        </a:defRPr>
      </a:lvl1pPr>
    </p:titleStyle>
    <p:bodyStyle>
      <a:lvl1pPr marL="171450" indent="-173736" algn="l" defTabSz="914400" rtl="0" eaLnBrk="1" latinLnBrk="0" hangingPunct="1">
        <a:spcBef>
          <a:spcPts val="600"/>
        </a:spcBef>
        <a:spcAft>
          <a:spcPts val="0"/>
        </a:spcAft>
        <a:buClr>
          <a:schemeClr val="accent1"/>
        </a:buClr>
        <a:buFont typeface="Arial" pitchFamily="34" charset="0"/>
        <a:buChar char="•"/>
        <a:defRPr sz="2200" b="0" i="0" kern="1200" cap="none" spc="30" baseline="0">
          <a:solidFill>
            <a:schemeClr val="tx2"/>
          </a:solidFill>
          <a:latin typeface="+mn-lt"/>
          <a:ea typeface="+mn-ea"/>
          <a:cs typeface="Tahoma" pitchFamily="34" charset="0"/>
        </a:defRPr>
      </a:lvl1pPr>
      <a:lvl2pPr marL="34448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51593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3pPr>
      <a:lvl4pPr marL="68897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86042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Tahoma" pitchFamily="34" charset="0"/>
        </a:defRPr>
      </a:lvl5pPr>
      <a:lvl6pPr marL="105156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23444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41732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160020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3800" y="228600"/>
            <a:ext cx="5120640" cy="3002280"/>
          </a:xfrm>
        </p:spPr>
        <p:txBody>
          <a:bodyPr>
            <a:noAutofit/>
          </a:bodyPr>
          <a:lstStyle/>
          <a:p>
            <a:pPr algn="ctr"/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>Healthcare: </a:t>
            </a:r>
            <a:r>
              <a:rPr lang="en-US" b="1" dirty="0" smtClean="0"/>
              <a:t>Discrimination</a:t>
            </a:r>
            <a:r>
              <a:rPr lang="en-US" b="1" dirty="0"/>
              <a:t/>
            </a:r>
            <a:br>
              <a:rPr lang="en-US" b="1" dirty="0"/>
            </a:br>
            <a:endParaRPr lang="en-US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3626" y="3276600"/>
            <a:ext cx="4962275" cy="28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536106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1298448"/>
            <a:ext cx="9144000" cy="54071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 smtClean="0"/>
              <a:t> Companies </a:t>
            </a:r>
            <a:r>
              <a:rPr lang="en-US" sz="2800" dirty="0"/>
              <a:t>often value diversity because it:-</a:t>
            </a:r>
          </a:p>
          <a:p>
            <a:r>
              <a:rPr lang="en-US" sz="2800" dirty="0" smtClean="0"/>
              <a:t>• provides </a:t>
            </a:r>
            <a:r>
              <a:rPr lang="en-US" sz="2800" dirty="0"/>
              <a:t>different modes of thought and </a:t>
            </a:r>
            <a:r>
              <a:rPr lang="en-US" sz="2800" dirty="0" smtClean="0"/>
              <a:t>  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experiences </a:t>
            </a:r>
            <a:endParaRPr lang="en-US" sz="2800" dirty="0"/>
          </a:p>
          <a:p>
            <a:r>
              <a:rPr lang="en-US" sz="2800" dirty="0" smtClean="0"/>
              <a:t>• generates </a:t>
            </a:r>
            <a:r>
              <a:rPr lang="en-US" sz="2800" dirty="0"/>
              <a:t>new ideas and better productivity</a:t>
            </a:r>
          </a:p>
          <a:p>
            <a:pPr marL="0" indent="0">
              <a:buNone/>
            </a:pPr>
            <a:r>
              <a:rPr lang="en-US" sz="2800" dirty="0" smtClean="0"/>
              <a:t>      fosters </a:t>
            </a:r>
            <a:r>
              <a:rPr lang="en-US" sz="2800" dirty="0"/>
              <a:t>a sense of equality to teamwork.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Businesses </a:t>
            </a:r>
            <a:r>
              <a:rPr lang="en-US" sz="2800" dirty="0"/>
              <a:t>build diversity by</a:t>
            </a:r>
          </a:p>
          <a:p>
            <a:pPr marL="0" indent="0">
              <a:buNone/>
            </a:pPr>
            <a:r>
              <a:rPr lang="en-US" sz="2800" dirty="0"/>
              <a:t>•	hiring</a:t>
            </a:r>
          </a:p>
          <a:p>
            <a:pPr marL="0" indent="0">
              <a:buNone/>
            </a:pPr>
            <a:r>
              <a:rPr lang="en-US" sz="2800" dirty="0"/>
              <a:t>•	promoting</a:t>
            </a:r>
          </a:p>
          <a:p>
            <a:pPr marL="0" indent="0">
              <a:buNone/>
            </a:pPr>
            <a:r>
              <a:rPr lang="en-US" sz="2800" dirty="0"/>
              <a:t>•	terminating</a:t>
            </a:r>
          </a:p>
          <a:p>
            <a:pPr marL="0" indent="0">
              <a:buNone/>
            </a:pPr>
            <a:r>
              <a:rPr lang="en-US" sz="2800" dirty="0"/>
              <a:t>to balance resources in the organization.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12280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dirty="0"/>
              <a:t>Workplace discrimination Laws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74320" y="1298448"/>
            <a:ext cx="8595360" cy="55595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	</a:t>
            </a:r>
            <a:endParaRPr lang="en-US" dirty="0" smtClean="0"/>
          </a:p>
          <a:p>
            <a:r>
              <a:rPr lang="en-US" sz="2800" dirty="0" smtClean="0"/>
              <a:t>Organizations </a:t>
            </a:r>
            <a:r>
              <a:rPr lang="en-US" sz="2800" dirty="0"/>
              <a:t>must adhere to  laws that make various forms </a:t>
            </a:r>
            <a:r>
              <a:rPr lang="en-US" sz="2800" dirty="0" smtClean="0"/>
              <a:t>  of </a:t>
            </a:r>
            <a:r>
              <a:rPr lang="en-US" sz="2800" dirty="0"/>
              <a:t>discrimination in  illegal, </a:t>
            </a:r>
            <a:endParaRPr lang="en-US" sz="2800" dirty="0" smtClean="0"/>
          </a:p>
          <a:p>
            <a:endParaRPr lang="en-US" sz="2800" dirty="0"/>
          </a:p>
          <a:p>
            <a:r>
              <a:rPr lang="en-US" sz="2800" dirty="0" smtClean="0"/>
              <a:t>•Human </a:t>
            </a:r>
            <a:r>
              <a:rPr lang="en-US" sz="2800" dirty="0"/>
              <a:t>resources workers management must recruit and train according to legal and business standards. </a:t>
            </a:r>
            <a:endParaRPr lang="en-US" sz="2800" dirty="0" smtClean="0"/>
          </a:p>
          <a:p>
            <a:endParaRPr lang="en-US" sz="2800" dirty="0"/>
          </a:p>
          <a:p>
            <a:r>
              <a:rPr lang="en-US" sz="2800" dirty="0" smtClean="0"/>
              <a:t>•More </a:t>
            </a:r>
            <a:r>
              <a:rPr lang="en-US" sz="2800" dirty="0"/>
              <a:t>employees are aware of their </a:t>
            </a:r>
            <a:r>
              <a:rPr lang="en-US" sz="2800" dirty="0" smtClean="0"/>
              <a:t>rights</a:t>
            </a:r>
          </a:p>
          <a:p>
            <a:endParaRPr lang="en-US" sz="2800" dirty="0"/>
          </a:p>
          <a:p>
            <a:r>
              <a:rPr lang="en-US" sz="2800" dirty="0" smtClean="0"/>
              <a:t>•Consequently</a:t>
            </a:r>
            <a:r>
              <a:rPr lang="en-US" sz="2800" dirty="0"/>
              <a:t>,  a modern Human resource department must address complaints about discrimination as they increase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346937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591550" cy="1066801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52400" y="1298448"/>
            <a:ext cx="8991600" cy="53309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List of work place discrimination </a:t>
            </a:r>
            <a:r>
              <a:rPr lang="en-US" sz="2800" dirty="0" smtClean="0"/>
              <a:t>resources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 smtClean="0"/>
              <a:t>HR</a:t>
            </a:r>
            <a:r>
              <a:rPr lang="en-US" sz="2800" dirty="0"/>
              <a:t>, Hero. Your employment law response; Discrimination in the workplace http://topics.hrhero.com/discrimination-in-the-workplace</a:t>
            </a:r>
            <a:r>
              <a:rPr lang="en-US" sz="2800" dirty="0" smtClean="0"/>
              <a:t>/#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	</a:t>
            </a:r>
            <a:endParaRPr lang="en-US" sz="2800" dirty="0" smtClean="0"/>
          </a:p>
          <a:p>
            <a:pPr marL="342900" indent="-342900"/>
            <a:r>
              <a:rPr lang="en-US" sz="2800" dirty="0" smtClean="0"/>
              <a:t>Law </a:t>
            </a:r>
            <a:r>
              <a:rPr lang="en-US" sz="2800" dirty="0"/>
              <a:t>Offices of Kesluc, Silverstein and Jacob. Employment discrimination resources http://www.californialaborlawattorney.com/employment-discrimination-resources.htm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7259943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74320" y="1298448"/>
            <a:ext cx="8717280" cy="52547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	</a:t>
            </a:r>
            <a:endParaRPr lang="en-US" dirty="0" smtClean="0"/>
          </a:p>
          <a:p>
            <a:r>
              <a:rPr lang="en-US" sz="2800" dirty="0" smtClean="0"/>
              <a:t>Adijar </a:t>
            </a:r>
            <a:r>
              <a:rPr lang="en-US" sz="2800" dirty="0"/>
              <a:t>and Levine Law Firm. Your Rights Discrimination http://</a:t>
            </a:r>
            <a:r>
              <a:rPr lang="en-US" sz="2800" dirty="0" smtClean="0"/>
              <a:t>www.workplacefairness.org/discrimination</a:t>
            </a:r>
          </a:p>
          <a:p>
            <a:endParaRPr lang="en-US" sz="2800" dirty="0"/>
          </a:p>
          <a:p>
            <a:pPr marL="342900" indent="-342900"/>
            <a:r>
              <a:rPr lang="en-US" sz="2800" dirty="0" smtClean="0"/>
              <a:t>Lahey</a:t>
            </a:r>
            <a:r>
              <a:rPr lang="en-US" sz="2800" dirty="0"/>
              <a:t>, J. (2005) Do Older Workers Face Discrimination? Boston College</a:t>
            </a:r>
            <a:r>
              <a:rPr lang="en-US" sz="2800" dirty="0" smtClean="0"/>
              <a:t>.</a:t>
            </a:r>
          </a:p>
          <a:p>
            <a:pPr marL="342900" indent="-342900"/>
            <a:endParaRPr lang="en-US" sz="2800" dirty="0"/>
          </a:p>
          <a:p>
            <a:r>
              <a:rPr lang="en-US" sz="2800" dirty="0" smtClean="0"/>
              <a:t>Elkington</a:t>
            </a:r>
            <a:r>
              <a:rPr lang="en-US" sz="2800" dirty="0"/>
              <a:t>, John and Hartigan, Pamela (2008). The Power of Unreasonable People: How Social Entrepreneurs Create Markets That Change the World. Boston: Harvard Business Press</a:t>
            </a:r>
          </a:p>
          <a:p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497030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ho">
  <a:themeElements>
    <a:clrScheme name="SOHO">
      <a:dk1>
        <a:srgbClr val="2E2224"/>
      </a:dk1>
      <a:lt1>
        <a:sysClr val="window" lastClr="FFFFFF"/>
      </a:lt1>
      <a:dk2>
        <a:srgbClr val="48231E"/>
      </a:dk2>
      <a:lt2>
        <a:srgbClr val="CBD8DD"/>
      </a:lt2>
      <a:accent1>
        <a:srgbClr val="61625E"/>
      </a:accent1>
      <a:accent2>
        <a:srgbClr val="964D2C"/>
      </a:accent2>
      <a:accent3>
        <a:srgbClr val="66553E"/>
      </a:accent3>
      <a:accent4>
        <a:srgbClr val="848058"/>
      </a:accent4>
      <a:accent5>
        <a:srgbClr val="AFA14B"/>
      </a:accent5>
      <a:accent6>
        <a:srgbClr val="AD7D4D"/>
      </a:accent6>
      <a:hlink>
        <a:srgbClr val="FFDE66"/>
      </a:hlink>
      <a:folHlink>
        <a:srgbClr val="C0AEBC"/>
      </a:folHlink>
    </a:clrScheme>
    <a:fontScheme name="SOHO">
      <a:majorFont>
        <a:latin typeface="Candara"/>
        <a:ea typeface=""/>
        <a:cs typeface=""/>
        <a:font script="Jpan" typeface="ＭＳ Ｐゴシック"/>
        <a:font script="Hang" typeface="HY견명조"/>
        <a:font script="Hans" typeface="华文新魏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HO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7000"/>
                <a:satMod val="150000"/>
              </a:schemeClr>
            </a:gs>
            <a:gs pos="30000">
              <a:schemeClr val="phClr">
                <a:shade val="94000"/>
                <a:satMod val="130000"/>
              </a:schemeClr>
            </a:gs>
            <a:gs pos="45000">
              <a:schemeClr val="phClr">
                <a:shade val="100000"/>
                <a:satMod val="120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4000"/>
                <a:satMod val="130000"/>
              </a:schemeClr>
            </a:gs>
            <a:gs pos="100000">
              <a:schemeClr val="phClr">
                <a:shade val="67000"/>
                <a:satMod val="15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700000"/>
            </a:lightRig>
          </a:scene3d>
          <a:sp3d contourW="19050">
            <a:bevelT w="31750" h="38100"/>
            <a:contourClr>
              <a:schemeClr val="phClr">
                <a:shade val="15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4000"/>
                <a:satMod val="210000"/>
              </a:schemeClr>
            </a:gs>
            <a:gs pos="40000">
              <a:schemeClr val="phClr">
                <a:tint val="72000"/>
                <a:shade val="99000"/>
                <a:satMod val="200000"/>
              </a:schemeClr>
            </a:gs>
            <a:gs pos="100000">
              <a:schemeClr val="phClr">
                <a:tint val="100000"/>
                <a:shade val="30000"/>
                <a:alpha val="100000"/>
                <a:satMod val="17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86000"/>
                <a:alpha val="90000"/>
              </a:schemeClr>
              <a:schemeClr val="phClr">
                <a:shade val="49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TC101790493[[fn=SOHO]]</Template>
  <TotalTime>34</TotalTime>
  <Words>68</Words>
  <Application>Microsoft Office PowerPoint</Application>
  <PresentationFormat>On-screen Show (4:3)</PresentationFormat>
  <Paragraphs>35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Soho</vt:lpstr>
      <vt:lpstr> Healthcare: Discrimination </vt:lpstr>
      <vt:lpstr>Introduction</vt:lpstr>
      <vt:lpstr>Workplace discrimination Laws</vt:lpstr>
      <vt:lpstr>Conclusion</vt:lpstr>
      <vt:lpstr>Conclusion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Healthcare: Discrimination Outline/speaker notes</dc:title>
  <dc:creator>Tonica</dc:creator>
  <cp:lastModifiedBy>Tonica</cp:lastModifiedBy>
  <cp:revision>4</cp:revision>
  <dcterms:created xsi:type="dcterms:W3CDTF">2014-03-30T06:38:15Z</dcterms:created>
  <dcterms:modified xsi:type="dcterms:W3CDTF">2014-03-30T07:12:33Z</dcterms:modified>
</cp:coreProperties>
</file>