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6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98AFB0-4ABC-4E7B-AE17-0D93CDBFE061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6B59403-6984-4125-9BAF-9DAB3B3B5474}">
      <dgm:prSet phldrT="[Text]"/>
      <dgm:spPr/>
      <dgm:t>
        <a:bodyPr/>
        <a:lstStyle/>
        <a:p>
          <a:r>
            <a:rPr lang="en-US" dirty="0" smtClean="0"/>
            <a:t>Informational</a:t>
          </a:r>
          <a:endParaRPr lang="ru-RU" dirty="0"/>
        </a:p>
      </dgm:t>
    </dgm:pt>
    <dgm:pt modelId="{9A9A07D6-CDFB-486E-8603-317195581F4E}" type="parTrans" cxnId="{96099DD2-9B42-4437-8153-A4F2983EC14E}">
      <dgm:prSet/>
      <dgm:spPr/>
      <dgm:t>
        <a:bodyPr/>
        <a:lstStyle/>
        <a:p>
          <a:endParaRPr lang="ru-RU"/>
        </a:p>
      </dgm:t>
    </dgm:pt>
    <dgm:pt modelId="{04A16E86-AE9E-40C6-96EC-E7C138C0B9CF}" type="sibTrans" cxnId="{96099DD2-9B42-4437-8153-A4F2983EC14E}">
      <dgm:prSet/>
      <dgm:spPr/>
      <dgm:t>
        <a:bodyPr/>
        <a:lstStyle/>
        <a:p>
          <a:endParaRPr lang="ru-RU"/>
        </a:p>
      </dgm:t>
    </dgm:pt>
    <dgm:pt modelId="{026B4833-EABB-442B-BBC9-86C4E331F02B}">
      <dgm:prSet phldrT="[Text]"/>
      <dgm:spPr/>
      <dgm:t>
        <a:bodyPr/>
        <a:lstStyle/>
        <a:p>
          <a:r>
            <a:rPr lang="en-US" dirty="0" smtClean="0"/>
            <a:t>Decisional</a:t>
          </a:r>
          <a:endParaRPr lang="ru-RU" dirty="0"/>
        </a:p>
      </dgm:t>
    </dgm:pt>
    <dgm:pt modelId="{A910CF13-6680-49A0-A4C4-453CFA8CA8B2}" type="parTrans" cxnId="{0315B8D6-FF24-4FBA-9DBE-6006ED2F6A2A}">
      <dgm:prSet/>
      <dgm:spPr/>
      <dgm:t>
        <a:bodyPr/>
        <a:lstStyle/>
        <a:p>
          <a:endParaRPr lang="ru-RU"/>
        </a:p>
      </dgm:t>
    </dgm:pt>
    <dgm:pt modelId="{D48CE7E3-1365-4650-9D3B-42F9E523D839}" type="sibTrans" cxnId="{0315B8D6-FF24-4FBA-9DBE-6006ED2F6A2A}">
      <dgm:prSet/>
      <dgm:spPr/>
      <dgm:t>
        <a:bodyPr/>
        <a:lstStyle/>
        <a:p>
          <a:endParaRPr lang="ru-RU"/>
        </a:p>
      </dgm:t>
    </dgm:pt>
    <dgm:pt modelId="{A1ABE38F-DF32-4A2D-9EF3-2AEB91F173B7}">
      <dgm:prSet phldrT="[Text]"/>
      <dgm:spPr/>
      <dgm:t>
        <a:bodyPr/>
        <a:lstStyle/>
        <a:p>
          <a:r>
            <a:rPr lang="en-US" dirty="0" smtClean="0"/>
            <a:t>Entrepreneur</a:t>
          </a:r>
          <a:endParaRPr lang="ru-RU" dirty="0"/>
        </a:p>
      </dgm:t>
    </dgm:pt>
    <dgm:pt modelId="{7D971AB5-5029-43CB-ADAE-E558485BFCFE}" type="parTrans" cxnId="{EA9C618B-7E11-48AC-AB34-DA6ECC114B3B}">
      <dgm:prSet/>
      <dgm:spPr/>
      <dgm:t>
        <a:bodyPr/>
        <a:lstStyle/>
        <a:p>
          <a:endParaRPr lang="ru-RU"/>
        </a:p>
      </dgm:t>
    </dgm:pt>
    <dgm:pt modelId="{14EC64FF-8AC3-4E90-A125-8DDFEF0A0CF5}" type="sibTrans" cxnId="{EA9C618B-7E11-48AC-AB34-DA6ECC114B3B}">
      <dgm:prSet/>
      <dgm:spPr/>
      <dgm:t>
        <a:bodyPr/>
        <a:lstStyle/>
        <a:p>
          <a:endParaRPr lang="ru-RU"/>
        </a:p>
      </dgm:t>
    </dgm:pt>
    <dgm:pt modelId="{E118500C-6EB6-4A58-97A4-805E08F3D090}">
      <dgm:prSet phldrT="[Text]"/>
      <dgm:spPr/>
      <dgm:t>
        <a:bodyPr/>
        <a:lstStyle/>
        <a:p>
          <a:r>
            <a:rPr lang="en-US" dirty="0" smtClean="0"/>
            <a:t>Disturbance –handler</a:t>
          </a:r>
          <a:endParaRPr lang="ru-RU" dirty="0"/>
        </a:p>
      </dgm:t>
    </dgm:pt>
    <dgm:pt modelId="{9905C8D7-EFE1-499E-9A97-F7839933C416}" type="parTrans" cxnId="{50379727-B393-42E8-9837-FBD410F872C5}">
      <dgm:prSet/>
      <dgm:spPr/>
      <dgm:t>
        <a:bodyPr/>
        <a:lstStyle/>
        <a:p>
          <a:endParaRPr lang="ru-RU"/>
        </a:p>
      </dgm:t>
    </dgm:pt>
    <dgm:pt modelId="{56E866C3-388C-46C9-8C4B-30045CAD1BEA}" type="sibTrans" cxnId="{50379727-B393-42E8-9837-FBD410F872C5}">
      <dgm:prSet/>
      <dgm:spPr/>
      <dgm:t>
        <a:bodyPr/>
        <a:lstStyle/>
        <a:p>
          <a:endParaRPr lang="ru-RU"/>
        </a:p>
      </dgm:t>
    </dgm:pt>
    <dgm:pt modelId="{7C26B776-4CE9-4575-AE48-6FDBB55B613A}">
      <dgm:prSet/>
      <dgm:spPr/>
      <dgm:t>
        <a:bodyPr/>
        <a:lstStyle/>
        <a:p>
          <a:r>
            <a:rPr lang="en-US" smtClean="0"/>
            <a:t>Interpersonal</a:t>
          </a:r>
          <a:endParaRPr lang="ru-RU" dirty="0"/>
        </a:p>
      </dgm:t>
    </dgm:pt>
    <dgm:pt modelId="{3ECC88F8-4716-41D2-A15C-84C1B0423863}" type="parTrans" cxnId="{6C27A78F-EDCB-43C7-9D8F-4E9F4FCD9465}">
      <dgm:prSet/>
      <dgm:spPr/>
      <dgm:t>
        <a:bodyPr/>
        <a:lstStyle/>
        <a:p>
          <a:endParaRPr lang="ru-RU"/>
        </a:p>
      </dgm:t>
    </dgm:pt>
    <dgm:pt modelId="{059B9CB3-BEC6-40D9-9A6E-1891CD74322E}" type="sibTrans" cxnId="{6C27A78F-EDCB-43C7-9D8F-4E9F4FCD9465}">
      <dgm:prSet/>
      <dgm:spPr/>
      <dgm:t>
        <a:bodyPr/>
        <a:lstStyle/>
        <a:p>
          <a:endParaRPr lang="ru-RU"/>
        </a:p>
      </dgm:t>
    </dgm:pt>
    <dgm:pt modelId="{F49E9D06-BFAC-4F3B-B679-070313F3429D}">
      <dgm:prSet/>
      <dgm:spPr/>
      <dgm:t>
        <a:bodyPr/>
        <a:lstStyle/>
        <a:p>
          <a:r>
            <a:rPr lang="en-US" smtClean="0"/>
            <a:t>Figurehead</a:t>
          </a:r>
          <a:endParaRPr lang="ru-RU" dirty="0"/>
        </a:p>
      </dgm:t>
    </dgm:pt>
    <dgm:pt modelId="{86690E97-CFDC-4287-BCDA-7F194E226503}" type="parTrans" cxnId="{84ECB5FA-2547-437E-A7F2-FD5D5016A684}">
      <dgm:prSet/>
      <dgm:spPr/>
      <dgm:t>
        <a:bodyPr/>
        <a:lstStyle/>
        <a:p>
          <a:endParaRPr lang="ru-RU"/>
        </a:p>
      </dgm:t>
    </dgm:pt>
    <dgm:pt modelId="{0D728EF6-8DFB-4E12-A95A-7C5E807BD58E}" type="sibTrans" cxnId="{84ECB5FA-2547-437E-A7F2-FD5D5016A684}">
      <dgm:prSet/>
      <dgm:spPr/>
      <dgm:t>
        <a:bodyPr/>
        <a:lstStyle/>
        <a:p>
          <a:endParaRPr lang="ru-RU"/>
        </a:p>
      </dgm:t>
    </dgm:pt>
    <dgm:pt modelId="{41E6AA4F-3F48-4B83-8BF8-86D4C8FD9A68}">
      <dgm:prSet/>
      <dgm:spPr/>
      <dgm:t>
        <a:bodyPr/>
        <a:lstStyle/>
        <a:p>
          <a:r>
            <a:rPr lang="en-US" smtClean="0"/>
            <a:t>Leader</a:t>
          </a:r>
          <a:endParaRPr lang="ru-RU" dirty="0"/>
        </a:p>
      </dgm:t>
    </dgm:pt>
    <dgm:pt modelId="{8B8445D3-9928-463F-A35E-A5AEFA36F452}" type="parTrans" cxnId="{AFF40554-286B-47F1-9B72-59F42EDFAA53}">
      <dgm:prSet/>
      <dgm:spPr/>
      <dgm:t>
        <a:bodyPr/>
        <a:lstStyle/>
        <a:p>
          <a:endParaRPr lang="ru-RU"/>
        </a:p>
      </dgm:t>
    </dgm:pt>
    <dgm:pt modelId="{EFD896B7-8F0E-491C-AC4F-917B62F16A86}" type="sibTrans" cxnId="{AFF40554-286B-47F1-9B72-59F42EDFAA53}">
      <dgm:prSet/>
      <dgm:spPr/>
      <dgm:t>
        <a:bodyPr/>
        <a:lstStyle/>
        <a:p>
          <a:endParaRPr lang="ru-RU"/>
        </a:p>
      </dgm:t>
    </dgm:pt>
    <dgm:pt modelId="{B6602978-C159-471E-A571-1124C92DFDB6}">
      <dgm:prSet/>
      <dgm:spPr/>
      <dgm:t>
        <a:bodyPr/>
        <a:lstStyle/>
        <a:p>
          <a:r>
            <a:rPr lang="en-US" dirty="0" smtClean="0"/>
            <a:t>Liaison </a:t>
          </a:r>
          <a:endParaRPr lang="ru-RU" dirty="0"/>
        </a:p>
      </dgm:t>
    </dgm:pt>
    <dgm:pt modelId="{DA72197A-E8E9-437F-8793-6195AFF8F5D0}" type="parTrans" cxnId="{D2140EB2-C6C1-4053-B4E5-6C76AFC84ECF}">
      <dgm:prSet/>
      <dgm:spPr/>
      <dgm:t>
        <a:bodyPr/>
        <a:lstStyle/>
        <a:p>
          <a:endParaRPr lang="ru-RU"/>
        </a:p>
      </dgm:t>
    </dgm:pt>
    <dgm:pt modelId="{A195E8B9-7025-4738-9FC3-BA1C4BFD10B4}" type="sibTrans" cxnId="{D2140EB2-C6C1-4053-B4E5-6C76AFC84ECF}">
      <dgm:prSet/>
      <dgm:spPr/>
      <dgm:t>
        <a:bodyPr/>
        <a:lstStyle/>
        <a:p>
          <a:endParaRPr lang="ru-RU"/>
        </a:p>
      </dgm:t>
    </dgm:pt>
    <dgm:pt modelId="{2267F3EC-782E-45E5-A3C4-BA933BB9433A}">
      <dgm:prSet phldrT="[Text]"/>
      <dgm:spPr/>
      <dgm:t>
        <a:bodyPr/>
        <a:lstStyle/>
        <a:p>
          <a:r>
            <a:rPr lang="en-US" dirty="0" smtClean="0"/>
            <a:t>Monitor</a:t>
          </a:r>
          <a:endParaRPr lang="ru-RU" dirty="0"/>
        </a:p>
      </dgm:t>
    </dgm:pt>
    <dgm:pt modelId="{9419C065-7E29-4ADE-99C1-892A7B8C49CA}" type="sibTrans" cxnId="{AFC53308-84EE-4C51-BFCB-EC11945E162E}">
      <dgm:prSet/>
      <dgm:spPr/>
      <dgm:t>
        <a:bodyPr/>
        <a:lstStyle/>
        <a:p>
          <a:endParaRPr lang="ru-RU"/>
        </a:p>
      </dgm:t>
    </dgm:pt>
    <dgm:pt modelId="{EC9473AD-178B-48D8-BEFB-AC971296EE32}" type="parTrans" cxnId="{AFC53308-84EE-4C51-BFCB-EC11945E162E}">
      <dgm:prSet/>
      <dgm:spPr/>
      <dgm:t>
        <a:bodyPr/>
        <a:lstStyle/>
        <a:p>
          <a:endParaRPr lang="ru-RU"/>
        </a:p>
      </dgm:t>
    </dgm:pt>
    <dgm:pt modelId="{CA85F60C-9F9B-4498-947F-98133582AA9E}">
      <dgm:prSet phldrT="[Text]"/>
      <dgm:spPr/>
      <dgm:t>
        <a:bodyPr/>
        <a:lstStyle/>
        <a:p>
          <a:r>
            <a:rPr lang="en-US" dirty="0" smtClean="0"/>
            <a:t>Disseminator</a:t>
          </a:r>
          <a:endParaRPr lang="ru-RU" dirty="0"/>
        </a:p>
      </dgm:t>
    </dgm:pt>
    <dgm:pt modelId="{14FB4B65-EAF9-4227-B443-3E82B78D2680}" type="sibTrans" cxnId="{0645CB6A-B421-4C9F-B30E-003C74DC248B}">
      <dgm:prSet/>
      <dgm:spPr/>
      <dgm:t>
        <a:bodyPr/>
        <a:lstStyle/>
        <a:p>
          <a:endParaRPr lang="ru-RU"/>
        </a:p>
      </dgm:t>
    </dgm:pt>
    <dgm:pt modelId="{DE171BCD-501F-42CC-8DB5-01B53A33D327}" type="parTrans" cxnId="{0645CB6A-B421-4C9F-B30E-003C74DC248B}">
      <dgm:prSet/>
      <dgm:spPr/>
      <dgm:t>
        <a:bodyPr/>
        <a:lstStyle/>
        <a:p>
          <a:endParaRPr lang="ru-RU"/>
        </a:p>
      </dgm:t>
    </dgm:pt>
    <dgm:pt modelId="{A5C28E9D-11C4-468D-8CF1-E986FA51E3EA}">
      <dgm:prSet phldrT="[Text]"/>
      <dgm:spPr/>
      <dgm:t>
        <a:bodyPr/>
        <a:lstStyle/>
        <a:p>
          <a:r>
            <a:rPr lang="en-US" dirty="0" smtClean="0"/>
            <a:t>Spokesman</a:t>
          </a:r>
          <a:endParaRPr lang="ru-RU" dirty="0"/>
        </a:p>
      </dgm:t>
    </dgm:pt>
    <dgm:pt modelId="{A77147C8-997A-4104-8E65-668CF3916F21}" type="parTrans" cxnId="{40438F01-584F-4CF4-B3E5-B2EFA128EB0F}">
      <dgm:prSet/>
      <dgm:spPr/>
      <dgm:t>
        <a:bodyPr/>
        <a:lstStyle/>
        <a:p>
          <a:endParaRPr lang="ru-RU"/>
        </a:p>
      </dgm:t>
    </dgm:pt>
    <dgm:pt modelId="{A6253E3E-B309-4C08-9320-727AA3DF0A10}" type="sibTrans" cxnId="{40438F01-584F-4CF4-B3E5-B2EFA128EB0F}">
      <dgm:prSet/>
      <dgm:spPr/>
      <dgm:t>
        <a:bodyPr/>
        <a:lstStyle/>
        <a:p>
          <a:endParaRPr lang="ru-RU"/>
        </a:p>
      </dgm:t>
    </dgm:pt>
    <dgm:pt modelId="{26EF3122-761A-4BB7-A319-0B6E4891F40F}">
      <dgm:prSet phldrT="[Text]"/>
      <dgm:spPr/>
      <dgm:t>
        <a:bodyPr/>
        <a:lstStyle/>
        <a:p>
          <a:r>
            <a:rPr lang="en-US" dirty="0" smtClean="0"/>
            <a:t>Resource allocator</a:t>
          </a:r>
          <a:endParaRPr lang="ru-RU" dirty="0"/>
        </a:p>
      </dgm:t>
    </dgm:pt>
    <dgm:pt modelId="{82DE1AAB-14BD-42E3-9B00-B33E566D9900}" type="parTrans" cxnId="{5D56B592-6723-4873-A883-456719E6B883}">
      <dgm:prSet/>
      <dgm:spPr/>
      <dgm:t>
        <a:bodyPr/>
        <a:lstStyle/>
        <a:p>
          <a:endParaRPr lang="ru-RU"/>
        </a:p>
      </dgm:t>
    </dgm:pt>
    <dgm:pt modelId="{F9BE34EE-75ED-4281-B7EC-F609979AD326}" type="sibTrans" cxnId="{5D56B592-6723-4873-A883-456719E6B883}">
      <dgm:prSet/>
      <dgm:spPr/>
      <dgm:t>
        <a:bodyPr/>
        <a:lstStyle/>
        <a:p>
          <a:endParaRPr lang="ru-RU"/>
        </a:p>
      </dgm:t>
    </dgm:pt>
    <dgm:pt modelId="{70D80795-768A-4201-BCEE-1E240160484B}">
      <dgm:prSet phldrT="[Text]"/>
      <dgm:spPr/>
      <dgm:t>
        <a:bodyPr/>
        <a:lstStyle/>
        <a:p>
          <a:r>
            <a:rPr lang="en-US" dirty="0" smtClean="0"/>
            <a:t>Negotiator</a:t>
          </a:r>
          <a:endParaRPr lang="ru-RU" dirty="0"/>
        </a:p>
      </dgm:t>
    </dgm:pt>
    <dgm:pt modelId="{61A4513B-DDF5-466C-B4C4-4FCDB08C74D4}" type="parTrans" cxnId="{C5121092-6425-4D0A-A4B2-F761891DEF63}">
      <dgm:prSet/>
      <dgm:spPr/>
      <dgm:t>
        <a:bodyPr/>
        <a:lstStyle/>
        <a:p>
          <a:endParaRPr lang="ru-RU"/>
        </a:p>
      </dgm:t>
    </dgm:pt>
    <dgm:pt modelId="{0751C84C-DFC7-464D-B99B-A47518D23356}" type="sibTrans" cxnId="{C5121092-6425-4D0A-A4B2-F761891DEF63}">
      <dgm:prSet/>
      <dgm:spPr/>
      <dgm:t>
        <a:bodyPr/>
        <a:lstStyle/>
        <a:p>
          <a:endParaRPr lang="ru-RU"/>
        </a:p>
      </dgm:t>
    </dgm:pt>
    <dgm:pt modelId="{CF7C0244-2872-4C23-83F5-F0E70CEDFB9D}" type="pres">
      <dgm:prSet presAssocID="{F498AFB0-4ABC-4E7B-AE17-0D93CDBFE0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06CA1D-0AD8-4FDF-B1D2-4D1819F77F99}" type="pres">
      <dgm:prSet presAssocID="{7C26B776-4CE9-4575-AE48-6FDBB55B613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1764C0-0AC1-45E0-A863-9A8504BDD095}" type="pres">
      <dgm:prSet presAssocID="{059B9CB3-BEC6-40D9-9A6E-1891CD74322E}" presName="sibTrans" presStyleCnt="0"/>
      <dgm:spPr/>
    </dgm:pt>
    <dgm:pt modelId="{41365F18-0DC9-4DF3-BBF2-CB6EA515D30F}" type="pres">
      <dgm:prSet presAssocID="{56B59403-6984-4125-9BAF-9DAB3B3B547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17DE0B-B6CB-4422-8FB0-3DD815F1C3B1}" type="pres">
      <dgm:prSet presAssocID="{04A16E86-AE9E-40C6-96EC-E7C138C0B9CF}" presName="sibTrans" presStyleCnt="0"/>
      <dgm:spPr/>
    </dgm:pt>
    <dgm:pt modelId="{BF9E384D-F7B4-476C-A50A-24A6B3DBF823}" type="pres">
      <dgm:prSet presAssocID="{026B4833-EABB-442B-BBC9-86C4E331F02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379727-B393-42E8-9837-FBD410F872C5}" srcId="{026B4833-EABB-442B-BBC9-86C4E331F02B}" destId="{E118500C-6EB6-4A58-97A4-805E08F3D090}" srcOrd="1" destOrd="0" parTransId="{9905C8D7-EFE1-499E-9A97-F7839933C416}" sibTransId="{56E866C3-388C-46C9-8C4B-30045CAD1BEA}"/>
    <dgm:cxn modelId="{C5121092-6425-4D0A-A4B2-F761891DEF63}" srcId="{026B4833-EABB-442B-BBC9-86C4E331F02B}" destId="{70D80795-768A-4201-BCEE-1E240160484B}" srcOrd="3" destOrd="0" parTransId="{61A4513B-DDF5-466C-B4C4-4FCDB08C74D4}" sibTransId="{0751C84C-DFC7-464D-B99B-A47518D23356}"/>
    <dgm:cxn modelId="{EA63E261-4BED-4C7C-83FD-C7D7522D605D}" type="presOf" srcId="{026B4833-EABB-442B-BBC9-86C4E331F02B}" destId="{BF9E384D-F7B4-476C-A50A-24A6B3DBF823}" srcOrd="0" destOrd="0" presId="urn:microsoft.com/office/officeart/2005/8/layout/hList6"/>
    <dgm:cxn modelId="{40438F01-584F-4CF4-B3E5-B2EFA128EB0F}" srcId="{56B59403-6984-4125-9BAF-9DAB3B3B5474}" destId="{A5C28E9D-11C4-468D-8CF1-E986FA51E3EA}" srcOrd="2" destOrd="0" parTransId="{A77147C8-997A-4104-8E65-668CF3916F21}" sibTransId="{A6253E3E-B309-4C08-9320-727AA3DF0A10}"/>
    <dgm:cxn modelId="{84ECB5FA-2547-437E-A7F2-FD5D5016A684}" srcId="{7C26B776-4CE9-4575-AE48-6FDBB55B613A}" destId="{F49E9D06-BFAC-4F3B-B679-070313F3429D}" srcOrd="0" destOrd="0" parTransId="{86690E97-CFDC-4287-BCDA-7F194E226503}" sibTransId="{0D728EF6-8DFB-4E12-A95A-7C5E807BD58E}"/>
    <dgm:cxn modelId="{AFC53308-84EE-4C51-BFCB-EC11945E162E}" srcId="{56B59403-6984-4125-9BAF-9DAB3B3B5474}" destId="{2267F3EC-782E-45E5-A3C4-BA933BB9433A}" srcOrd="1" destOrd="0" parTransId="{EC9473AD-178B-48D8-BEFB-AC971296EE32}" sibTransId="{9419C065-7E29-4ADE-99C1-892A7B8C49CA}"/>
    <dgm:cxn modelId="{6C27A78F-EDCB-43C7-9D8F-4E9F4FCD9465}" srcId="{F498AFB0-4ABC-4E7B-AE17-0D93CDBFE061}" destId="{7C26B776-4CE9-4575-AE48-6FDBB55B613A}" srcOrd="0" destOrd="0" parTransId="{3ECC88F8-4716-41D2-A15C-84C1B0423863}" sibTransId="{059B9CB3-BEC6-40D9-9A6E-1891CD74322E}"/>
    <dgm:cxn modelId="{0315B8D6-FF24-4FBA-9DBE-6006ED2F6A2A}" srcId="{F498AFB0-4ABC-4E7B-AE17-0D93CDBFE061}" destId="{026B4833-EABB-442B-BBC9-86C4E331F02B}" srcOrd="2" destOrd="0" parTransId="{A910CF13-6680-49A0-A4C4-453CFA8CA8B2}" sibTransId="{D48CE7E3-1365-4650-9D3B-42F9E523D839}"/>
    <dgm:cxn modelId="{D2140EB2-C6C1-4053-B4E5-6C76AFC84ECF}" srcId="{7C26B776-4CE9-4575-AE48-6FDBB55B613A}" destId="{B6602978-C159-471E-A571-1124C92DFDB6}" srcOrd="2" destOrd="0" parTransId="{DA72197A-E8E9-437F-8793-6195AFF8F5D0}" sibTransId="{A195E8B9-7025-4738-9FC3-BA1C4BFD10B4}"/>
    <dgm:cxn modelId="{03E4B1A7-5EDA-4497-91C4-286F15D5C034}" type="presOf" srcId="{56B59403-6984-4125-9BAF-9DAB3B3B5474}" destId="{41365F18-0DC9-4DF3-BBF2-CB6EA515D30F}" srcOrd="0" destOrd="0" presId="urn:microsoft.com/office/officeart/2005/8/layout/hList6"/>
    <dgm:cxn modelId="{0DFC5F1D-EB5F-4570-882A-43A4B8398CE6}" type="presOf" srcId="{7C26B776-4CE9-4575-AE48-6FDBB55B613A}" destId="{B606CA1D-0AD8-4FDF-B1D2-4D1819F77F99}" srcOrd="0" destOrd="0" presId="urn:microsoft.com/office/officeart/2005/8/layout/hList6"/>
    <dgm:cxn modelId="{45740CC9-A5B5-4D3F-9BD0-D1DA065646D9}" type="presOf" srcId="{F498AFB0-4ABC-4E7B-AE17-0D93CDBFE061}" destId="{CF7C0244-2872-4C23-83F5-F0E70CEDFB9D}" srcOrd="0" destOrd="0" presId="urn:microsoft.com/office/officeart/2005/8/layout/hList6"/>
    <dgm:cxn modelId="{AFF40554-286B-47F1-9B72-59F42EDFAA53}" srcId="{7C26B776-4CE9-4575-AE48-6FDBB55B613A}" destId="{41E6AA4F-3F48-4B83-8BF8-86D4C8FD9A68}" srcOrd="1" destOrd="0" parTransId="{8B8445D3-9928-463F-A35E-A5AEFA36F452}" sibTransId="{EFD896B7-8F0E-491C-AC4F-917B62F16A86}"/>
    <dgm:cxn modelId="{E09F3472-0C6A-4C39-88AF-F14748FE7A4C}" type="presOf" srcId="{B6602978-C159-471E-A571-1124C92DFDB6}" destId="{B606CA1D-0AD8-4FDF-B1D2-4D1819F77F99}" srcOrd="0" destOrd="3" presId="urn:microsoft.com/office/officeart/2005/8/layout/hList6"/>
    <dgm:cxn modelId="{0645CB6A-B421-4C9F-B30E-003C74DC248B}" srcId="{56B59403-6984-4125-9BAF-9DAB3B3B5474}" destId="{CA85F60C-9F9B-4498-947F-98133582AA9E}" srcOrd="0" destOrd="0" parTransId="{DE171BCD-501F-42CC-8DB5-01B53A33D327}" sibTransId="{14FB4B65-EAF9-4227-B443-3E82B78D2680}"/>
    <dgm:cxn modelId="{DEED4799-98B1-493D-BA06-CC39D6D307D4}" type="presOf" srcId="{F49E9D06-BFAC-4F3B-B679-070313F3429D}" destId="{B606CA1D-0AD8-4FDF-B1D2-4D1819F77F99}" srcOrd="0" destOrd="1" presId="urn:microsoft.com/office/officeart/2005/8/layout/hList6"/>
    <dgm:cxn modelId="{58C4A906-A6A8-4CD3-A6EC-6393BC9E230D}" type="presOf" srcId="{CA85F60C-9F9B-4498-947F-98133582AA9E}" destId="{41365F18-0DC9-4DF3-BBF2-CB6EA515D30F}" srcOrd="0" destOrd="1" presId="urn:microsoft.com/office/officeart/2005/8/layout/hList6"/>
    <dgm:cxn modelId="{5D56B592-6723-4873-A883-456719E6B883}" srcId="{026B4833-EABB-442B-BBC9-86C4E331F02B}" destId="{26EF3122-761A-4BB7-A319-0B6E4891F40F}" srcOrd="2" destOrd="0" parTransId="{82DE1AAB-14BD-42E3-9B00-B33E566D9900}" sibTransId="{F9BE34EE-75ED-4281-B7EC-F609979AD326}"/>
    <dgm:cxn modelId="{6885941E-FABB-4FA1-A0ED-272FF5F6C01F}" type="presOf" srcId="{26EF3122-761A-4BB7-A319-0B6E4891F40F}" destId="{BF9E384D-F7B4-476C-A50A-24A6B3DBF823}" srcOrd="0" destOrd="3" presId="urn:microsoft.com/office/officeart/2005/8/layout/hList6"/>
    <dgm:cxn modelId="{14AFEA80-04B9-4EDA-81E1-61E6B35F5B87}" type="presOf" srcId="{A1ABE38F-DF32-4A2D-9EF3-2AEB91F173B7}" destId="{BF9E384D-F7B4-476C-A50A-24A6B3DBF823}" srcOrd="0" destOrd="1" presId="urn:microsoft.com/office/officeart/2005/8/layout/hList6"/>
    <dgm:cxn modelId="{EA9C618B-7E11-48AC-AB34-DA6ECC114B3B}" srcId="{026B4833-EABB-442B-BBC9-86C4E331F02B}" destId="{A1ABE38F-DF32-4A2D-9EF3-2AEB91F173B7}" srcOrd="0" destOrd="0" parTransId="{7D971AB5-5029-43CB-ADAE-E558485BFCFE}" sibTransId="{14EC64FF-8AC3-4E90-A125-8DDFEF0A0CF5}"/>
    <dgm:cxn modelId="{29E737F7-1118-4D4A-8604-D4AAD152288B}" type="presOf" srcId="{2267F3EC-782E-45E5-A3C4-BA933BB9433A}" destId="{41365F18-0DC9-4DF3-BBF2-CB6EA515D30F}" srcOrd="0" destOrd="2" presId="urn:microsoft.com/office/officeart/2005/8/layout/hList6"/>
    <dgm:cxn modelId="{4313A7BF-58A9-43CD-8888-B9B5349053CA}" type="presOf" srcId="{41E6AA4F-3F48-4B83-8BF8-86D4C8FD9A68}" destId="{B606CA1D-0AD8-4FDF-B1D2-4D1819F77F99}" srcOrd="0" destOrd="2" presId="urn:microsoft.com/office/officeart/2005/8/layout/hList6"/>
    <dgm:cxn modelId="{2E077A7F-F7A0-4C63-B64D-46135F832E3C}" type="presOf" srcId="{70D80795-768A-4201-BCEE-1E240160484B}" destId="{BF9E384D-F7B4-476C-A50A-24A6B3DBF823}" srcOrd="0" destOrd="4" presId="urn:microsoft.com/office/officeart/2005/8/layout/hList6"/>
    <dgm:cxn modelId="{96099DD2-9B42-4437-8153-A4F2983EC14E}" srcId="{F498AFB0-4ABC-4E7B-AE17-0D93CDBFE061}" destId="{56B59403-6984-4125-9BAF-9DAB3B3B5474}" srcOrd="1" destOrd="0" parTransId="{9A9A07D6-CDFB-486E-8603-317195581F4E}" sibTransId="{04A16E86-AE9E-40C6-96EC-E7C138C0B9CF}"/>
    <dgm:cxn modelId="{33CB3766-B11A-49B5-8595-88F01C3B022E}" type="presOf" srcId="{A5C28E9D-11C4-468D-8CF1-E986FA51E3EA}" destId="{41365F18-0DC9-4DF3-BBF2-CB6EA515D30F}" srcOrd="0" destOrd="3" presId="urn:microsoft.com/office/officeart/2005/8/layout/hList6"/>
    <dgm:cxn modelId="{C7DC3BDB-1CC7-4238-88A8-8DA54C5B49BF}" type="presOf" srcId="{E118500C-6EB6-4A58-97A4-805E08F3D090}" destId="{BF9E384D-F7B4-476C-A50A-24A6B3DBF823}" srcOrd="0" destOrd="2" presId="urn:microsoft.com/office/officeart/2005/8/layout/hList6"/>
    <dgm:cxn modelId="{CC6E0C05-0C2A-4E9B-B1EC-96FB6CFC4698}" type="presParOf" srcId="{CF7C0244-2872-4C23-83F5-F0E70CEDFB9D}" destId="{B606CA1D-0AD8-4FDF-B1D2-4D1819F77F99}" srcOrd="0" destOrd="0" presId="urn:microsoft.com/office/officeart/2005/8/layout/hList6"/>
    <dgm:cxn modelId="{BCD302D7-A4FD-40FC-8694-18DF611070BC}" type="presParOf" srcId="{CF7C0244-2872-4C23-83F5-F0E70CEDFB9D}" destId="{C11764C0-0AC1-45E0-A863-9A8504BDD095}" srcOrd="1" destOrd="0" presId="urn:microsoft.com/office/officeart/2005/8/layout/hList6"/>
    <dgm:cxn modelId="{170957E7-62BD-4879-A302-A06FDB422CD2}" type="presParOf" srcId="{CF7C0244-2872-4C23-83F5-F0E70CEDFB9D}" destId="{41365F18-0DC9-4DF3-BBF2-CB6EA515D30F}" srcOrd="2" destOrd="0" presId="urn:microsoft.com/office/officeart/2005/8/layout/hList6"/>
    <dgm:cxn modelId="{8C1D8E53-36CF-44B9-8075-F3761F9A0CBA}" type="presParOf" srcId="{CF7C0244-2872-4C23-83F5-F0E70CEDFB9D}" destId="{E317DE0B-B6CB-4422-8FB0-3DD815F1C3B1}" srcOrd="3" destOrd="0" presId="urn:microsoft.com/office/officeart/2005/8/layout/hList6"/>
    <dgm:cxn modelId="{8A32E201-998E-4C5A-9FB7-758C14FDA677}" type="presParOf" srcId="{CF7C0244-2872-4C23-83F5-F0E70CEDFB9D}" destId="{BF9E384D-F7B4-476C-A50A-24A6B3DBF823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D678FE-2E65-4DDB-BD7F-77FA930CE214}" type="doc">
      <dgm:prSet loTypeId="urn:microsoft.com/office/officeart/2005/8/layout/radial3" loCatId="relationship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90909A-08AC-4BBA-809A-F1EF0561C7A9}">
      <dgm:prSet phldrT="[Text]"/>
      <dgm:spPr/>
      <dgm:t>
        <a:bodyPr/>
        <a:lstStyle/>
        <a:p>
          <a:r>
            <a:rPr lang="en-US" dirty="0" smtClean="0"/>
            <a:t>Middle Line</a:t>
          </a:r>
          <a:endParaRPr lang="ru-RU" dirty="0"/>
        </a:p>
      </dgm:t>
    </dgm:pt>
    <dgm:pt modelId="{02A57E7E-68E0-4044-B688-2D00972C90A8}" type="parTrans" cxnId="{5FECBBCC-DB6E-4FEE-AD5D-805E24CB9DD4}">
      <dgm:prSet/>
      <dgm:spPr/>
      <dgm:t>
        <a:bodyPr/>
        <a:lstStyle/>
        <a:p>
          <a:endParaRPr lang="ru-RU"/>
        </a:p>
      </dgm:t>
    </dgm:pt>
    <dgm:pt modelId="{41BBD11F-F00E-4FAA-A99F-C2943A658678}" type="sibTrans" cxnId="{5FECBBCC-DB6E-4FEE-AD5D-805E24CB9DD4}">
      <dgm:prSet/>
      <dgm:spPr/>
      <dgm:t>
        <a:bodyPr/>
        <a:lstStyle/>
        <a:p>
          <a:endParaRPr lang="ru-RU"/>
        </a:p>
      </dgm:t>
    </dgm:pt>
    <dgm:pt modelId="{5579C358-1478-4CF8-8E39-DD7C895544ED}">
      <dgm:prSet phldrT="[Text]"/>
      <dgm:spPr/>
      <dgm:t>
        <a:bodyPr/>
        <a:lstStyle/>
        <a:p>
          <a:r>
            <a:rPr lang="en-US" dirty="0" smtClean="0"/>
            <a:t>Strategic Apex</a:t>
          </a:r>
          <a:endParaRPr lang="ru-RU" dirty="0"/>
        </a:p>
      </dgm:t>
    </dgm:pt>
    <dgm:pt modelId="{DF0F604B-8799-4DF9-A028-E211E2B65251}" type="parTrans" cxnId="{81787F8C-58CB-4764-A576-1D048F68E05C}">
      <dgm:prSet/>
      <dgm:spPr/>
      <dgm:t>
        <a:bodyPr/>
        <a:lstStyle/>
        <a:p>
          <a:endParaRPr lang="ru-RU"/>
        </a:p>
      </dgm:t>
    </dgm:pt>
    <dgm:pt modelId="{CD3CA9C9-AB93-485A-BC85-A7082029F6EB}" type="sibTrans" cxnId="{81787F8C-58CB-4764-A576-1D048F68E05C}">
      <dgm:prSet/>
      <dgm:spPr/>
      <dgm:t>
        <a:bodyPr/>
        <a:lstStyle/>
        <a:p>
          <a:endParaRPr lang="ru-RU"/>
        </a:p>
      </dgm:t>
    </dgm:pt>
    <dgm:pt modelId="{7E7F016C-E6F8-44A0-AB1C-A9AA25798872}">
      <dgm:prSet phldrT="[Text]"/>
      <dgm:spPr/>
      <dgm:t>
        <a:bodyPr/>
        <a:lstStyle/>
        <a:p>
          <a:r>
            <a:rPr lang="en-US" dirty="0" smtClean="0"/>
            <a:t>Support Staff</a:t>
          </a:r>
          <a:endParaRPr lang="ru-RU" dirty="0"/>
        </a:p>
      </dgm:t>
    </dgm:pt>
    <dgm:pt modelId="{719F4B2A-4C77-470B-A9DB-B45DA6A3CDFB}" type="parTrans" cxnId="{FBFA7E57-E619-40C5-BB46-951D60A2691C}">
      <dgm:prSet/>
      <dgm:spPr/>
      <dgm:t>
        <a:bodyPr/>
        <a:lstStyle/>
        <a:p>
          <a:endParaRPr lang="ru-RU"/>
        </a:p>
      </dgm:t>
    </dgm:pt>
    <dgm:pt modelId="{3778BF28-652D-4D8A-B604-4ACF263F8271}" type="sibTrans" cxnId="{FBFA7E57-E619-40C5-BB46-951D60A2691C}">
      <dgm:prSet/>
      <dgm:spPr/>
      <dgm:t>
        <a:bodyPr/>
        <a:lstStyle/>
        <a:p>
          <a:endParaRPr lang="ru-RU"/>
        </a:p>
      </dgm:t>
    </dgm:pt>
    <dgm:pt modelId="{9CD2CACE-83CC-44F8-9C01-A5595ACBD5A8}">
      <dgm:prSet phldrT="[Text]"/>
      <dgm:spPr/>
      <dgm:t>
        <a:bodyPr/>
        <a:lstStyle/>
        <a:p>
          <a:r>
            <a:rPr lang="en-US" dirty="0" smtClean="0"/>
            <a:t>Operating Core</a:t>
          </a:r>
          <a:endParaRPr lang="ru-RU" dirty="0"/>
        </a:p>
      </dgm:t>
    </dgm:pt>
    <dgm:pt modelId="{0DF62D53-C5D2-4D7B-997A-1B290507C9FC}" type="parTrans" cxnId="{4470AE0F-65C7-4875-833D-4F9C9FAF832D}">
      <dgm:prSet/>
      <dgm:spPr/>
      <dgm:t>
        <a:bodyPr/>
        <a:lstStyle/>
        <a:p>
          <a:endParaRPr lang="ru-RU"/>
        </a:p>
      </dgm:t>
    </dgm:pt>
    <dgm:pt modelId="{090EC432-8F36-4AB1-8DF5-2DCD592B5716}" type="sibTrans" cxnId="{4470AE0F-65C7-4875-833D-4F9C9FAF832D}">
      <dgm:prSet/>
      <dgm:spPr/>
      <dgm:t>
        <a:bodyPr/>
        <a:lstStyle/>
        <a:p>
          <a:endParaRPr lang="ru-RU"/>
        </a:p>
      </dgm:t>
    </dgm:pt>
    <dgm:pt modelId="{7326D076-300C-41B9-A826-59D6A857408D}">
      <dgm:prSet phldrT="[Text]"/>
      <dgm:spPr/>
      <dgm:t>
        <a:bodyPr/>
        <a:lstStyle/>
        <a:p>
          <a:r>
            <a:rPr lang="en-US" dirty="0" smtClean="0"/>
            <a:t>Techno-Structure</a:t>
          </a:r>
          <a:endParaRPr lang="ru-RU" dirty="0"/>
        </a:p>
      </dgm:t>
    </dgm:pt>
    <dgm:pt modelId="{300435CB-3765-4AAD-A424-1A3A4E1ADA13}" type="parTrans" cxnId="{9E5163B5-6F26-4B2A-9EDF-A63E9BCC368D}">
      <dgm:prSet/>
      <dgm:spPr/>
      <dgm:t>
        <a:bodyPr/>
        <a:lstStyle/>
        <a:p>
          <a:endParaRPr lang="ru-RU"/>
        </a:p>
      </dgm:t>
    </dgm:pt>
    <dgm:pt modelId="{4E6A80C7-DC01-40AB-9E26-F0A05E5D0704}" type="sibTrans" cxnId="{9E5163B5-6F26-4B2A-9EDF-A63E9BCC368D}">
      <dgm:prSet/>
      <dgm:spPr/>
      <dgm:t>
        <a:bodyPr/>
        <a:lstStyle/>
        <a:p>
          <a:endParaRPr lang="ru-RU"/>
        </a:p>
      </dgm:t>
    </dgm:pt>
    <dgm:pt modelId="{1E0B7ACF-DC5C-4187-82A5-3F696DC3F23B}" type="pres">
      <dgm:prSet presAssocID="{E1D678FE-2E65-4DDB-BD7F-77FA930CE21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CB2B79-C26C-4709-A0A2-0DCFB925BAA4}" type="pres">
      <dgm:prSet presAssocID="{E1D678FE-2E65-4DDB-BD7F-77FA930CE214}" presName="radial" presStyleCnt="0">
        <dgm:presLayoutVars>
          <dgm:animLvl val="ctr"/>
        </dgm:presLayoutVars>
      </dgm:prSet>
      <dgm:spPr/>
    </dgm:pt>
    <dgm:pt modelId="{C89D8510-2257-4E89-B259-9C0EDA63486B}" type="pres">
      <dgm:prSet presAssocID="{9290909A-08AC-4BBA-809A-F1EF0561C7A9}" presName="centerShape" presStyleLbl="vennNode1" presStyleIdx="0" presStyleCnt="5" custScaleX="81371" custScaleY="62565"/>
      <dgm:spPr/>
      <dgm:t>
        <a:bodyPr/>
        <a:lstStyle/>
        <a:p>
          <a:endParaRPr lang="ru-RU"/>
        </a:p>
      </dgm:t>
    </dgm:pt>
    <dgm:pt modelId="{663E2AD2-BE81-4FB0-A58E-C68E8EF34FA7}" type="pres">
      <dgm:prSet presAssocID="{5579C358-1478-4CF8-8E39-DD7C895544ED}" presName="node" presStyleLbl="vennNode1" presStyleIdx="1" presStyleCnt="5" custScaleX="187780" custScaleY="97693" custRadScaleRad="86009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8C53DD-3283-47CA-9690-710B7DA16894}" type="pres">
      <dgm:prSet presAssocID="{7E7F016C-E6F8-44A0-AB1C-A9AA25798872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FE07A1-F42F-45AE-B979-E49BAB12D95F}" type="pres">
      <dgm:prSet presAssocID="{9CD2CACE-83CC-44F8-9C01-A5595ACBD5A8}" presName="node" presStyleLbl="vennNode1" presStyleIdx="3" presStyleCnt="5" custScaleX="200298" custScaleY="125264" custRadScaleRad="97701" custRadScaleInc="-31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8A0FD8-7F9F-4D6A-8651-EFE518EE4B5B}" type="pres">
      <dgm:prSet presAssocID="{7326D076-300C-41B9-A826-59D6A857408D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70AE0F-65C7-4875-833D-4F9C9FAF832D}" srcId="{9290909A-08AC-4BBA-809A-F1EF0561C7A9}" destId="{9CD2CACE-83CC-44F8-9C01-A5595ACBD5A8}" srcOrd="2" destOrd="0" parTransId="{0DF62D53-C5D2-4D7B-997A-1B290507C9FC}" sibTransId="{090EC432-8F36-4AB1-8DF5-2DCD592B5716}"/>
    <dgm:cxn modelId="{7A7F5F6C-3F2B-4F89-89BE-22E364F8C16C}" type="presOf" srcId="{9CD2CACE-83CC-44F8-9C01-A5595ACBD5A8}" destId="{E7FE07A1-F42F-45AE-B979-E49BAB12D95F}" srcOrd="0" destOrd="0" presId="urn:microsoft.com/office/officeart/2005/8/layout/radial3"/>
    <dgm:cxn modelId="{81787F8C-58CB-4764-A576-1D048F68E05C}" srcId="{9290909A-08AC-4BBA-809A-F1EF0561C7A9}" destId="{5579C358-1478-4CF8-8E39-DD7C895544ED}" srcOrd="0" destOrd="0" parTransId="{DF0F604B-8799-4DF9-A028-E211E2B65251}" sibTransId="{CD3CA9C9-AB93-485A-BC85-A7082029F6EB}"/>
    <dgm:cxn modelId="{6821655A-EFF4-4E30-A4EF-0B6EAFAA0C32}" type="presOf" srcId="{E1D678FE-2E65-4DDB-BD7F-77FA930CE214}" destId="{1E0B7ACF-DC5C-4187-82A5-3F696DC3F23B}" srcOrd="0" destOrd="0" presId="urn:microsoft.com/office/officeart/2005/8/layout/radial3"/>
    <dgm:cxn modelId="{5FECBBCC-DB6E-4FEE-AD5D-805E24CB9DD4}" srcId="{E1D678FE-2E65-4DDB-BD7F-77FA930CE214}" destId="{9290909A-08AC-4BBA-809A-F1EF0561C7A9}" srcOrd="0" destOrd="0" parTransId="{02A57E7E-68E0-4044-B688-2D00972C90A8}" sibTransId="{41BBD11F-F00E-4FAA-A99F-C2943A658678}"/>
    <dgm:cxn modelId="{C69FA392-F0D3-4474-BFA1-635971FAC8B3}" type="presOf" srcId="{9290909A-08AC-4BBA-809A-F1EF0561C7A9}" destId="{C89D8510-2257-4E89-B259-9C0EDA63486B}" srcOrd="0" destOrd="0" presId="urn:microsoft.com/office/officeart/2005/8/layout/radial3"/>
    <dgm:cxn modelId="{C2AC8154-2786-426D-AE22-7001A57EC2AE}" type="presOf" srcId="{5579C358-1478-4CF8-8E39-DD7C895544ED}" destId="{663E2AD2-BE81-4FB0-A58E-C68E8EF34FA7}" srcOrd="0" destOrd="0" presId="urn:microsoft.com/office/officeart/2005/8/layout/radial3"/>
    <dgm:cxn modelId="{FBFA7E57-E619-40C5-BB46-951D60A2691C}" srcId="{9290909A-08AC-4BBA-809A-F1EF0561C7A9}" destId="{7E7F016C-E6F8-44A0-AB1C-A9AA25798872}" srcOrd="1" destOrd="0" parTransId="{719F4B2A-4C77-470B-A9DB-B45DA6A3CDFB}" sibTransId="{3778BF28-652D-4D8A-B604-4ACF263F8271}"/>
    <dgm:cxn modelId="{78790D2B-A2AF-4C2A-8A57-015C6C8A7304}" type="presOf" srcId="{7E7F016C-E6F8-44A0-AB1C-A9AA25798872}" destId="{A28C53DD-3283-47CA-9690-710B7DA16894}" srcOrd="0" destOrd="0" presId="urn:microsoft.com/office/officeart/2005/8/layout/radial3"/>
    <dgm:cxn modelId="{A94453FF-5F6A-437D-8D24-11AF763FA3EC}" type="presOf" srcId="{7326D076-300C-41B9-A826-59D6A857408D}" destId="{5F8A0FD8-7F9F-4D6A-8651-EFE518EE4B5B}" srcOrd="0" destOrd="0" presId="urn:microsoft.com/office/officeart/2005/8/layout/radial3"/>
    <dgm:cxn modelId="{9E5163B5-6F26-4B2A-9EDF-A63E9BCC368D}" srcId="{9290909A-08AC-4BBA-809A-F1EF0561C7A9}" destId="{7326D076-300C-41B9-A826-59D6A857408D}" srcOrd="3" destOrd="0" parTransId="{300435CB-3765-4AAD-A424-1A3A4E1ADA13}" sibTransId="{4E6A80C7-DC01-40AB-9E26-F0A05E5D0704}"/>
    <dgm:cxn modelId="{B3362AE8-17B2-463B-9068-DE6A48E071AA}" type="presParOf" srcId="{1E0B7ACF-DC5C-4187-82A5-3F696DC3F23B}" destId="{96CB2B79-C26C-4709-A0A2-0DCFB925BAA4}" srcOrd="0" destOrd="0" presId="urn:microsoft.com/office/officeart/2005/8/layout/radial3"/>
    <dgm:cxn modelId="{1F6FD7AB-0802-4A34-98A8-2C43B3B5FFF0}" type="presParOf" srcId="{96CB2B79-C26C-4709-A0A2-0DCFB925BAA4}" destId="{C89D8510-2257-4E89-B259-9C0EDA63486B}" srcOrd="0" destOrd="0" presId="urn:microsoft.com/office/officeart/2005/8/layout/radial3"/>
    <dgm:cxn modelId="{771AC5EB-02EC-422B-A3E5-D87DFA7B36B9}" type="presParOf" srcId="{96CB2B79-C26C-4709-A0A2-0DCFB925BAA4}" destId="{663E2AD2-BE81-4FB0-A58E-C68E8EF34FA7}" srcOrd="1" destOrd="0" presId="urn:microsoft.com/office/officeart/2005/8/layout/radial3"/>
    <dgm:cxn modelId="{8732F5D1-1207-4FB0-8996-F655248FF704}" type="presParOf" srcId="{96CB2B79-C26C-4709-A0A2-0DCFB925BAA4}" destId="{A28C53DD-3283-47CA-9690-710B7DA16894}" srcOrd="2" destOrd="0" presId="urn:microsoft.com/office/officeart/2005/8/layout/radial3"/>
    <dgm:cxn modelId="{000BB39B-91BC-4A90-96E4-9FBE0EC9D622}" type="presParOf" srcId="{96CB2B79-C26C-4709-A0A2-0DCFB925BAA4}" destId="{E7FE07A1-F42F-45AE-B979-E49BAB12D95F}" srcOrd="3" destOrd="0" presId="urn:microsoft.com/office/officeart/2005/8/layout/radial3"/>
    <dgm:cxn modelId="{6DC83CF0-6C6F-4641-93D1-A026C714FC2D}" type="presParOf" srcId="{96CB2B79-C26C-4709-A0A2-0DCFB925BAA4}" destId="{5F8A0FD8-7F9F-4D6A-8651-EFE518EE4B5B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06CA1D-0AD8-4FDF-B1D2-4D1819F77F99}">
      <dsp:nvSpPr>
        <dsp:cNvPr id="0" name=""/>
        <dsp:cNvSpPr/>
      </dsp:nvSpPr>
      <dsp:spPr>
        <a:xfrm rot="16200000">
          <a:off x="-646434" y="647402"/>
          <a:ext cx="3810000" cy="251519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5332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Interpersonal</a:t>
          </a:r>
          <a:endParaRPr lang="ru-RU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Figurehead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Leader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Liaison </a:t>
          </a:r>
          <a:endParaRPr lang="ru-RU" sz="1900" kern="1200" dirty="0"/>
        </a:p>
      </dsp:txBody>
      <dsp:txXfrm rot="16200000">
        <a:off x="-646434" y="647402"/>
        <a:ext cx="3810000" cy="2515195"/>
      </dsp:txXfrm>
    </dsp:sp>
    <dsp:sp modelId="{41365F18-0DC9-4DF3-BBF2-CB6EA515D30F}">
      <dsp:nvSpPr>
        <dsp:cNvPr id="0" name=""/>
        <dsp:cNvSpPr/>
      </dsp:nvSpPr>
      <dsp:spPr>
        <a:xfrm rot="16200000">
          <a:off x="2057400" y="647402"/>
          <a:ext cx="3810000" cy="251519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5332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Informational</a:t>
          </a:r>
          <a:endParaRPr lang="ru-RU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Disseminator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Monitor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Spokesman</a:t>
          </a:r>
          <a:endParaRPr lang="ru-RU" sz="1900" kern="1200" dirty="0"/>
        </a:p>
      </dsp:txBody>
      <dsp:txXfrm rot="16200000">
        <a:off x="2057400" y="647402"/>
        <a:ext cx="3810000" cy="2515195"/>
      </dsp:txXfrm>
    </dsp:sp>
    <dsp:sp modelId="{BF9E384D-F7B4-476C-A50A-24A6B3DBF823}">
      <dsp:nvSpPr>
        <dsp:cNvPr id="0" name=""/>
        <dsp:cNvSpPr/>
      </dsp:nvSpPr>
      <dsp:spPr>
        <a:xfrm rot="16200000">
          <a:off x="4761234" y="647402"/>
          <a:ext cx="3810000" cy="251519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5332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Decisional</a:t>
          </a:r>
          <a:endParaRPr lang="ru-RU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Entrepreneur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Disturbance –handler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Resource allocator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Negotiator</a:t>
          </a:r>
          <a:endParaRPr lang="ru-RU" sz="1900" kern="1200" dirty="0"/>
        </a:p>
      </dsp:txBody>
      <dsp:txXfrm rot="16200000">
        <a:off x="4761234" y="647402"/>
        <a:ext cx="3810000" cy="251519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9D8510-2257-4E89-B259-9C0EDA63486B}">
      <dsp:nvSpPr>
        <dsp:cNvPr id="0" name=""/>
        <dsp:cNvSpPr/>
      </dsp:nvSpPr>
      <dsp:spPr>
        <a:xfrm>
          <a:off x="2929265" y="1147632"/>
          <a:ext cx="1685268" cy="129577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Middle Line</a:t>
          </a:r>
          <a:endParaRPr lang="ru-RU" sz="2800" kern="1200" dirty="0"/>
        </a:p>
      </dsp:txBody>
      <dsp:txXfrm>
        <a:off x="2929265" y="1147632"/>
        <a:ext cx="1685268" cy="1295778"/>
      </dsp:txXfrm>
    </dsp:sp>
    <dsp:sp modelId="{663E2AD2-BE81-4FB0-A58E-C68E8EF34FA7}">
      <dsp:nvSpPr>
        <dsp:cNvPr id="0" name=""/>
        <dsp:cNvSpPr/>
      </dsp:nvSpPr>
      <dsp:spPr>
        <a:xfrm>
          <a:off x="2799625" y="129641"/>
          <a:ext cx="1944548" cy="101165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Strategic Apex</a:t>
          </a:r>
          <a:endParaRPr lang="ru-RU" sz="1300" kern="1200" dirty="0"/>
        </a:p>
      </dsp:txBody>
      <dsp:txXfrm>
        <a:off x="2799625" y="129641"/>
        <a:ext cx="1944548" cy="1011656"/>
      </dsp:txXfrm>
    </dsp:sp>
    <dsp:sp modelId="{A28C53DD-3283-47CA-9690-710B7DA16894}">
      <dsp:nvSpPr>
        <dsp:cNvPr id="0" name=""/>
        <dsp:cNvSpPr/>
      </dsp:nvSpPr>
      <dsp:spPr>
        <a:xfrm>
          <a:off x="4602884" y="1277749"/>
          <a:ext cx="1035546" cy="103554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Support Staff</a:t>
          </a:r>
          <a:endParaRPr lang="ru-RU" sz="1300" kern="1200" dirty="0"/>
        </a:p>
      </dsp:txBody>
      <dsp:txXfrm>
        <a:off x="4602884" y="1277749"/>
        <a:ext cx="1035546" cy="1035546"/>
      </dsp:txXfrm>
    </dsp:sp>
    <dsp:sp modelId="{E7FE07A1-F42F-45AE-B979-E49BAB12D95F}">
      <dsp:nvSpPr>
        <dsp:cNvPr id="0" name=""/>
        <dsp:cNvSpPr/>
      </dsp:nvSpPr>
      <dsp:spPr>
        <a:xfrm>
          <a:off x="2799635" y="2463093"/>
          <a:ext cx="2074178" cy="12971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Operating Core</a:t>
          </a:r>
          <a:endParaRPr lang="ru-RU" sz="1300" kern="1200" dirty="0"/>
        </a:p>
      </dsp:txBody>
      <dsp:txXfrm>
        <a:off x="2799635" y="2463093"/>
        <a:ext cx="2074178" cy="1297166"/>
      </dsp:txXfrm>
    </dsp:sp>
    <dsp:sp modelId="{5F8A0FD8-7F9F-4D6A-8651-EFE518EE4B5B}">
      <dsp:nvSpPr>
        <dsp:cNvPr id="0" name=""/>
        <dsp:cNvSpPr/>
      </dsp:nvSpPr>
      <dsp:spPr>
        <a:xfrm>
          <a:off x="1905369" y="1277749"/>
          <a:ext cx="1035546" cy="103554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Techno-Structure</a:t>
          </a:r>
          <a:endParaRPr lang="ru-RU" sz="1300" kern="1200" dirty="0"/>
        </a:p>
      </dsp:txBody>
      <dsp:txXfrm>
        <a:off x="1905369" y="1277749"/>
        <a:ext cx="1035546" cy="1035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Henry Mintzberg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Biography, Theory and Practice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Examples of Mintzberg’s Theory Application</a:t>
            </a:r>
            <a:endParaRPr lang="ru-R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1996 – the International Masters in Practicing Management (training top executives)</a:t>
            </a:r>
          </a:p>
          <a:p>
            <a:r>
              <a:rPr lang="en-US" dirty="0" smtClean="0"/>
              <a:t>Mintzberg’s team building strategy: effectively applied by General Electric, IBM, Volkswagen etc. </a:t>
            </a:r>
          </a:p>
          <a:p>
            <a:r>
              <a:rPr lang="en-US" dirty="0" smtClean="0"/>
              <a:t>Organizational communication strategies: practiced by Zealand, Hewlett Packard etc. </a:t>
            </a:r>
          </a:p>
          <a:p>
            <a:r>
              <a:rPr lang="en-US" dirty="0" smtClean="0"/>
              <a:t>Strategic planning: McDonalds (Egg McMuffin syndrome)</a:t>
            </a:r>
          </a:p>
          <a:p>
            <a:r>
              <a:rPr lang="en-US" dirty="0" smtClean="0"/>
              <a:t>Coaching Ourselves International functions since 2007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Mintzberg, H. (1973). </a:t>
            </a:r>
            <a:r>
              <a:rPr lang="en-US" i="1" dirty="0" smtClean="0"/>
              <a:t>The Nature of Managerial Work.</a:t>
            </a:r>
            <a:r>
              <a:rPr lang="en-US" dirty="0" smtClean="0"/>
              <a:t> New York: Harper &amp; Row. </a:t>
            </a:r>
          </a:p>
          <a:p>
            <a:r>
              <a:rPr lang="en-US" dirty="0" smtClean="0"/>
              <a:t>Mintzberg, H. (1989). </a:t>
            </a:r>
            <a:r>
              <a:rPr lang="en-US" i="1" dirty="0" smtClean="0"/>
              <a:t>Mintzberg on Management</a:t>
            </a:r>
            <a:r>
              <a:rPr lang="en-US" dirty="0" smtClean="0"/>
              <a:t>. New York: Free Press. </a:t>
            </a:r>
          </a:p>
          <a:p>
            <a:r>
              <a:rPr lang="en-US" dirty="0" smtClean="0"/>
              <a:t>Mintzberg, H. (2004). </a:t>
            </a:r>
            <a:r>
              <a:rPr lang="en-US" i="1" dirty="0" smtClean="0"/>
              <a:t>Managers, not MBAs: a hard look at the soft practice of managing and management development</a:t>
            </a:r>
            <a:r>
              <a:rPr lang="en-US" dirty="0" smtClean="0"/>
              <a:t>. San Francisco: </a:t>
            </a:r>
            <a:r>
              <a:rPr lang="en-US" dirty="0" err="1" smtClean="0"/>
              <a:t>Berrett</a:t>
            </a:r>
            <a:r>
              <a:rPr lang="en-US" dirty="0" smtClean="0"/>
              <a:t>-Koehler Publishers. </a:t>
            </a:r>
          </a:p>
          <a:p>
            <a:r>
              <a:rPr lang="en-US" dirty="0" smtClean="0"/>
              <a:t>Pugh, D.S., &amp; Hickson, D.J. (2007). </a:t>
            </a:r>
            <a:r>
              <a:rPr lang="en-US" i="1" dirty="0" smtClean="0"/>
              <a:t>Great writers on organizations</a:t>
            </a:r>
            <a:r>
              <a:rPr lang="en-US" dirty="0" smtClean="0"/>
              <a:t> (3</a:t>
            </a:r>
            <a:r>
              <a:rPr lang="en-US" baseline="30000" dirty="0" smtClean="0"/>
              <a:t>rd</a:t>
            </a:r>
            <a:r>
              <a:rPr lang="en-US" dirty="0" smtClean="0"/>
              <a:t> ed.). Hampshire: </a:t>
            </a:r>
            <a:r>
              <a:rPr lang="en-US" dirty="0" err="1" smtClean="0"/>
              <a:t>Ashgate</a:t>
            </a:r>
            <a:r>
              <a:rPr lang="en-US" dirty="0" smtClean="0"/>
              <a:t> Publishing, Ltd.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Biography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Born September 2, 1939</a:t>
            </a:r>
          </a:p>
          <a:p>
            <a:r>
              <a:rPr lang="en-US" dirty="0" smtClean="0"/>
              <a:t>Cleghorn Professor of Management Studies at McGill University, Montreal (Mintzberg, 2004)</a:t>
            </a:r>
          </a:p>
          <a:p>
            <a:r>
              <a:rPr lang="en-US" dirty="0" smtClean="0"/>
              <a:t>Graduated from the Sloan School of Management (Massachusetts Institute of Technology) (Mintzberg, 2004)</a:t>
            </a:r>
          </a:p>
          <a:p>
            <a:r>
              <a:rPr lang="en-US" dirty="0" smtClean="0"/>
              <a:t>Visiting professor at the Universities of France, Great Britain, the USA, Canada</a:t>
            </a:r>
          </a:p>
          <a:p>
            <a:r>
              <a:rPr lang="en-US" dirty="0" smtClean="0"/>
              <a:t>B.A. General Arts, Sir George Williams University (Mintzberg, 2004)</a:t>
            </a:r>
          </a:p>
          <a:p>
            <a:r>
              <a:rPr lang="en-US" dirty="0" smtClean="0"/>
              <a:t>Holds an M.S. and PhD: MIT Sloan School of Management (Pugh &amp; Hickson, 2007)</a:t>
            </a:r>
          </a:p>
          <a:p>
            <a:pPr algn="r">
              <a:buNone/>
            </a:pPr>
            <a:r>
              <a:rPr lang="en-US" dirty="0" smtClean="0"/>
              <a:t>Source: Mintzberg (1989)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Credentials and Practice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Officer of the Order of Canada (1998)</a:t>
            </a:r>
          </a:p>
          <a:p>
            <a:r>
              <a:rPr lang="fr-FR" dirty="0" smtClean="0"/>
              <a:t>Officier de l’ordre national du Quebec (1998) </a:t>
            </a:r>
            <a:endParaRPr lang="en-US" dirty="0" smtClean="0"/>
          </a:p>
          <a:p>
            <a:r>
              <a:rPr lang="en-US" dirty="0" smtClean="0"/>
              <a:t>Named to Cleghorn Chair in Management Studies at McGill University (1996)</a:t>
            </a:r>
          </a:p>
          <a:p>
            <a:r>
              <a:rPr lang="en-US" dirty="0" smtClean="0"/>
              <a:t>George R. Terry Award (the best book of the year), Academy of Management (1995)</a:t>
            </a:r>
          </a:p>
          <a:p>
            <a:r>
              <a:rPr lang="en-US" dirty="0" smtClean="0"/>
              <a:t>Elected Fellow: Royal Society of Canada (since 1980)</a:t>
            </a:r>
          </a:p>
          <a:p>
            <a:r>
              <a:rPr lang="en-US" dirty="0" smtClean="0"/>
              <a:t>Distinguished Scholar Award for Contributions to Management, Academy of Management (2000) </a:t>
            </a:r>
          </a:p>
          <a:p>
            <a:pPr algn="r">
              <a:buNone/>
            </a:pPr>
            <a:r>
              <a:rPr lang="en-US" dirty="0" smtClean="0"/>
              <a:t>Source: Mintzberg (2004)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Major Theoretical Contributions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of actual managerial roles and managed organizations</a:t>
            </a:r>
          </a:p>
          <a:p>
            <a:r>
              <a:rPr lang="en-US" dirty="0" smtClean="0"/>
              <a:t>Generation of ten key managerial roles</a:t>
            </a:r>
          </a:p>
          <a:p>
            <a:r>
              <a:rPr lang="en-US" dirty="0" smtClean="0"/>
              <a:t>Works on the structure of organizations</a:t>
            </a:r>
          </a:p>
          <a:p>
            <a:r>
              <a:rPr lang="en-US" dirty="0" smtClean="0"/>
              <a:t>Development of seven organizational types and coordinating mechanisms</a:t>
            </a:r>
          </a:p>
          <a:p>
            <a:r>
              <a:rPr lang="en-US" dirty="0" smtClean="0"/>
              <a:t>Analysis of contradictions among organizational forces</a:t>
            </a:r>
          </a:p>
          <a:p>
            <a:r>
              <a:rPr lang="en-US" dirty="0" smtClean="0"/>
              <a:t>Strategy formulation and strategic planning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514352"/>
            <a:ext cx="7848600" cy="1162050"/>
          </a:xfrm>
        </p:spPr>
        <p:txBody>
          <a:bodyPr/>
          <a:lstStyle/>
          <a:p>
            <a:pPr algn="ctr"/>
            <a:r>
              <a:rPr lang="en-US" sz="4800" dirty="0" smtClean="0"/>
              <a:t>Managerial Roles</a:t>
            </a:r>
            <a:endParaRPr lang="ru-RU" sz="48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2"/>
          </p:nvPr>
        </p:nvSpPr>
        <p:spPr>
          <a:xfrm>
            <a:off x="4648200" y="5562600"/>
            <a:ext cx="3657600" cy="609600"/>
          </a:xfrm>
        </p:spPr>
        <p:txBody>
          <a:bodyPr>
            <a:normAutofit lnSpcReduction="10000"/>
          </a:bodyPr>
          <a:lstStyle/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Source: Mintzberg (1989)</a:t>
            </a:r>
            <a:endParaRPr lang="ru-RU" sz="16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</p:nvPr>
        </p:nvGraphicFramePr>
        <p:xfrm>
          <a:off x="533400" y="1676400"/>
          <a:ext cx="79248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Managerial Roles – Cont. 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Interpersonal roles: cover managers’ relationships with others</a:t>
            </a:r>
          </a:p>
          <a:p>
            <a:r>
              <a:rPr lang="en-US" sz="2400" dirty="0" smtClean="0"/>
              <a:t>Informational roles: collecting, disseminating and transmitting information</a:t>
            </a:r>
          </a:p>
          <a:p>
            <a:r>
              <a:rPr lang="en-US" sz="2400" dirty="0" smtClean="0"/>
              <a:t>Decisional roles: crucial managerial activity in making decisions</a:t>
            </a:r>
          </a:p>
          <a:p>
            <a:r>
              <a:rPr lang="en-US" sz="2400" dirty="0" smtClean="0"/>
              <a:t>Managers need to be both organizational generalists and specialists</a:t>
            </a:r>
          </a:p>
          <a:p>
            <a:r>
              <a:rPr lang="en-US" sz="2400" dirty="0" smtClean="0"/>
              <a:t>Managers function in complex environments and demands</a:t>
            </a:r>
          </a:p>
          <a:p>
            <a:r>
              <a:rPr lang="en-US" sz="2400" dirty="0" smtClean="0"/>
              <a:t>Application of various roles is required in changing environment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Organizational Types</a:t>
            </a:r>
            <a:endParaRPr lang="ru-RU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457200" y="1524000"/>
          <a:ext cx="80010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/>
                <a:gridCol w="4000500"/>
              </a:tblGrid>
              <a:tr h="612154">
                <a:tc>
                  <a:txBody>
                    <a:bodyPr/>
                    <a:lstStyle/>
                    <a:p>
                      <a:r>
                        <a:rPr lang="en-US" dirty="0" smtClean="0"/>
                        <a:t>Entrepreneurial</a:t>
                      </a:r>
                      <a:endParaRPr lang="ru-RU" dirty="0"/>
                    </a:p>
                  </a:txBody>
                  <a:tcPr marL="47983" marR="4798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 supervision, centralization;</a:t>
                      </a:r>
                      <a:r>
                        <a:rPr lang="en-US" baseline="0" dirty="0" smtClean="0"/>
                        <a:t> owner-managed firm</a:t>
                      </a:r>
                      <a:endParaRPr lang="ru-RU" dirty="0"/>
                    </a:p>
                  </a:txBody>
                  <a:tcPr marL="47983" marR="47983"/>
                </a:tc>
              </a:tr>
              <a:tr h="612154">
                <a:tc>
                  <a:txBody>
                    <a:bodyPr/>
                    <a:lstStyle/>
                    <a:p>
                      <a:r>
                        <a:rPr lang="en-US" dirty="0" smtClean="0"/>
                        <a:t>Machine</a:t>
                      </a:r>
                      <a:endParaRPr lang="ru-RU" dirty="0"/>
                    </a:p>
                  </a:txBody>
                  <a:tcPr marL="47983" marR="4798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Techno-structure, more secure, control and standardization</a:t>
                      </a:r>
                      <a:endParaRPr lang="ru-RU" dirty="0"/>
                    </a:p>
                  </a:txBody>
                  <a:tcPr marL="47983" marR="47983"/>
                </a:tc>
              </a:tr>
              <a:tr h="612154">
                <a:tc>
                  <a:txBody>
                    <a:bodyPr/>
                    <a:lstStyle/>
                    <a:p>
                      <a:r>
                        <a:rPr lang="en-US" dirty="0" smtClean="0"/>
                        <a:t>Professional</a:t>
                      </a:r>
                      <a:endParaRPr lang="ru-RU" dirty="0"/>
                    </a:p>
                  </a:txBody>
                  <a:tcPr marL="47983" marR="4798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Professionalized autonomy, standardized</a:t>
                      </a:r>
                      <a:r>
                        <a:rPr lang="en-US" baseline="0" dirty="0" smtClean="0"/>
                        <a:t> skills and democracy</a:t>
                      </a:r>
                      <a:endParaRPr lang="ru-RU" dirty="0"/>
                    </a:p>
                  </a:txBody>
                  <a:tcPr marL="47983" marR="47983"/>
                </a:tc>
              </a:tr>
              <a:tr h="612154">
                <a:tc>
                  <a:txBody>
                    <a:bodyPr/>
                    <a:lstStyle/>
                    <a:p>
                      <a:r>
                        <a:rPr lang="en-US" dirty="0" smtClean="0"/>
                        <a:t>Diversified</a:t>
                      </a:r>
                      <a:endParaRPr lang="ru-RU" dirty="0"/>
                    </a:p>
                  </a:txBody>
                  <a:tcPr marL="47983" marR="4798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Standardization</a:t>
                      </a:r>
                      <a:r>
                        <a:rPr lang="en-US" baseline="0" dirty="0" smtClean="0"/>
                        <a:t> of knowledge and skills</a:t>
                      </a:r>
                      <a:endParaRPr lang="ru-RU" dirty="0"/>
                    </a:p>
                  </a:txBody>
                  <a:tcPr marL="47983" marR="47983"/>
                </a:tc>
              </a:tr>
              <a:tr h="349802">
                <a:tc>
                  <a:txBody>
                    <a:bodyPr/>
                    <a:lstStyle/>
                    <a:p>
                      <a:r>
                        <a:rPr lang="en-US" dirty="0" smtClean="0"/>
                        <a:t>Innovative</a:t>
                      </a:r>
                      <a:endParaRPr lang="ru-RU" dirty="0"/>
                    </a:p>
                  </a:txBody>
                  <a:tcPr marL="47983" marR="4798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Mutual adjustment and support</a:t>
                      </a:r>
                      <a:r>
                        <a:rPr lang="en-US" baseline="0" dirty="0" smtClean="0"/>
                        <a:t> staff</a:t>
                      </a:r>
                      <a:endParaRPr lang="ru-RU" dirty="0"/>
                    </a:p>
                  </a:txBody>
                  <a:tcPr marL="47983" marR="47983"/>
                </a:tc>
              </a:tr>
              <a:tr h="612154">
                <a:tc>
                  <a:txBody>
                    <a:bodyPr/>
                    <a:lstStyle/>
                    <a:p>
                      <a:r>
                        <a:rPr lang="en-US" dirty="0" smtClean="0"/>
                        <a:t>Missionary</a:t>
                      </a:r>
                      <a:endParaRPr lang="ru-RU" dirty="0"/>
                    </a:p>
                  </a:txBody>
                  <a:tcPr marL="47983" marR="4798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Ideology,</a:t>
                      </a:r>
                      <a:r>
                        <a:rPr lang="en-US" baseline="0" dirty="0" smtClean="0"/>
                        <a:t> values and beliefs, indoctrination of members</a:t>
                      </a:r>
                      <a:endParaRPr lang="ru-RU" dirty="0"/>
                    </a:p>
                  </a:txBody>
                  <a:tcPr marL="47983" marR="47983"/>
                </a:tc>
              </a:tr>
              <a:tr h="612154">
                <a:tc>
                  <a:txBody>
                    <a:bodyPr/>
                    <a:lstStyle/>
                    <a:p>
                      <a:r>
                        <a:rPr lang="en-US" dirty="0" smtClean="0"/>
                        <a:t>Political</a:t>
                      </a:r>
                      <a:endParaRPr lang="ru-RU" dirty="0"/>
                    </a:p>
                  </a:txBody>
                  <a:tcPr marL="47983" marR="4798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Pervasive</a:t>
                      </a:r>
                      <a:r>
                        <a:rPr lang="en-US" baseline="0" dirty="0" smtClean="0"/>
                        <a:t> conflict, no coordinating mechanisms </a:t>
                      </a:r>
                    </a:p>
                  </a:txBody>
                  <a:tcPr marL="47983" marR="47983"/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5791199"/>
            <a:ext cx="4038600" cy="5637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800" dirty="0" smtClean="0"/>
              <a:t>Source: Mintzberg (1989)</a:t>
            </a:r>
            <a:endParaRPr lang="ru-RU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Parts of an Organization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>
          <a:xfrm>
            <a:off x="5029200" y="5791200"/>
            <a:ext cx="3276600" cy="5334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Source: Pugh and </a:t>
            </a:r>
            <a:r>
              <a:rPr lang="en-US" sz="1600" dirty="0" err="1" smtClean="0"/>
              <a:t>Hickson</a:t>
            </a:r>
            <a:r>
              <a:rPr lang="en-US" sz="1600" dirty="0" smtClean="0"/>
              <a:t> (2007)</a:t>
            </a:r>
            <a:endParaRPr lang="ru-RU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1143000" y="1676400"/>
          <a:ext cx="75438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Importance of Mintzberg’s Theories</a:t>
            </a:r>
            <a:endParaRPr lang="ru-RU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Mintzberg is a top management thinker, creative mind in management</a:t>
            </a:r>
          </a:p>
          <a:p>
            <a:r>
              <a:rPr lang="en-US" dirty="0" smtClean="0"/>
              <a:t>Reforms management education and practice </a:t>
            </a:r>
          </a:p>
          <a:p>
            <a:r>
              <a:rPr lang="en-US" dirty="0" smtClean="0"/>
              <a:t>Emphasizes experience in MBA training</a:t>
            </a:r>
          </a:p>
          <a:p>
            <a:r>
              <a:rPr lang="en-US" dirty="0" smtClean="0"/>
              <a:t>Integrates learning and leadership practices in everyday managerial experience</a:t>
            </a:r>
          </a:p>
          <a:p>
            <a:r>
              <a:rPr lang="en-US" dirty="0" smtClean="0"/>
              <a:t>Innovative approaches to effective organizational design </a:t>
            </a:r>
          </a:p>
          <a:p>
            <a:r>
              <a:rPr lang="en-US" dirty="0" smtClean="0"/>
              <a:t>Reforms strategy formation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229</TotalTime>
  <Words>592</Words>
  <Application>Microsoft Office PowerPoint</Application>
  <PresentationFormat>On-screen Show (4:3)</PresentationFormat>
  <Paragraphs>90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Henry Mintzberg</vt:lpstr>
      <vt:lpstr>Biography</vt:lpstr>
      <vt:lpstr>Credentials and Practice</vt:lpstr>
      <vt:lpstr>Major Theoretical Contributions</vt:lpstr>
      <vt:lpstr>Managerial Roles</vt:lpstr>
      <vt:lpstr>Managerial Roles – Cont. </vt:lpstr>
      <vt:lpstr>Organizational Types</vt:lpstr>
      <vt:lpstr>Basic Parts of an Organization</vt:lpstr>
      <vt:lpstr>Importance of Mintzberg’s Theories</vt:lpstr>
      <vt:lpstr>Examples of Mintzberg’s Theory Application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Henry Mintzberg</dc:title>
  <dc:creator/>
  <cp:lastModifiedBy>FuckYouBill</cp:lastModifiedBy>
  <cp:revision>29</cp:revision>
  <dcterms:created xsi:type="dcterms:W3CDTF">2006-08-16T00:00:00Z</dcterms:created>
  <dcterms:modified xsi:type="dcterms:W3CDTF">2010-07-07T17:28:31Z</dcterms:modified>
</cp:coreProperties>
</file>