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</p:sldIdLst>
  <p:sldSz cx="9144000" cy="6858000" type="screen4x3"/>
  <p:notesSz cx="6954838" cy="93091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7" autoAdjust="0"/>
    <p:restoredTop sz="94723" autoAdjust="0"/>
  </p:normalViewPr>
  <p:slideViewPr>
    <p:cSldViewPr>
      <p:cViewPr>
        <p:scale>
          <a:sx n="93" d="100"/>
          <a:sy n="93" d="100"/>
        </p:scale>
        <p:origin x="-912" y="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9466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28EBD4BD-00D3-4ACA-85F0-20B3FC30DEFD}" type="datetimeFigureOut">
              <a:rPr lang="en-GB" smtClean="0"/>
              <a:t>15/08/2010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9466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E7CD0AC3-0D8B-4514-85AE-BB0B74C28F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9111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3763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930" tIns="46465" rIns="92930" bIns="46465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9466" y="0"/>
            <a:ext cx="3013763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930" tIns="46465" rIns="92930" bIns="4646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839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0938" y="698500"/>
            <a:ext cx="4652962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39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484" y="4421823"/>
            <a:ext cx="5563870" cy="4189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930" tIns="46465" rIns="92930" bIns="464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2029"/>
            <a:ext cx="3013763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930" tIns="46465" rIns="92930" bIns="46465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839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9466" y="8842029"/>
            <a:ext cx="3013763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930" tIns="46465" rIns="92930" bIns="4646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8BD8F66C-FBDC-463D-BB22-BBCA257D03A4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81659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D8F66C-FBDC-463D-BB22-BBCA257D03A4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92454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D8F66C-FBDC-463D-BB22-BBCA257D03A4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5954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10035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6616671-E1C3-483B-BF71-B869D3D8030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398269-7BE7-4E88-846C-D21B7EDB54F4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911126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4F15E2-E242-4DD1-BF8B-9DD865C2B430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273402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5599FF-2BD1-4A4D-B08B-685C3578A10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613517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C95B60-E362-43D9-A4F7-B26D5BE596FD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9145714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738AF0-6C02-48F6-81BC-85DE2BDE10E4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702264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A29BAB-1A2B-477A-B231-8A31FFE22A23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272743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4EA7DA-29F5-45A0-A96E-04A62921DEEE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59533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49DE09-6132-4AA4-BA68-6C06F16552EF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1342022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FC1F8A-4E80-42B0-8F51-8CCE9F75B13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9124203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9AC0D7-BD98-4633-A2D2-3D6896FC6A4F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337520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dirty="0"/>
          </a:p>
        </p:txBody>
      </p:sp>
      <p:sp>
        <p:nvSpPr>
          <p:cNvPr id="993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8E8AB40-3EE4-4772-922A-FE4F01390987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Criminal Justice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CJA: U9-FP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2800" dirty="0" smtClean="0">
                <a:solidFill>
                  <a:srgbClr val="FF0000"/>
                </a:solidFill>
              </a:rPr>
              <a:t>Improvements for Classical Theory</a:t>
            </a:r>
            <a:endParaRPr lang="en-GB" sz="2800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Needs re-examination particularly in death penalty case</a:t>
            </a:r>
          </a:p>
          <a:p>
            <a:endParaRPr lang="en-CA" dirty="0" smtClean="0"/>
          </a:p>
          <a:p>
            <a:r>
              <a:rPr lang="en-CA" dirty="0" smtClean="0"/>
              <a:t>Increased recognition of psychological, sociological and social conflict theories</a:t>
            </a:r>
          </a:p>
          <a:p>
            <a:endParaRPr lang="en-CA" dirty="0" smtClean="0"/>
          </a:p>
          <a:p>
            <a:r>
              <a:rPr lang="en-CA" dirty="0" smtClean="0"/>
              <a:t>Needs to factor in biological and psychological considerations</a:t>
            </a:r>
          </a:p>
          <a:p>
            <a:endParaRPr lang="en-CA" dirty="0" smtClean="0"/>
          </a:p>
          <a:p>
            <a:r>
              <a:rPr lang="en-CA" dirty="0" smtClean="0"/>
              <a:t>This is not “black and white” there are many shades of grey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6986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FF0000"/>
                </a:solidFill>
              </a:rPr>
              <a:t>References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Dr. C.M. Lionel Theories of Crime Causation, Sept 2005  The Von Frederick Group </a:t>
            </a:r>
          </a:p>
          <a:p>
            <a:r>
              <a:rPr lang="en-GB" dirty="0" smtClean="0"/>
              <a:t>Wilson, J.Q. &amp; Herrnstein, R. (1985). </a:t>
            </a:r>
            <a:r>
              <a:rPr lang="en-GB" i="1" dirty="0" smtClean="0"/>
              <a:t>Crime and Human Nature.</a:t>
            </a:r>
            <a:r>
              <a:rPr lang="en-GB" dirty="0" smtClean="0"/>
              <a:t> New York: Simon and Schuster. </a:t>
            </a:r>
          </a:p>
          <a:p>
            <a:r>
              <a:rPr lang="en-GB" dirty="0" smtClean="0"/>
              <a:t>Wrightsman, L.S., Nietzel, M.T., &amp; Fortune, W.H. (1994). </a:t>
            </a:r>
            <a:r>
              <a:rPr lang="en-GB" i="1" dirty="0" smtClean="0"/>
              <a:t>Psychology and the Legal System</a:t>
            </a:r>
            <a:r>
              <a:rPr lang="en-GB" dirty="0" smtClean="0"/>
              <a:t>. Belmont:Brooks Cole Publishing Company. </a:t>
            </a:r>
            <a:br>
              <a:rPr lang="en-GB" dirty="0" smtClean="0"/>
            </a:br>
            <a:r>
              <a:rPr lang="en-GB" dirty="0" smtClean="0"/>
              <a:t> 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2785417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theories of crime causation</a:t>
            </a:r>
            <a:endParaRPr lang="en-US" dirty="0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 smtClean="0">
                <a:solidFill>
                  <a:srgbClr val="FF0000"/>
                </a:solidFill>
              </a:rPr>
              <a:t>Classical Theory </a:t>
            </a:r>
            <a:r>
              <a:rPr lang="en-US" sz="1800" dirty="0" smtClean="0"/>
              <a:t>: Punishment &amp; Deterrence</a:t>
            </a:r>
          </a:p>
          <a:p>
            <a:endParaRPr lang="en-US" sz="1800" dirty="0" smtClean="0"/>
          </a:p>
          <a:p>
            <a:r>
              <a:rPr lang="en-US" sz="1800" dirty="0" smtClean="0">
                <a:solidFill>
                  <a:srgbClr val="FF0000"/>
                </a:solidFill>
              </a:rPr>
              <a:t>Sociological Theory </a:t>
            </a:r>
            <a:r>
              <a:rPr lang="en-US" sz="1800" dirty="0" smtClean="0"/>
              <a:t>: Rehabilitation</a:t>
            </a:r>
          </a:p>
          <a:p>
            <a:endParaRPr lang="en-US" sz="1800" dirty="0"/>
          </a:p>
          <a:p>
            <a:r>
              <a:rPr lang="en-US" sz="1800" dirty="0" smtClean="0">
                <a:solidFill>
                  <a:srgbClr val="FF0000"/>
                </a:solidFill>
              </a:rPr>
              <a:t>Psychological Theory </a:t>
            </a:r>
            <a:r>
              <a:rPr lang="en-US" sz="1800" dirty="0" smtClean="0"/>
              <a:t>: Personality Imbalances </a:t>
            </a:r>
          </a:p>
          <a:p>
            <a:endParaRPr lang="en-US" sz="1800" dirty="0"/>
          </a:p>
          <a:p>
            <a:r>
              <a:rPr lang="en-US" sz="1800" dirty="0" smtClean="0">
                <a:solidFill>
                  <a:srgbClr val="FF0000"/>
                </a:solidFill>
              </a:rPr>
              <a:t>Social Conflict Theory </a:t>
            </a:r>
            <a:r>
              <a:rPr lang="en-US" sz="1800" dirty="0" smtClean="0"/>
              <a:t>: Persons status in society</a:t>
            </a:r>
          </a:p>
          <a:p>
            <a:endParaRPr lang="en-US" sz="1800" dirty="0"/>
          </a:p>
          <a:p>
            <a:r>
              <a:rPr lang="en-US" sz="1800" dirty="0" smtClean="0">
                <a:solidFill>
                  <a:srgbClr val="FF0000"/>
                </a:solidFill>
              </a:rPr>
              <a:t>Biological Theory </a:t>
            </a:r>
            <a:r>
              <a:rPr lang="en-US" sz="1800" dirty="0" smtClean="0"/>
              <a:t>: Genetic or Neurological condition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FF0000"/>
                </a:solidFill>
              </a:rPr>
              <a:t>Classical Theory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7784" y="1628800"/>
            <a:ext cx="6326187" cy="4525963"/>
          </a:xfrm>
        </p:spPr>
        <p:txBody>
          <a:bodyPr/>
          <a:lstStyle/>
          <a:p>
            <a:r>
              <a:rPr lang="en-CA" dirty="0" smtClean="0"/>
              <a:t>Basis for crime control</a:t>
            </a:r>
          </a:p>
          <a:p>
            <a:r>
              <a:rPr lang="en-CA" dirty="0" smtClean="0"/>
              <a:t>Emphasis on punishment and deterrence</a:t>
            </a:r>
          </a:p>
          <a:p>
            <a:r>
              <a:rPr lang="en-CA" dirty="0" smtClean="0"/>
              <a:t>Roots in 18</a:t>
            </a:r>
            <a:r>
              <a:rPr lang="en-CA" baseline="30000" dirty="0" smtClean="0"/>
              <a:t>th</a:t>
            </a:r>
            <a:r>
              <a:rPr lang="en-CA" dirty="0" smtClean="0"/>
              <a:t> Century Italian Nobleman Cesare Beccaria</a:t>
            </a:r>
          </a:p>
          <a:p>
            <a:pPr lvl="1"/>
            <a:r>
              <a:rPr lang="en-CA" dirty="0" smtClean="0"/>
              <a:t>Hierarchy of punishments to fit the crime</a:t>
            </a:r>
          </a:p>
          <a:p>
            <a:r>
              <a:rPr lang="en-GB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two basic tenets of classical theory are that individuals exhibit free will when they choose to engage in criminal </a:t>
            </a:r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behaviour, </a:t>
            </a:r>
            <a:r>
              <a:rPr lang="en-GB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that they act in a rational manner when making these choices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72047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FF0000"/>
                </a:solidFill>
              </a:rPr>
              <a:t>Sociological Theory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Rehabilitation view of justice</a:t>
            </a:r>
          </a:p>
          <a:p>
            <a:r>
              <a:rPr lang="en-CA" dirty="0" smtClean="0"/>
              <a:t>Behaviour can be influenced by changing social environment conditions</a:t>
            </a:r>
          </a:p>
          <a:p>
            <a:r>
              <a:rPr lang="en-GB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Robert K. Merton proposed a theory of social structural </a:t>
            </a:r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strain</a:t>
            </a:r>
          </a:p>
          <a:p>
            <a:r>
              <a:rPr lang="en-GB" dirty="0" smtClean="0"/>
              <a:t>Edwin Sutherland (1883–1950) proposed differential association theory</a:t>
            </a:r>
          </a:p>
          <a:p>
            <a:r>
              <a:rPr lang="en-GB" dirty="0" smtClean="0"/>
              <a:t>Clifford Shaw presented an ecological theory </a:t>
            </a:r>
          </a:p>
          <a:p>
            <a:r>
              <a:rPr lang="en-GB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There have been many sociological views</a:t>
            </a:r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GB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en-GB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en-GB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CA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3494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FF0000"/>
                </a:solidFill>
              </a:rPr>
              <a:t>Psychological Theory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All humans have criminal tendencies</a:t>
            </a:r>
          </a:p>
          <a:p>
            <a:r>
              <a:rPr lang="en-GB" dirty="0" smtClean="0"/>
              <a:t>These tendencies are curbed by the development of inner controls learned at childhood</a:t>
            </a:r>
          </a:p>
          <a:p>
            <a:r>
              <a:rPr lang="en-GB" dirty="0" smtClean="0"/>
              <a:t>Criminal behaviour results from the way in which people organize their thoughts about morality and the law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54857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FF0000"/>
                </a:solidFill>
              </a:rPr>
              <a:t>Social Conflict Theory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Social conflict theory</a:t>
            </a:r>
            <a:r>
              <a:rPr lang="en-GB" dirty="0" smtClean="0"/>
              <a:t> is a Marxist-based social theory</a:t>
            </a:r>
          </a:p>
          <a:p>
            <a:endParaRPr lang="en-GB" dirty="0" smtClean="0"/>
          </a:p>
          <a:p>
            <a:r>
              <a:rPr lang="en-GB" dirty="0" smtClean="0"/>
              <a:t>Money is the mechanism which creates social disorder.</a:t>
            </a:r>
          </a:p>
          <a:p>
            <a:endParaRPr lang="en-GB" dirty="0" smtClean="0"/>
          </a:p>
          <a:p>
            <a:r>
              <a:rPr lang="en-GB" dirty="0" smtClean="0"/>
              <a:t>Society is created from on-going social conflict between various groups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01020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FF0000"/>
                </a:solidFill>
              </a:rPr>
              <a:t>Biological Theory 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physical attributes can lead an individual to criminal </a:t>
            </a:r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activities</a:t>
            </a:r>
          </a:p>
          <a:p>
            <a:endParaRPr lang="en-GB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GB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recent research into the biological theories of crime examine neurotransmitters, hormones, the central nervous system, and the autonomic nervous </a:t>
            </a:r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system</a:t>
            </a:r>
          </a:p>
          <a:p>
            <a:endParaRPr lang="en-GB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GB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when certain hormones are released it makes the individual more likely to act in an aggressive way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21818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FF0000"/>
                </a:solidFill>
              </a:rPr>
              <a:t>Comparative Analysis (1)</a:t>
            </a:r>
            <a:endParaRPr lang="en-GB" dirty="0">
              <a:solidFill>
                <a:srgbClr val="FF0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1782621"/>
              </p:ext>
            </p:extLst>
          </p:nvPr>
        </p:nvGraphicFramePr>
        <p:xfrm>
          <a:off x="2627784" y="1594768"/>
          <a:ext cx="6096000" cy="3500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0">
                <a:tc>
                  <a:txBody>
                    <a:bodyPr/>
                    <a:lstStyle/>
                    <a:p>
                      <a:r>
                        <a:rPr lang="en-CA" dirty="0" smtClean="0"/>
                        <a:t>Sociological Theory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Psychological Theory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Behaviour can be influenced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Behaviour</a:t>
                      </a:r>
                      <a:r>
                        <a:rPr lang="en-CA" baseline="0" dirty="0" smtClean="0"/>
                        <a:t> can be analysed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Belief of Rehabilitation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Rehabilitation by treatment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Environment important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Behavioural tendencies developed at childhood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Many theories adopted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Many theories adopted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People Oriented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Medical Oriented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Empirical based research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Evidence based research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Very broad perspectives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Narrower Perspectives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15158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FF0000"/>
                </a:solidFill>
              </a:rPr>
              <a:t>Comparative Analysis (2)</a:t>
            </a:r>
            <a:endParaRPr lang="en-GB" dirty="0">
              <a:solidFill>
                <a:srgbClr val="FF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4689448"/>
              </p:ext>
            </p:extLst>
          </p:nvPr>
        </p:nvGraphicFramePr>
        <p:xfrm>
          <a:off x="2843808" y="1484784"/>
          <a:ext cx="6096000" cy="3845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Classical Theory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Biological Theory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Emphasis on Punishment &amp; Deterrence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Individual influenced by physical composition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Roots to 18</a:t>
                      </a:r>
                      <a:r>
                        <a:rPr lang="en-CA" baseline="30000" dirty="0" smtClean="0"/>
                        <a:t>th</a:t>
                      </a:r>
                      <a:r>
                        <a:rPr lang="en-CA" dirty="0" smtClean="0"/>
                        <a:t> Century, widely accepted beliefs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Hormones and Nervous systems very influential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Punishment</a:t>
                      </a:r>
                      <a:r>
                        <a:rPr lang="en-CA" baseline="0" dirty="0" smtClean="0"/>
                        <a:t> should fit the crime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Excess hormones promote aggression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Individuals act of freewill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Criminal activist</a:t>
                      </a:r>
                      <a:r>
                        <a:rPr lang="en-CA" baseline="0" dirty="0" smtClean="0"/>
                        <a:t> may be mentally unbalanced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They act</a:t>
                      </a:r>
                      <a:r>
                        <a:rPr lang="en-CA" baseline="0" dirty="0" smtClean="0"/>
                        <a:t> in a rationale manner when making criminal choices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Criminal behaviour needs to be treated like any other serious illness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61489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heme/theme1.xml><?xml version="1.0" encoding="utf-8"?>
<a:theme xmlns:a="http://schemas.openxmlformats.org/drawingml/2006/main" name="legal_0038_slide">
  <a:themeElements>
    <a:clrScheme name="b2dfee_lightblue2 2">
      <a:dk1>
        <a:srgbClr val="000000"/>
      </a:dk1>
      <a:lt1>
        <a:srgbClr val="B2DFEE"/>
      </a:lt1>
      <a:dk2>
        <a:srgbClr val="000000"/>
      </a:dk2>
      <a:lt2>
        <a:srgbClr val="B2B2B2"/>
      </a:lt2>
      <a:accent1>
        <a:srgbClr val="46638C"/>
      </a:accent1>
      <a:accent2>
        <a:srgbClr val="397339"/>
      </a:accent2>
      <a:accent3>
        <a:srgbClr val="D5ECF5"/>
      </a:accent3>
      <a:accent4>
        <a:srgbClr val="000000"/>
      </a:accent4>
      <a:accent5>
        <a:srgbClr val="B0B7C5"/>
      </a:accent5>
      <a:accent6>
        <a:srgbClr val="336833"/>
      </a:accent6>
      <a:hlink>
        <a:srgbClr val="544C80"/>
      </a:hlink>
      <a:folHlink>
        <a:srgbClr val="1F5C7A"/>
      </a:folHlink>
    </a:clrScheme>
    <a:fontScheme name="b2dfee_lightblue2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2dfee_lightblue2 1">
        <a:dk1>
          <a:srgbClr val="000000"/>
        </a:dk1>
        <a:lt1>
          <a:srgbClr val="B2DFEE"/>
        </a:lt1>
        <a:dk2>
          <a:srgbClr val="000000"/>
        </a:dk2>
        <a:lt2>
          <a:srgbClr val="B2B2B2"/>
        </a:lt2>
        <a:accent1>
          <a:srgbClr val="297DA6"/>
        </a:accent1>
        <a:accent2>
          <a:srgbClr val="266599"/>
        </a:accent2>
        <a:accent3>
          <a:srgbClr val="D5ECF5"/>
        </a:accent3>
        <a:accent4>
          <a:srgbClr val="000000"/>
        </a:accent4>
        <a:accent5>
          <a:srgbClr val="ACBFD0"/>
        </a:accent5>
        <a:accent6>
          <a:srgbClr val="215B8A"/>
        </a:accent6>
        <a:hlink>
          <a:srgbClr val="206080"/>
        </a:hlink>
        <a:folHlink>
          <a:srgbClr val="21588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2dfee_lightblue2 2">
        <a:dk1>
          <a:srgbClr val="000000"/>
        </a:dk1>
        <a:lt1>
          <a:srgbClr val="B2DFEE"/>
        </a:lt1>
        <a:dk2>
          <a:srgbClr val="000000"/>
        </a:dk2>
        <a:lt2>
          <a:srgbClr val="B2B2B2"/>
        </a:lt2>
        <a:accent1>
          <a:srgbClr val="46638C"/>
        </a:accent1>
        <a:accent2>
          <a:srgbClr val="397339"/>
        </a:accent2>
        <a:accent3>
          <a:srgbClr val="D5ECF5"/>
        </a:accent3>
        <a:accent4>
          <a:srgbClr val="000000"/>
        </a:accent4>
        <a:accent5>
          <a:srgbClr val="B0B7C5"/>
        </a:accent5>
        <a:accent6>
          <a:srgbClr val="336833"/>
        </a:accent6>
        <a:hlink>
          <a:srgbClr val="544C80"/>
        </a:hlink>
        <a:folHlink>
          <a:srgbClr val="1F5C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2dfee_lightblue2 3">
        <a:dk1>
          <a:srgbClr val="000000"/>
        </a:dk1>
        <a:lt1>
          <a:srgbClr val="B2DFEE"/>
        </a:lt1>
        <a:dk2>
          <a:srgbClr val="000000"/>
        </a:dk2>
        <a:lt2>
          <a:srgbClr val="B2B2B2"/>
        </a:lt2>
        <a:accent1>
          <a:srgbClr val="A6544B"/>
        </a:accent1>
        <a:accent2>
          <a:srgbClr val="23698C"/>
        </a:accent2>
        <a:accent3>
          <a:srgbClr val="D5ECF5"/>
        </a:accent3>
        <a:accent4>
          <a:srgbClr val="000000"/>
        </a:accent4>
        <a:accent5>
          <a:srgbClr val="D0B3B1"/>
        </a:accent5>
        <a:accent6>
          <a:srgbClr val="1F5E7E"/>
        </a:accent6>
        <a:hlink>
          <a:srgbClr val="873655"/>
        </a:hlink>
        <a:folHlink>
          <a:srgbClr val="6E51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2dfee_lightblue2 4">
        <a:dk1>
          <a:srgbClr val="000000"/>
        </a:dk1>
        <a:lt1>
          <a:srgbClr val="B2DFEE"/>
        </a:lt1>
        <a:dk2>
          <a:srgbClr val="000000"/>
        </a:dk2>
        <a:lt2>
          <a:srgbClr val="B2B2B2"/>
        </a:lt2>
        <a:accent1>
          <a:srgbClr val="73781E"/>
        </a:accent1>
        <a:accent2>
          <a:srgbClr val="915D33"/>
        </a:accent2>
        <a:accent3>
          <a:srgbClr val="D5ECF5"/>
        </a:accent3>
        <a:accent4>
          <a:srgbClr val="000000"/>
        </a:accent4>
        <a:accent5>
          <a:srgbClr val="BCBEAB"/>
        </a:accent5>
        <a:accent6>
          <a:srgbClr val="83532D"/>
        </a:accent6>
        <a:hlink>
          <a:srgbClr val="1E5A78"/>
        </a:hlink>
        <a:folHlink>
          <a:srgbClr val="71427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2dfee_lightblue2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297DA6"/>
        </a:accent1>
        <a:accent2>
          <a:srgbClr val="266599"/>
        </a:accent2>
        <a:accent3>
          <a:srgbClr val="FFFFFF"/>
        </a:accent3>
        <a:accent4>
          <a:srgbClr val="000000"/>
        </a:accent4>
        <a:accent5>
          <a:srgbClr val="ACBFD0"/>
        </a:accent5>
        <a:accent6>
          <a:srgbClr val="215B8A"/>
        </a:accent6>
        <a:hlink>
          <a:srgbClr val="206080"/>
        </a:hlink>
        <a:folHlink>
          <a:srgbClr val="21588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2dfee_lightblue2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46638C"/>
        </a:accent1>
        <a:accent2>
          <a:srgbClr val="397339"/>
        </a:accent2>
        <a:accent3>
          <a:srgbClr val="FFFFFF"/>
        </a:accent3>
        <a:accent4>
          <a:srgbClr val="000000"/>
        </a:accent4>
        <a:accent5>
          <a:srgbClr val="B0B7C5"/>
        </a:accent5>
        <a:accent6>
          <a:srgbClr val="336833"/>
        </a:accent6>
        <a:hlink>
          <a:srgbClr val="544C80"/>
        </a:hlink>
        <a:folHlink>
          <a:srgbClr val="1F5C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2dfee_lightblue2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A6544B"/>
        </a:accent1>
        <a:accent2>
          <a:srgbClr val="23698C"/>
        </a:accent2>
        <a:accent3>
          <a:srgbClr val="FFFFFF"/>
        </a:accent3>
        <a:accent4>
          <a:srgbClr val="000000"/>
        </a:accent4>
        <a:accent5>
          <a:srgbClr val="D0B3B1"/>
        </a:accent5>
        <a:accent6>
          <a:srgbClr val="1F5E7E"/>
        </a:accent6>
        <a:hlink>
          <a:srgbClr val="873655"/>
        </a:hlink>
        <a:folHlink>
          <a:srgbClr val="6E51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2dfee_lightblue2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73781E"/>
        </a:accent1>
        <a:accent2>
          <a:srgbClr val="915D33"/>
        </a:accent2>
        <a:accent3>
          <a:srgbClr val="FFFFFF"/>
        </a:accent3>
        <a:accent4>
          <a:srgbClr val="000000"/>
        </a:accent4>
        <a:accent5>
          <a:srgbClr val="BCBEAB"/>
        </a:accent5>
        <a:accent6>
          <a:srgbClr val="83532D"/>
        </a:accent6>
        <a:hlink>
          <a:srgbClr val="1E5A78"/>
        </a:hlink>
        <a:folHlink>
          <a:srgbClr val="71427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legal_0038_slide</Template>
  <TotalTime>207</TotalTime>
  <Words>502</Words>
  <Application>Microsoft Office PowerPoint</Application>
  <PresentationFormat>On-screen Show (4:3)</PresentationFormat>
  <Paragraphs>85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legal_0038_slide</vt:lpstr>
      <vt:lpstr>Criminal Justice</vt:lpstr>
      <vt:lpstr>Major theories of crime causation</vt:lpstr>
      <vt:lpstr>Classical Theory</vt:lpstr>
      <vt:lpstr>Sociological Theory</vt:lpstr>
      <vt:lpstr>Psychological Theory</vt:lpstr>
      <vt:lpstr>Social Conflict Theory</vt:lpstr>
      <vt:lpstr>Biological Theory </vt:lpstr>
      <vt:lpstr>Comparative Analysis (1)</vt:lpstr>
      <vt:lpstr>Comparative Analysis (2)</vt:lpstr>
      <vt:lpstr>Improvements for Classical Theory</vt:lpstr>
      <vt:lpstr>References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Criminal Justice</dc:title>
  <dc:creator>Owner</dc:creator>
  <cp:lastModifiedBy>Owner</cp:lastModifiedBy>
  <cp:revision>9</cp:revision>
  <cp:lastPrinted>2010-08-11T19:50:28Z</cp:lastPrinted>
  <dcterms:created xsi:type="dcterms:W3CDTF">2010-08-11T17:03:32Z</dcterms:created>
  <dcterms:modified xsi:type="dcterms:W3CDTF">2010-08-16T06:19:23Z</dcterms:modified>
</cp:coreProperties>
</file>