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96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'Sheet1'!$B$1</c:f>
              <c:strCache>
                <c:ptCount val="1"/>
                <c:pt idx="0">
                  <c:v>LEAP</c:v>
                </c:pt>
              </c:strCache>
            </c:strRef>
          </c:tx>
          <c:cat>
            <c:strRef>
              <c:f>'Sheet1'!$A$2:$A$7</c:f>
              <c:strCache>
                <c:ptCount val="6"/>
                <c:pt idx="0">
                  <c:v>louisiana</c:v>
                </c:pt>
                <c:pt idx="1">
                  <c:v>mississippi</c:v>
                </c:pt>
                <c:pt idx="2">
                  <c:v>ohio</c:v>
                </c:pt>
                <c:pt idx="3">
                  <c:v>california</c:v>
                </c:pt>
                <c:pt idx="4">
                  <c:v>kansas</c:v>
                </c:pt>
                <c:pt idx="5">
                  <c:v>north carolina</c:v>
                </c:pt>
              </c:strCache>
            </c:strRef>
          </c:cat>
          <c:val>
            <c:numRef>
              <c:f>'Sheet1'!$B$2:$B$7</c:f>
              <c:numCache>
                <c:formatCode>General</c:formatCode>
                <c:ptCount val="6"/>
                <c:pt idx="0">
                  <c:v>58</c:v>
                </c:pt>
                <c:pt idx="1">
                  <c:v>42</c:v>
                </c:pt>
                <c:pt idx="2">
                  <c:v>62</c:v>
                </c:pt>
                <c:pt idx="3">
                  <c:v>68</c:v>
                </c:pt>
                <c:pt idx="4">
                  <c:v>62</c:v>
                </c:pt>
                <c:pt idx="5">
                  <c:v>68</c:v>
                </c:pt>
              </c:numCache>
            </c:numRef>
          </c:val>
        </c:ser>
        <c:ser>
          <c:idx val="1"/>
          <c:order val="1"/>
          <c:tx>
            <c:strRef>
              <c:f>'Sheet1'!$C$1</c:f>
              <c:strCache>
                <c:ptCount val="1"/>
                <c:pt idx="0">
                  <c:v>ACT</c:v>
                </c:pt>
              </c:strCache>
            </c:strRef>
          </c:tx>
          <c:cat>
            <c:strRef>
              <c:f>'Sheet1'!$A$2:$A$7</c:f>
              <c:strCache>
                <c:ptCount val="6"/>
                <c:pt idx="0">
                  <c:v>louisiana</c:v>
                </c:pt>
                <c:pt idx="1">
                  <c:v>mississippi</c:v>
                </c:pt>
                <c:pt idx="2">
                  <c:v>ohio</c:v>
                </c:pt>
                <c:pt idx="3">
                  <c:v>california</c:v>
                </c:pt>
                <c:pt idx="4">
                  <c:v>kansas</c:v>
                </c:pt>
                <c:pt idx="5">
                  <c:v>north carolina</c:v>
                </c:pt>
              </c:strCache>
            </c:strRef>
          </c:cat>
          <c:val>
            <c:numRef>
              <c:f>'Sheet1'!$C$2:$C$7</c:f>
              <c:numCache>
                <c:formatCode>General</c:formatCode>
                <c:ptCount val="6"/>
                <c:pt idx="0">
                  <c:v>22</c:v>
                </c:pt>
                <c:pt idx="1">
                  <c:v>18</c:v>
                </c:pt>
                <c:pt idx="2">
                  <c:v>24</c:v>
                </c:pt>
                <c:pt idx="3">
                  <c:v>27</c:v>
                </c:pt>
                <c:pt idx="4">
                  <c:v>25</c:v>
                </c:pt>
                <c:pt idx="5">
                  <c:v>24</c:v>
                </c:pt>
              </c:numCache>
            </c:numRef>
          </c:val>
        </c:ser>
        <c:ser>
          <c:idx val="2"/>
          <c:order val="2"/>
          <c:tx>
            <c:strRef>
              <c:f>'Sheet1'!$D$1</c:f>
              <c:strCache>
                <c:ptCount val="1"/>
                <c:pt idx="0">
                  <c:v>SAT</c:v>
                </c:pt>
              </c:strCache>
            </c:strRef>
          </c:tx>
          <c:cat>
            <c:strRef>
              <c:f>'Sheet1'!$A$2:$A$7</c:f>
              <c:strCache>
                <c:ptCount val="6"/>
                <c:pt idx="0">
                  <c:v>louisiana</c:v>
                </c:pt>
                <c:pt idx="1">
                  <c:v>mississippi</c:v>
                </c:pt>
                <c:pt idx="2">
                  <c:v>ohio</c:v>
                </c:pt>
                <c:pt idx="3">
                  <c:v>california</c:v>
                </c:pt>
                <c:pt idx="4">
                  <c:v>kansas</c:v>
                </c:pt>
                <c:pt idx="5">
                  <c:v>north carolina</c:v>
                </c:pt>
              </c:strCache>
            </c:strRef>
          </c:cat>
          <c:val>
            <c:numRef>
              <c:f>'Sheet1'!$D$2:$D$7</c:f>
              <c:numCache>
                <c:formatCode>General</c:formatCode>
                <c:ptCount val="6"/>
                <c:pt idx="0">
                  <c:v>1100</c:v>
                </c:pt>
                <c:pt idx="1">
                  <c:v>1000</c:v>
                </c:pt>
                <c:pt idx="2">
                  <c:v>1500</c:v>
                </c:pt>
                <c:pt idx="3">
                  <c:v>1400</c:v>
                </c:pt>
                <c:pt idx="4">
                  <c:v>1134</c:v>
                </c:pt>
                <c:pt idx="5">
                  <c:v>1378</c:v>
                </c:pt>
              </c:numCache>
            </c:numRef>
          </c:val>
        </c:ser>
        <c:ser>
          <c:idx val="3"/>
          <c:order val="3"/>
          <c:tx>
            <c:strRef>
              <c:f>'Sheet1'!$E$1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'Sheet1'!$A$2:$A$7</c:f>
              <c:strCache>
                <c:ptCount val="6"/>
                <c:pt idx="0">
                  <c:v>louisiana</c:v>
                </c:pt>
                <c:pt idx="1">
                  <c:v>mississippi</c:v>
                </c:pt>
                <c:pt idx="2">
                  <c:v>ohio</c:v>
                </c:pt>
                <c:pt idx="3">
                  <c:v>california</c:v>
                </c:pt>
                <c:pt idx="4">
                  <c:v>kansas</c:v>
                </c:pt>
                <c:pt idx="5">
                  <c:v>north carolina</c:v>
                </c:pt>
              </c:strCache>
            </c:strRef>
          </c:cat>
          <c:val>
            <c:numRef>
              <c:f>'Sheet1'!$E$2:$E$7</c:f>
              <c:numCache>
                <c:formatCode>General</c:formatCode>
                <c:ptCount val="6"/>
              </c:numCache>
            </c:numRef>
          </c:val>
        </c:ser>
        <c:shape val="cylinder"/>
        <c:axId val="59316480"/>
        <c:axId val="59531264"/>
        <c:axId val="0"/>
      </c:bar3DChart>
      <c:catAx>
        <c:axId val="59316480"/>
        <c:scaling>
          <c:orientation val="minMax"/>
        </c:scaling>
        <c:axPos val="b"/>
        <c:tickLblPos val="nextTo"/>
        <c:crossAx val="59531264"/>
        <c:crosses val="autoZero"/>
        <c:auto val="1"/>
        <c:lblAlgn val="ctr"/>
        <c:lblOffset val="100"/>
      </c:catAx>
      <c:valAx>
        <c:axId val="59531264"/>
        <c:scaling>
          <c:orientation val="minMax"/>
        </c:scaling>
        <c:axPos val="l"/>
        <c:majorGridlines/>
        <c:numFmt formatCode="General" sourceLinked="1"/>
        <c:tickLblPos val="nextTo"/>
        <c:crossAx val="593164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006499-4138-41A6-BDD9-D8C93F529C0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45B8D8-A757-4590-B412-86762E511D3C}">
      <dgm:prSet phldrT="[Text]"/>
      <dgm:spPr/>
      <dgm:t>
        <a:bodyPr/>
        <a:lstStyle/>
        <a:p>
          <a:r>
            <a:rPr lang="en-US" dirty="0" smtClean="0"/>
            <a:t>Praxis Testing</a:t>
          </a:r>
          <a:endParaRPr lang="en-US" dirty="0"/>
        </a:p>
      </dgm:t>
    </dgm:pt>
    <dgm:pt modelId="{B800C740-9952-4EFB-9F70-21404EEA59A9}" type="parTrans" cxnId="{41C47184-1AB0-431B-A5DC-725DC700F51D}">
      <dgm:prSet/>
      <dgm:spPr/>
      <dgm:t>
        <a:bodyPr/>
        <a:lstStyle/>
        <a:p>
          <a:endParaRPr lang="en-US"/>
        </a:p>
      </dgm:t>
    </dgm:pt>
    <dgm:pt modelId="{CAFDD456-23D8-4896-A3BB-D72D19FD0A03}" type="sibTrans" cxnId="{41C47184-1AB0-431B-A5DC-725DC700F51D}">
      <dgm:prSet/>
      <dgm:spPr/>
      <dgm:t>
        <a:bodyPr/>
        <a:lstStyle/>
        <a:p>
          <a:endParaRPr lang="en-US"/>
        </a:p>
      </dgm:t>
    </dgm:pt>
    <dgm:pt modelId="{12672107-16CD-4B94-9F96-F113CAF747A2}">
      <dgm:prSet phldrT="[Text]"/>
      <dgm:spPr/>
      <dgm:t>
        <a:bodyPr/>
        <a:lstStyle/>
        <a:p>
          <a:r>
            <a:rPr lang="en-US" dirty="0" smtClean="0"/>
            <a:t>In house testing</a:t>
          </a:r>
          <a:endParaRPr lang="en-US" dirty="0"/>
        </a:p>
      </dgm:t>
    </dgm:pt>
    <dgm:pt modelId="{D6C77980-14BC-4916-9B8B-AF8182CD4A43}" type="parTrans" cxnId="{11752802-B81C-41C2-82CF-99FE9B0AAF5D}">
      <dgm:prSet/>
      <dgm:spPr/>
      <dgm:t>
        <a:bodyPr/>
        <a:lstStyle/>
        <a:p>
          <a:endParaRPr lang="en-US"/>
        </a:p>
      </dgm:t>
    </dgm:pt>
    <dgm:pt modelId="{8A972F29-883F-48B6-A7DE-AD361C406CE0}" type="sibTrans" cxnId="{11752802-B81C-41C2-82CF-99FE9B0AAF5D}">
      <dgm:prSet/>
      <dgm:spPr/>
      <dgm:t>
        <a:bodyPr/>
        <a:lstStyle/>
        <a:p>
          <a:endParaRPr lang="en-US"/>
        </a:p>
      </dgm:t>
    </dgm:pt>
    <dgm:pt modelId="{20B3073D-9F5E-4A71-B3D4-A0C3216F8C5B}">
      <dgm:prSet phldrT="[Text]"/>
      <dgm:spPr/>
      <dgm:t>
        <a:bodyPr/>
        <a:lstStyle/>
        <a:p>
          <a:r>
            <a:rPr lang="en-US" dirty="0" smtClean="0"/>
            <a:t>Higher standards</a:t>
          </a:r>
          <a:endParaRPr lang="en-US" dirty="0"/>
        </a:p>
      </dgm:t>
    </dgm:pt>
    <dgm:pt modelId="{AA74ED56-E48D-4390-AE74-7F25348ACA45}" type="parTrans" cxnId="{8C7636B2-B06B-4DED-8A17-3255EA7777A7}">
      <dgm:prSet/>
      <dgm:spPr/>
      <dgm:t>
        <a:bodyPr/>
        <a:lstStyle/>
        <a:p>
          <a:endParaRPr lang="en-US"/>
        </a:p>
      </dgm:t>
    </dgm:pt>
    <dgm:pt modelId="{E6CF5893-A946-40B2-B458-A79CB56A3533}" type="sibTrans" cxnId="{8C7636B2-B06B-4DED-8A17-3255EA7777A7}">
      <dgm:prSet/>
      <dgm:spPr/>
      <dgm:t>
        <a:bodyPr/>
        <a:lstStyle/>
        <a:p>
          <a:endParaRPr lang="en-US"/>
        </a:p>
      </dgm:t>
    </dgm:pt>
    <dgm:pt modelId="{765DE029-2A4A-4958-A8B6-F9B83DD0CEF2}">
      <dgm:prSet phldrT="[Text]"/>
      <dgm:spPr/>
      <dgm:t>
        <a:bodyPr/>
        <a:lstStyle/>
        <a:p>
          <a:r>
            <a:rPr lang="en-US" dirty="0" smtClean="0"/>
            <a:t>Ensure new teachers meet standards</a:t>
          </a:r>
          <a:endParaRPr lang="en-US" dirty="0"/>
        </a:p>
      </dgm:t>
    </dgm:pt>
    <dgm:pt modelId="{811C5229-E045-46E5-A057-9BB65340278B}" type="parTrans" cxnId="{007FC975-F110-44DF-9803-F453C0344159}">
      <dgm:prSet/>
      <dgm:spPr/>
      <dgm:t>
        <a:bodyPr/>
        <a:lstStyle/>
        <a:p>
          <a:endParaRPr lang="en-US"/>
        </a:p>
      </dgm:t>
    </dgm:pt>
    <dgm:pt modelId="{F9B760EB-E09A-4262-9006-22EF67C6FA8E}" type="sibTrans" cxnId="{007FC975-F110-44DF-9803-F453C0344159}">
      <dgm:prSet/>
      <dgm:spPr/>
      <dgm:t>
        <a:bodyPr/>
        <a:lstStyle/>
        <a:p>
          <a:endParaRPr lang="en-US"/>
        </a:p>
      </dgm:t>
    </dgm:pt>
    <dgm:pt modelId="{004A27C1-0A6E-4BBA-BD0F-E39A4427082C}">
      <dgm:prSet phldrT="[Text]"/>
      <dgm:spPr/>
      <dgm:t>
        <a:bodyPr/>
        <a:lstStyle/>
        <a:p>
          <a:r>
            <a:rPr lang="en-US" dirty="0" smtClean="0"/>
            <a:t>Weed out older teachers</a:t>
          </a:r>
          <a:endParaRPr lang="en-US" dirty="0"/>
        </a:p>
      </dgm:t>
    </dgm:pt>
    <dgm:pt modelId="{E43912FF-5EBD-4388-80B4-F0F330866566}" type="parTrans" cxnId="{963E168D-A635-4549-B199-C329B935F28A}">
      <dgm:prSet/>
      <dgm:spPr/>
      <dgm:t>
        <a:bodyPr/>
        <a:lstStyle/>
        <a:p>
          <a:endParaRPr lang="en-US"/>
        </a:p>
      </dgm:t>
    </dgm:pt>
    <dgm:pt modelId="{EDF8462B-EA2A-4FE3-9E69-6B2B699486EE}" type="sibTrans" cxnId="{963E168D-A635-4549-B199-C329B935F28A}">
      <dgm:prSet/>
      <dgm:spPr/>
      <dgm:t>
        <a:bodyPr/>
        <a:lstStyle/>
        <a:p>
          <a:endParaRPr lang="en-US"/>
        </a:p>
      </dgm:t>
    </dgm:pt>
    <dgm:pt modelId="{DA7F06A8-552E-4A34-AD31-39B0E601ECFB}">
      <dgm:prSet phldrT="[Text]"/>
      <dgm:spPr/>
      <dgm:t>
        <a:bodyPr/>
        <a:lstStyle/>
        <a:p>
          <a:r>
            <a:rPr lang="en-US" dirty="0" smtClean="0"/>
            <a:t>In house training for non-compliant methods</a:t>
          </a:r>
          <a:endParaRPr lang="en-US" dirty="0"/>
        </a:p>
      </dgm:t>
    </dgm:pt>
    <dgm:pt modelId="{73D944B5-D026-48CD-9BFB-3A70F6307D17}" type="parTrans" cxnId="{3935FB0A-7376-477C-BB71-7A80CB9A6820}">
      <dgm:prSet/>
      <dgm:spPr/>
      <dgm:t>
        <a:bodyPr/>
        <a:lstStyle/>
        <a:p>
          <a:endParaRPr lang="en-US"/>
        </a:p>
      </dgm:t>
    </dgm:pt>
    <dgm:pt modelId="{AA4213E6-6C51-4C75-8C93-DC8E9C0C559C}" type="sibTrans" cxnId="{3935FB0A-7376-477C-BB71-7A80CB9A6820}">
      <dgm:prSet/>
      <dgm:spPr/>
      <dgm:t>
        <a:bodyPr/>
        <a:lstStyle/>
        <a:p>
          <a:endParaRPr lang="en-US"/>
        </a:p>
      </dgm:t>
    </dgm:pt>
    <dgm:pt modelId="{18E8388F-8798-4B39-B0A6-179CC24141F7}">
      <dgm:prSet phldrT="[Text]"/>
      <dgm:spPr/>
      <dgm:t>
        <a:bodyPr/>
        <a:lstStyle/>
        <a:p>
          <a:r>
            <a:rPr lang="en-US" dirty="0" smtClean="0"/>
            <a:t>Stricter discipline policies</a:t>
          </a:r>
          <a:endParaRPr lang="en-US" dirty="0"/>
        </a:p>
      </dgm:t>
    </dgm:pt>
    <dgm:pt modelId="{DE0B05D5-F4C7-4E8F-AF5B-1F136C51184B}" type="parTrans" cxnId="{3AA2DD0D-B519-425C-89BC-7ECC8EDB5710}">
      <dgm:prSet/>
      <dgm:spPr/>
      <dgm:t>
        <a:bodyPr/>
        <a:lstStyle/>
        <a:p>
          <a:endParaRPr lang="en-US"/>
        </a:p>
      </dgm:t>
    </dgm:pt>
    <dgm:pt modelId="{C9B9FE44-A5EF-4FE3-AF3A-A7BC7EFBBBC6}" type="sibTrans" cxnId="{3AA2DD0D-B519-425C-89BC-7ECC8EDB5710}">
      <dgm:prSet/>
      <dgm:spPr/>
      <dgm:t>
        <a:bodyPr/>
        <a:lstStyle/>
        <a:p>
          <a:endParaRPr lang="en-US"/>
        </a:p>
      </dgm:t>
    </dgm:pt>
    <dgm:pt modelId="{4793CA95-EB1F-4868-B6DD-B1DD1B0362BC}">
      <dgm:prSet phldrT="[Text]"/>
      <dgm:spPr/>
      <dgm:t>
        <a:bodyPr/>
        <a:lstStyle/>
        <a:p>
          <a:r>
            <a:rPr lang="en-US" dirty="0" smtClean="0"/>
            <a:t>Collaborative Teaching policies</a:t>
          </a:r>
          <a:endParaRPr lang="en-US" dirty="0"/>
        </a:p>
      </dgm:t>
    </dgm:pt>
    <dgm:pt modelId="{61AB9E7F-A214-494E-BEAC-E23B52471D4D}" type="parTrans" cxnId="{554E8731-455A-44A7-8A04-830175A54BA0}">
      <dgm:prSet/>
      <dgm:spPr/>
      <dgm:t>
        <a:bodyPr/>
        <a:lstStyle/>
        <a:p>
          <a:endParaRPr lang="en-US"/>
        </a:p>
      </dgm:t>
    </dgm:pt>
    <dgm:pt modelId="{B617ED08-A004-4AFD-B138-8948A0A3D4D1}" type="sibTrans" cxnId="{554E8731-455A-44A7-8A04-830175A54BA0}">
      <dgm:prSet/>
      <dgm:spPr/>
      <dgm:t>
        <a:bodyPr/>
        <a:lstStyle/>
        <a:p>
          <a:endParaRPr lang="en-US"/>
        </a:p>
      </dgm:t>
    </dgm:pt>
    <dgm:pt modelId="{42DF6F6E-4059-4408-BDEA-B9CBAF33DFBE}">
      <dgm:prSet phldrT="[Text]"/>
      <dgm:spPr/>
      <dgm:t>
        <a:bodyPr/>
        <a:lstStyle/>
        <a:p>
          <a:r>
            <a:rPr lang="en-US" dirty="0" smtClean="0"/>
            <a:t>Collaborative Learning policies</a:t>
          </a:r>
          <a:endParaRPr lang="en-US" dirty="0"/>
        </a:p>
      </dgm:t>
    </dgm:pt>
    <dgm:pt modelId="{D611861B-E5D1-4D68-80F2-61B8371921B4}" type="parTrans" cxnId="{4B481C0F-6562-4ED8-B5D9-E22321907A03}">
      <dgm:prSet/>
      <dgm:spPr/>
      <dgm:t>
        <a:bodyPr/>
        <a:lstStyle/>
        <a:p>
          <a:endParaRPr lang="en-US"/>
        </a:p>
      </dgm:t>
    </dgm:pt>
    <dgm:pt modelId="{BF3A01C6-1993-4033-9BCD-87FE6CE14F80}" type="sibTrans" cxnId="{4B481C0F-6562-4ED8-B5D9-E22321907A03}">
      <dgm:prSet/>
      <dgm:spPr/>
      <dgm:t>
        <a:bodyPr/>
        <a:lstStyle/>
        <a:p>
          <a:endParaRPr lang="en-US"/>
        </a:p>
      </dgm:t>
    </dgm:pt>
    <dgm:pt modelId="{45A0D249-38CF-4D44-93A8-14A2109AE010}" type="pres">
      <dgm:prSet presAssocID="{DB006499-4138-41A6-BDD9-D8C93F529C06}" presName="Name0" presStyleCnt="0">
        <dgm:presLayoutVars>
          <dgm:dir/>
          <dgm:resizeHandles val="exact"/>
        </dgm:presLayoutVars>
      </dgm:prSet>
      <dgm:spPr/>
    </dgm:pt>
    <dgm:pt modelId="{BEC59704-A90E-4096-927F-9262E4FDEA02}" type="pres">
      <dgm:prSet presAssocID="{6645B8D8-A757-4590-B412-86762E511D3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5E67B-6AD8-47F1-A63B-E23EF4D20B9E}" type="pres">
      <dgm:prSet presAssocID="{CAFDD456-23D8-4896-A3BB-D72D19FD0A03}" presName="sibTrans" presStyleCnt="0"/>
      <dgm:spPr/>
    </dgm:pt>
    <dgm:pt modelId="{F1F4FE48-7B8F-43A6-8BAA-86C5BE2AAF05}" type="pres">
      <dgm:prSet presAssocID="{765DE029-2A4A-4958-A8B6-F9B83DD0CEF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CC4F7D-42AC-43C1-855E-5BB4492A04BA}" type="pres">
      <dgm:prSet presAssocID="{F9B760EB-E09A-4262-9006-22EF67C6FA8E}" presName="sibTrans" presStyleCnt="0"/>
      <dgm:spPr/>
    </dgm:pt>
    <dgm:pt modelId="{D60ABFE7-2AE6-4EFE-9463-C090FD30FB46}" type="pres">
      <dgm:prSet presAssocID="{18E8388F-8798-4B39-B0A6-179CC24141F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7FC975-F110-44DF-9803-F453C0344159}" srcId="{DB006499-4138-41A6-BDD9-D8C93F529C06}" destId="{765DE029-2A4A-4958-A8B6-F9B83DD0CEF2}" srcOrd="1" destOrd="0" parTransId="{811C5229-E045-46E5-A057-9BB65340278B}" sibTransId="{F9B760EB-E09A-4262-9006-22EF67C6FA8E}"/>
    <dgm:cxn modelId="{11752802-B81C-41C2-82CF-99FE9B0AAF5D}" srcId="{6645B8D8-A757-4590-B412-86762E511D3C}" destId="{12672107-16CD-4B94-9F96-F113CAF747A2}" srcOrd="0" destOrd="0" parTransId="{D6C77980-14BC-4916-9B8B-AF8182CD4A43}" sibTransId="{8A972F29-883F-48B6-A7DE-AD361C406CE0}"/>
    <dgm:cxn modelId="{554E8731-455A-44A7-8A04-830175A54BA0}" srcId="{18E8388F-8798-4B39-B0A6-179CC24141F7}" destId="{4793CA95-EB1F-4868-B6DD-B1DD1B0362BC}" srcOrd="0" destOrd="0" parTransId="{61AB9E7F-A214-494E-BEAC-E23B52471D4D}" sibTransId="{B617ED08-A004-4AFD-B138-8948A0A3D4D1}"/>
    <dgm:cxn modelId="{EB6A180E-5F30-4667-B30B-DCD2A2269238}" type="presOf" srcId="{4793CA95-EB1F-4868-B6DD-B1DD1B0362BC}" destId="{D60ABFE7-2AE6-4EFE-9463-C090FD30FB46}" srcOrd="0" destOrd="1" presId="urn:microsoft.com/office/officeart/2005/8/layout/hList6"/>
    <dgm:cxn modelId="{CD504029-7221-42FE-BB19-7AF028CCC87F}" type="presOf" srcId="{42DF6F6E-4059-4408-BDEA-B9CBAF33DFBE}" destId="{D60ABFE7-2AE6-4EFE-9463-C090FD30FB46}" srcOrd="0" destOrd="2" presId="urn:microsoft.com/office/officeart/2005/8/layout/hList6"/>
    <dgm:cxn modelId="{AB86DCEC-49FE-4DD0-AE8B-B944091ED875}" type="presOf" srcId="{765DE029-2A4A-4958-A8B6-F9B83DD0CEF2}" destId="{F1F4FE48-7B8F-43A6-8BAA-86C5BE2AAF05}" srcOrd="0" destOrd="0" presId="urn:microsoft.com/office/officeart/2005/8/layout/hList6"/>
    <dgm:cxn modelId="{87B19220-E10E-420B-AAF3-F0C556406B8A}" type="presOf" srcId="{DA7F06A8-552E-4A34-AD31-39B0E601ECFB}" destId="{F1F4FE48-7B8F-43A6-8BAA-86C5BE2AAF05}" srcOrd="0" destOrd="2" presId="urn:microsoft.com/office/officeart/2005/8/layout/hList6"/>
    <dgm:cxn modelId="{8C7636B2-B06B-4DED-8A17-3255EA7777A7}" srcId="{6645B8D8-A757-4590-B412-86762E511D3C}" destId="{20B3073D-9F5E-4A71-B3D4-A0C3216F8C5B}" srcOrd="1" destOrd="0" parTransId="{AA74ED56-E48D-4390-AE74-7F25348ACA45}" sibTransId="{E6CF5893-A946-40B2-B458-A79CB56A3533}"/>
    <dgm:cxn modelId="{992403A6-2AA6-4665-9305-36E6A4259D4F}" type="presOf" srcId="{18E8388F-8798-4B39-B0A6-179CC24141F7}" destId="{D60ABFE7-2AE6-4EFE-9463-C090FD30FB46}" srcOrd="0" destOrd="0" presId="urn:microsoft.com/office/officeart/2005/8/layout/hList6"/>
    <dgm:cxn modelId="{963E168D-A635-4549-B199-C329B935F28A}" srcId="{765DE029-2A4A-4958-A8B6-F9B83DD0CEF2}" destId="{004A27C1-0A6E-4BBA-BD0F-E39A4427082C}" srcOrd="0" destOrd="0" parTransId="{E43912FF-5EBD-4388-80B4-F0F330866566}" sibTransId="{EDF8462B-EA2A-4FE3-9E69-6B2B699486EE}"/>
    <dgm:cxn modelId="{41C47184-1AB0-431B-A5DC-725DC700F51D}" srcId="{DB006499-4138-41A6-BDD9-D8C93F529C06}" destId="{6645B8D8-A757-4590-B412-86762E511D3C}" srcOrd="0" destOrd="0" parTransId="{B800C740-9952-4EFB-9F70-21404EEA59A9}" sibTransId="{CAFDD456-23D8-4896-A3BB-D72D19FD0A03}"/>
    <dgm:cxn modelId="{4B481C0F-6562-4ED8-B5D9-E22321907A03}" srcId="{18E8388F-8798-4B39-B0A6-179CC24141F7}" destId="{42DF6F6E-4059-4408-BDEA-B9CBAF33DFBE}" srcOrd="1" destOrd="0" parTransId="{D611861B-E5D1-4D68-80F2-61B8371921B4}" sibTransId="{BF3A01C6-1993-4033-9BCD-87FE6CE14F80}"/>
    <dgm:cxn modelId="{095436BE-1B79-4C91-BE43-F37B65F9D05A}" type="presOf" srcId="{6645B8D8-A757-4590-B412-86762E511D3C}" destId="{BEC59704-A90E-4096-927F-9262E4FDEA02}" srcOrd="0" destOrd="0" presId="urn:microsoft.com/office/officeart/2005/8/layout/hList6"/>
    <dgm:cxn modelId="{A999C094-DCE1-429C-AC6A-EC02B15AEB4D}" type="presOf" srcId="{12672107-16CD-4B94-9F96-F113CAF747A2}" destId="{BEC59704-A90E-4096-927F-9262E4FDEA02}" srcOrd="0" destOrd="1" presId="urn:microsoft.com/office/officeart/2005/8/layout/hList6"/>
    <dgm:cxn modelId="{3935FB0A-7376-477C-BB71-7A80CB9A6820}" srcId="{765DE029-2A4A-4958-A8B6-F9B83DD0CEF2}" destId="{DA7F06A8-552E-4A34-AD31-39B0E601ECFB}" srcOrd="1" destOrd="0" parTransId="{73D944B5-D026-48CD-9BFB-3A70F6307D17}" sibTransId="{AA4213E6-6C51-4C75-8C93-DC8E9C0C559C}"/>
    <dgm:cxn modelId="{291CF5E1-A45C-4061-A499-4510F77434A1}" type="presOf" srcId="{DB006499-4138-41A6-BDD9-D8C93F529C06}" destId="{45A0D249-38CF-4D44-93A8-14A2109AE010}" srcOrd="0" destOrd="0" presId="urn:microsoft.com/office/officeart/2005/8/layout/hList6"/>
    <dgm:cxn modelId="{3AA2DD0D-B519-425C-89BC-7ECC8EDB5710}" srcId="{DB006499-4138-41A6-BDD9-D8C93F529C06}" destId="{18E8388F-8798-4B39-B0A6-179CC24141F7}" srcOrd="2" destOrd="0" parTransId="{DE0B05D5-F4C7-4E8F-AF5B-1F136C51184B}" sibTransId="{C9B9FE44-A5EF-4FE3-AF3A-A7BC7EFBBBC6}"/>
    <dgm:cxn modelId="{438367AE-75AF-41F3-A171-3EA4B32D5902}" type="presOf" srcId="{20B3073D-9F5E-4A71-B3D4-A0C3216F8C5B}" destId="{BEC59704-A90E-4096-927F-9262E4FDEA02}" srcOrd="0" destOrd="2" presId="urn:microsoft.com/office/officeart/2005/8/layout/hList6"/>
    <dgm:cxn modelId="{F3AA2A26-A9DE-458C-B5C3-464C0FB600C7}" type="presOf" srcId="{004A27C1-0A6E-4BBA-BD0F-E39A4427082C}" destId="{F1F4FE48-7B8F-43A6-8BAA-86C5BE2AAF05}" srcOrd="0" destOrd="1" presId="urn:microsoft.com/office/officeart/2005/8/layout/hList6"/>
    <dgm:cxn modelId="{64A5B1ED-F5D0-4AF7-8D46-80946A987CFD}" type="presParOf" srcId="{45A0D249-38CF-4D44-93A8-14A2109AE010}" destId="{BEC59704-A90E-4096-927F-9262E4FDEA02}" srcOrd="0" destOrd="0" presId="urn:microsoft.com/office/officeart/2005/8/layout/hList6"/>
    <dgm:cxn modelId="{6965A534-5F98-4ED6-A67F-6F58718AE40D}" type="presParOf" srcId="{45A0D249-38CF-4D44-93A8-14A2109AE010}" destId="{3375E67B-6AD8-47F1-A63B-E23EF4D20B9E}" srcOrd="1" destOrd="0" presId="urn:microsoft.com/office/officeart/2005/8/layout/hList6"/>
    <dgm:cxn modelId="{23599B82-E516-43E4-B61B-E3E5135D5975}" type="presParOf" srcId="{45A0D249-38CF-4D44-93A8-14A2109AE010}" destId="{F1F4FE48-7B8F-43A6-8BAA-86C5BE2AAF05}" srcOrd="2" destOrd="0" presId="urn:microsoft.com/office/officeart/2005/8/layout/hList6"/>
    <dgm:cxn modelId="{4AD15920-4EC2-488D-8AF5-BDD6A3C1F887}" type="presParOf" srcId="{45A0D249-38CF-4D44-93A8-14A2109AE010}" destId="{2ECC4F7D-42AC-43C1-855E-5BB4492A04BA}" srcOrd="3" destOrd="0" presId="urn:microsoft.com/office/officeart/2005/8/layout/hList6"/>
    <dgm:cxn modelId="{53384A8F-43F1-4BE8-8CE8-938DABCC97A2}" type="presParOf" srcId="{45A0D249-38CF-4D44-93A8-14A2109AE010}" destId="{D60ABFE7-2AE6-4EFE-9463-C090FD30FB4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C59704-A90E-4096-927F-9262E4FDEA02}">
      <dsp:nvSpPr>
        <dsp:cNvPr id="0" name=""/>
        <dsp:cNvSpPr/>
      </dsp:nvSpPr>
      <dsp:spPr>
        <a:xfrm rot="16200000">
          <a:off x="-1498205" y="1498635"/>
          <a:ext cx="4114799" cy="111752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91118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Praxis Testing</a:t>
          </a:r>
          <a:endParaRPr lang="en-U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In house testing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Higher standards</a:t>
          </a:r>
          <a:endParaRPr lang="en-US" sz="1100" kern="1200" dirty="0"/>
        </a:p>
      </dsp:txBody>
      <dsp:txXfrm rot="16200000">
        <a:off x="-1498205" y="1498635"/>
        <a:ext cx="4114799" cy="1117528"/>
      </dsp:txXfrm>
    </dsp:sp>
    <dsp:sp modelId="{F1F4FE48-7B8F-43A6-8BAA-86C5BE2AAF05}">
      <dsp:nvSpPr>
        <dsp:cNvPr id="0" name=""/>
        <dsp:cNvSpPr/>
      </dsp:nvSpPr>
      <dsp:spPr>
        <a:xfrm rot="16200000">
          <a:off x="-296862" y="1498635"/>
          <a:ext cx="4114799" cy="111752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91118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Ensure new teachers meet standards</a:t>
          </a:r>
          <a:endParaRPr lang="en-U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Weed out older teachers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In house training for non-compliant methods</a:t>
          </a:r>
          <a:endParaRPr lang="en-US" sz="1100" kern="1200" dirty="0"/>
        </a:p>
      </dsp:txBody>
      <dsp:txXfrm rot="16200000">
        <a:off x="-296862" y="1498635"/>
        <a:ext cx="4114799" cy="1117528"/>
      </dsp:txXfrm>
    </dsp:sp>
    <dsp:sp modelId="{D60ABFE7-2AE6-4EFE-9463-C090FD30FB46}">
      <dsp:nvSpPr>
        <dsp:cNvPr id="0" name=""/>
        <dsp:cNvSpPr/>
      </dsp:nvSpPr>
      <dsp:spPr>
        <a:xfrm rot="16200000">
          <a:off x="904480" y="1498635"/>
          <a:ext cx="4114799" cy="111752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91118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Stricter discipline policies</a:t>
          </a:r>
          <a:endParaRPr lang="en-US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Collaborative Teaching policies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Collaborative Learning policies</a:t>
          </a:r>
          <a:endParaRPr lang="en-US" sz="1100" kern="1200" dirty="0"/>
        </a:p>
      </dsp:txBody>
      <dsp:txXfrm rot="16200000">
        <a:off x="904480" y="1498635"/>
        <a:ext cx="4114799" cy="1117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C4EF2E-41E2-4642-AABF-A25A95F4223A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3E2E19-54AB-4110-9716-E5F274961F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4EF2E-41E2-4642-AABF-A25A95F4223A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E2E19-54AB-4110-9716-E5F274961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6C4EF2E-41E2-4642-AABF-A25A95F4223A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3E2E19-54AB-4110-9716-E5F274961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4EF2E-41E2-4642-AABF-A25A95F4223A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E2E19-54AB-4110-9716-E5F274961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C4EF2E-41E2-4642-AABF-A25A95F4223A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63E2E19-54AB-4110-9716-E5F274961F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4EF2E-41E2-4642-AABF-A25A95F4223A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E2E19-54AB-4110-9716-E5F274961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4EF2E-41E2-4642-AABF-A25A95F4223A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E2E19-54AB-4110-9716-E5F274961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4EF2E-41E2-4642-AABF-A25A95F4223A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E2E19-54AB-4110-9716-E5F274961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C4EF2E-41E2-4642-AABF-A25A95F4223A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E2E19-54AB-4110-9716-E5F274961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4EF2E-41E2-4642-AABF-A25A95F4223A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E2E19-54AB-4110-9716-E5F274961F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7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7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4EF2E-41E2-4642-AABF-A25A95F4223A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3E2E19-54AB-4110-9716-E5F274961F6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1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6C4EF2E-41E2-4642-AABF-A25A95F4223A}" type="datetimeFigureOut">
              <a:rPr lang="en-US" smtClean="0"/>
              <a:t>7/21/2010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63E2E19-54AB-4110-9716-E5F274961F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Better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Changing Education in the United States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Testing Scores 2009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How Can We Make a Better School System? </a:t>
            </a:r>
          </a:p>
          <a:p>
            <a:r>
              <a:rPr lang="en-US" dirty="0" smtClean="0"/>
              <a:t>Make teachers take qualifying tests</a:t>
            </a:r>
          </a:p>
          <a:p>
            <a:r>
              <a:rPr lang="en-US" dirty="0" smtClean="0"/>
              <a:t>Keep teachers on the ball with higher standardized tests</a:t>
            </a:r>
          </a:p>
          <a:p>
            <a:r>
              <a:rPr lang="en-US" dirty="0" smtClean="0"/>
              <a:t>Get parents involved on a daily basis with homework and PTO meetings</a:t>
            </a:r>
          </a:p>
          <a:p>
            <a:r>
              <a:rPr lang="en-US" dirty="0" smtClean="0"/>
              <a:t>Keep children interested in doing assignments in and out of school</a:t>
            </a:r>
            <a:endParaRPr lang="en-US" dirty="0"/>
          </a:p>
        </p:txBody>
      </p:sp>
      <p:graphicFrame>
        <p:nvGraphicFramePr>
          <p:cNvPr id="9" name="Content Placeholder 6"/>
          <p:cNvGraphicFramePr>
            <a:graphicFrameLocks noGrp="1"/>
          </p:cNvGraphicFramePr>
          <p:nvPr>
            <p:ph sz="quarter" idx="4"/>
          </p:nvPr>
        </p:nvGraphicFramePr>
        <p:xfrm>
          <a:off x="4178301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sndAc>
      <p:stSnd>
        <p:snd r:embed="rId2" name="bomb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teachers tested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Teachers need to be tested annually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Weed out the old and bring in the new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nicole\AppData\Local\Microsoft\Windows\Temporary Internet Files\Content.IE5\A9R671J3\MC900292122[1].wmf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09738" y="2972282"/>
            <a:ext cx="1815998" cy="15928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all parents involved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Parental involvement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Parents must get involved in education of their children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Get involved with your children’s learning if you want them to be successful adults.</a:t>
            </a:r>
          </a:p>
          <a:p>
            <a:r>
              <a:rPr lang="en-US" dirty="0" smtClean="0"/>
              <a:t>&gt; school does not end when the bell rings</a:t>
            </a:r>
          </a:p>
          <a:p>
            <a:r>
              <a:rPr lang="en-US" dirty="0" smtClean="0"/>
              <a:t>&gt; children learn from their parents</a:t>
            </a:r>
          </a:p>
          <a:p>
            <a:r>
              <a:rPr lang="en-US" dirty="0" smtClean="0"/>
              <a:t>&gt;they model what they see at home</a:t>
            </a:r>
            <a:endParaRPr lang="en-US" dirty="0"/>
          </a:p>
        </p:txBody>
      </p:sp>
      <p:pic>
        <p:nvPicPr>
          <p:cNvPr id="2050" name="Picture 2" descr="C:\Users\nicole\AppData\Local\Microsoft\Windows\Temporary Internet Files\Content.IE5\NLLUNND1\MP900446465[1]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42689"/>
            <a:ext cx="3521075" cy="28520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collaborative learning environment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Lets work together toward a common goal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Collaborative work environment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Collaborative learning is the concept of grouping children in pairs to learn. </a:t>
            </a:r>
          </a:p>
          <a:p>
            <a:r>
              <a:rPr lang="en-US" dirty="0" smtClean="0"/>
              <a:t>They work in small groups to learn and each are responsible for each others learning as well.</a:t>
            </a:r>
          </a:p>
          <a:p>
            <a:r>
              <a:rPr lang="en-US" dirty="0" smtClean="0"/>
              <a:t>This works well for group learning exercises. </a:t>
            </a:r>
          </a:p>
          <a:p>
            <a:r>
              <a:rPr lang="en-US" dirty="0" smtClean="0"/>
              <a:t>It helps kids to take responsibility for others.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828800"/>
            <a:ext cx="3200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school system must support the efforts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an active voice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Contact your legislature.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principals and school board must support the efforts of the teachers and parents.</a:t>
            </a:r>
          </a:p>
          <a:p>
            <a:r>
              <a:rPr lang="en-US" dirty="0" smtClean="0"/>
              <a:t>Join the PTO meetings and let your voice be heard.</a:t>
            </a:r>
          </a:p>
          <a:p>
            <a:r>
              <a:rPr lang="en-US" dirty="0" smtClean="0"/>
              <a:t>Get involved in the community to give your input. </a:t>
            </a:r>
          </a:p>
          <a:p>
            <a:r>
              <a:rPr lang="en-US" dirty="0" smtClean="0"/>
              <a:t>Don’t stay silent or your child’s education and future will suffer.</a:t>
            </a:r>
            <a:endParaRPr lang="en-US" dirty="0"/>
          </a:p>
        </p:txBody>
      </p:sp>
      <p:pic>
        <p:nvPicPr>
          <p:cNvPr id="7" name="Content Placeholder 6" descr="gavel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876800" y="2286000"/>
            <a:ext cx="2133600" cy="2667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</TotalTime>
  <Words>287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Making Better Education</vt:lpstr>
      <vt:lpstr>Get teachers tested</vt:lpstr>
      <vt:lpstr>Get all parents involved</vt:lpstr>
      <vt:lpstr>What is a collaborative learning environment</vt:lpstr>
      <vt:lpstr>The school system must support the efforts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Better Education</dc:title>
  <dc:creator>brooke</dc:creator>
  <cp:lastModifiedBy>brooke</cp:lastModifiedBy>
  <cp:revision>7</cp:revision>
  <dcterms:created xsi:type="dcterms:W3CDTF">2010-07-21T13:47:21Z</dcterms:created>
  <dcterms:modified xsi:type="dcterms:W3CDTF">2010-07-21T14:11:23Z</dcterms:modified>
</cp:coreProperties>
</file>