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DAF"/>
    <a:srgbClr val="7083DF"/>
    <a:srgbClr val="AFB7E3"/>
    <a:srgbClr val="000000"/>
    <a:srgbClr val="FFFFFF"/>
    <a:srgbClr val="E0CFC8"/>
    <a:srgbClr val="7A89DC"/>
    <a:srgbClr val="EE84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vertBarState="minimized" horzBarState="maximized">
    <p:restoredLeft sz="12121" autoAdjust="0"/>
    <p:restoredTop sz="94660"/>
  </p:normalViewPr>
  <p:slideViewPr>
    <p:cSldViewPr>
      <p:cViewPr varScale="1">
        <p:scale>
          <a:sx n="91" d="100"/>
          <a:sy n="91" d="100"/>
        </p:scale>
        <p:origin x="-1506" y="-108"/>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2112" y="125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0A816D-5D63-4264-BEF0-C73535A859DF}" type="datetimeFigureOut">
              <a:rPr lang="en-GB" smtClean="0"/>
              <a:t>13/10/2010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6A11C-634C-43DA-ADC3-386027436003}" type="slidenum">
              <a:rPr lang="en-GB" smtClean="0"/>
              <a:t>‹#›</a:t>
            </a:fld>
            <a:endParaRPr lang="en-GB"/>
          </a:p>
        </p:txBody>
      </p:sp>
    </p:spTree>
    <p:extLst>
      <p:ext uri="{BB962C8B-B14F-4D97-AF65-F5344CB8AC3E}">
        <p14:creationId xmlns:p14="http://schemas.microsoft.com/office/powerpoint/2010/main" val="3805208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This is the Title Page</a:t>
            </a:r>
            <a:endParaRPr lang="en-GB" dirty="0"/>
          </a:p>
        </p:txBody>
      </p:sp>
      <p:sp>
        <p:nvSpPr>
          <p:cNvPr id="4" name="Slide Number Placeholder 3"/>
          <p:cNvSpPr>
            <a:spLocks noGrp="1"/>
          </p:cNvSpPr>
          <p:nvPr>
            <p:ph type="sldNum" sz="quarter" idx="10"/>
          </p:nvPr>
        </p:nvSpPr>
        <p:spPr/>
        <p:txBody>
          <a:bodyPr/>
          <a:lstStyle/>
          <a:p>
            <a:fld id="{8066A11C-634C-43DA-ADC3-386027436003}" type="slidenum">
              <a:rPr lang="en-GB" smtClean="0"/>
              <a:t>1</a:t>
            </a:fld>
            <a:endParaRPr lang="en-GB"/>
          </a:p>
        </p:txBody>
      </p:sp>
    </p:spTree>
    <p:extLst>
      <p:ext uri="{BB962C8B-B14F-4D97-AF65-F5344CB8AC3E}">
        <p14:creationId xmlns:p14="http://schemas.microsoft.com/office/powerpoint/2010/main" val="2430692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Julie Winter is employed by a Consulting firm and as such has an employer /employee business relationship.  She is employed as an Analyst and not an Officer or Director of the firm and as such has no direct shareholder responsibility.  If the firm asks her to do something that might be considered erroneous, unethical or potentially damaging to the organization she has a duty to point this out to the Management of the firm.</a:t>
            </a:r>
          </a:p>
          <a:p>
            <a:endParaRPr lang="en-CA" dirty="0"/>
          </a:p>
          <a:p>
            <a:r>
              <a:rPr lang="en-CA" dirty="0" smtClean="0"/>
              <a:t>Should the firm not provide a satisfactory explanation and this is seen to either prejudice her code of conduct or place her in a compromising position she has the right to resign from the Company.  It is not Julies responsibility to bring the matter to the attention of the other Stakeholders as this might then be viewed as a breach of trust and confidentiality from the Consulting firm. </a:t>
            </a:r>
            <a:endParaRPr lang="en-GB" dirty="0"/>
          </a:p>
        </p:txBody>
      </p:sp>
      <p:sp>
        <p:nvSpPr>
          <p:cNvPr id="4" name="Slide Number Placeholder 3"/>
          <p:cNvSpPr>
            <a:spLocks noGrp="1"/>
          </p:cNvSpPr>
          <p:nvPr>
            <p:ph type="sldNum" sz="quarter" idx="10"/>
          </p:nvPr>
        </p:nvSpPr>
        <p:spPr/>
        <p:txBody>
          <a:bodyPr/>
          <a:lstStyle/>
          <a:p>
            <a:fld id="{8066A11C-634C-43DA-ADC3-386027436003}" type="slidenum">
              <a:rPr lang="en-GB" smtClean="0"/>
              <a:t>2</a:t>
            </a:fld>
            <a:endParaRPr lang="en-GB"/>
          </a:p>
        </p:txBody>
      </p:sp>
    </p:spTree>
    <p:extLst>
      <p:ext uri="{BB962C8B-B14F-4D97-AF65-F5344CB8AC3E}">
        <p14:creationId xmlns:p14="http://schemas.microsoft.com/office/powerpoint/2010/main" val="3937359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There are three main stakeholders identified.  These are the people with a vested interest in the project being carried out.  They are the Consulting Firm, The School Board and the Home Owners of deadbeat.  Each have a different interest.  </a:t>
            </a:r>
            <a:endParaRPr lang="en-GB" dirty="0"/>
          </a:p>
        </p:txBody>
      </p:sp>
      <p:sp>
        <p:nvSpPr>
          <p:cNvPr id="4" name="Slide Number Placeholder 3"/>
          <p:cNvSpPr>
            <a:spLocks noGrp="1"/>
          </p:cNvSpPr>
          <p:nvPr>
            <p:ph type="sldNum" sz="quarter" idx="10"/>
          </p:nvPr>
        </p:nvSpPr>
        <p:spPr/>
        <p:txBody>
          <a:bodyPr/>
          <a:lstStyle/>
          <a:p>
            <a:fld id="{8066A11C-634C-43DA-ADC3-386027436003}" type="slidenum">
              <a:rPr lang="en-GB" smtClean="0"/>
              <a:t>3</a:t>
            </a:fld>
            <a:endParaRPr lang="en-GB"/>
          </a:p>
        </p:txBody>
      </p:sp>
    </p:spTree>
    <p:extLst>
      <p:ext uri="{BB962C8B-B14F-4D97-AF65-F5344CB8AC3E}">
        <p14:creationId xmlns:p14="http://schemas.microsoft.com/office/powerpoint/2010/main" val="4203530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Julie has the duty of informing her employer about the consequences and possible ramifications of the  financial model, the way the purchasing agreement is being handled and the potential inequity to the home  owners.  It would be professional to offer an alternative approach to be followed as this protects the interests of the Organization and the client. As such in normal circumstances she would gain kudos for this.  In the event that the Consulting firm is aware of this and is considered to be acting improper, then Julie has to evaluate her own position and possibly consider resigning from the firm. </a:t>
            </a:r>
            <a:endParaRPr lang="en-GB" dirty="0"/>
          </a:p>
        </p:txBody>
      </p:sp>
      <p:sp>
        <p:nvSpPr>
          <p:cNvPr id="4" name="Slide Number Placeholder 3"/>
          <p:cNvSpPr>
            <a:spLocks noGrp="1"/>
          </p:cNvSpPr>
          <p:nvPr>
            <p:ph type="sldNum" sz="quarter" idx="10"/>
          </p:nvPr>
        </p:nvSpPr>
        <p:spPr/>
        <p:txBody>
          <a:bodyPr/>
          <a:lstStyle/>
          <a:p>
            <a:fld id="{8066A11C-634C-43DA-ADC3-386027436003}" type="slidenum">
              <a:rPr lang="en-GB" smtClean="0"/>
              <a:t>4</a:t>
            </a:fld>
            <a:endParaRPr lang="en-GB"/>
          </a:p>
        </p:txBody>
      </p:sp>
    </p:spTree>
    <p:extLst>
      <p:ext uri="{BB962C8B-B14F-4D97-AF65-F5344CB8AC3E}">
        <p14:creationId xmlns:p14="http://schemas.microsoft.com/office/powerpoint/2010/main" val="2389868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Julie’s prime duty is to the Organization that employs her.  She needs to alert her employers as to the possible ramifications of a non-market based valuation and the consequences of this to her firm and the client (School Board).  Her suggestions for improvement demonstrate honesty and integrity of the firm, should they be adopted, and provide acknowledgement of the professionalism of Julie for bringing this to the attention of her Directors</a:t>
            </a:r>
            <a:r>
              <a:rPr lang="en-CA" dirty="0" smtClean="0"/>
              <a:t>.</a:t>
            </a:r>
          </a:p>
          <a:p>
            <a:endParaRPr lang="en-CA" dirty="0"/>
          </a:p>
          <a:p>
            <a:r>
              <a:rPr lang="en-CA" b="1" dirty="0" smtClean="0"/>
              <a:t>THE ARGUMENTS SUPPORTING THE SALE</a:t>
            </a:r>
          </a:p>
          <a:p>
            <a:endParaRPr lang="en-CA" b="1" dirty="0"/>
          </a:p>
          <a:p>
            <a:pPr marL="171450" indent="-171450">
              <a:buFont typeface="Arial" pitchFamily="34" charset="0"/>
              <a:buChar char="•"/>
            </a:pPr>
            <a:r>
              <a:rPr lang="en-CA" dirty="0" smtClean="0"/>
              <a:t>Her employers want the sales to proceed;</a:t>
            </a:r>
          </a:p>
          <a:p>
            <a:pPr marL="171450" indent="-171450">
              <a:buFont typeface="Arial" pitchFamily="34" charset="0"/>
              <a:buChar char="•"/>
            </a:pPr>
            <a:r>
              <a:rPr lang="en-CA" dirty="0" smtClean="0"/>
              <a:t>She is working for the consulting firm and under their supervision and instruction;</a:t>
            </a:r>
          </a:p>
          <a:p>
            <a:pPr marL="171450" indent="-171450">
              <a:buFont typeface="Arial" pitchFamily="34" charset="0"/>
              <a:buChar char="•"/>
            </a:pPr>
            <a:r>
              <a:rPr lang="en-CA" dirty="0" smtClean="0"/>
              <a:t>She is following orders / instructions from the management of the consulting firm;</a:t>
            </a:r>
          </a:p>
          <a:p>
            <a:pPr marL="171450" indent="-171450">
              <a:buFont typeface="Arial" pitchFamily="34" charset="0"/>
              <a:buChar char="•"/>
            </a:pPr>
            <a:r>
              <a:rPr lang="en-CA" dirty="0" smtClean="0"/>
              <a:t>She has no direct responsibility to the client (School Board) or other stakeholders;</a:t>
            </a:r>
          </a:p>
          <a:p>
            <a:pPr marL="171450" indent="-171450">
              <a:buFont typeface="Arial" pitchFamily="34" charset="0"/>
              <a:buChar char="•"/>
            </a:pPr>
            <a:r>
              <a:rPr lang="en-CA" dirty="0" smtClean="0"/>
              <a:t>She has a duty of care to her </a:t>
            </a:r>
            <a:r>
              <a:rPr lang="en-CA" u="sng" dirty="0" smtClean="0"/>
              <a:t>employer</a:t>
            </a:r>
            <a:r>
              <a:rPr lang="en-CA" dirty="0" smtClean="0"/>
              <a:t> and that is one of pointing any concerns or ethical considerations out; the rest is up to the Partners / Directors of the Consulting firm</a:t>
            </a:r>
            <a:endParaRPr lang="en-CA" u="sng" dirty="0" smtClean="0"/>
          </a:p>
          <a:p>
            <a:pPr marL="171450" indent="-171450">
              <a:buFont typeface="Arial" pitchFamily="34" charset="0"/>
              <a:buChar char="•"/>
            </a:pPr>
            <a:endParaRPr lang="en-CA" dirty="0" smtClean="0"/>
          </a:p>
          <a:p>
            <a:pPr marL="171450" indent="-171450">
              <a:buFont typeface="Arial" pitchFamily="34" charset="0"/>
              <a:buChar char="•"/>
            </a:pPr>
            <a:endParaRPr lang="en-CA" dirty="0" smtClean="0"/>
          </a:p>
          <a:p>
            <a:endParaRPr lang="en-CA" dirty="0"/>
          </a:p>
          <a:p>
            <a:endParaRPr lang="en-GB" dirty="0"/>
          </a:p>
        </p:txBody>
      </p:sp>
      <p:sp>
        <p:nvSpPr>
          <p:cNvPr id="4" name="Slide Number Placeholder 3"/>
          <p:cNvSpPr>
            <a:spLocks noGrp="1"/>
          </p:cNvSpPr>
          <p:nvPr>
            <p:ph type="sldNum" sz="quarter" idx="10"/>
          </p:nvPr>
        </p:nvSpPr>
        <p:spPr/>
        <p:txBody>
          <a:bodyPr/>
          <a:lstStyle/>
          <a:p>
            <a:fld id="{8066A11C-634C-43DA-ADC3-386027436003}" type="slidenum">
              <a:rPr lang="en-GB" smtClean="0"/>
              <a:t>5</a:t>
            </a:fld>
            <a:endParaRPr lang="en-GB"/>
          </a:p>
        </p:txBody>
      </p:sp>
    </p:spTree>
    <p:extLst>
      <p:ext uri="{BB962C8B-B14F-4D97-AF65-F5344CB8AC3E}">
        <p14:creationId xmlns:p14="http://schemas.microsoft.com/office/powerpoint/2010/main" val="1756825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School Board should be considering that its future students may well be coming from the low income house owners of Deadbeat and as such they should be treated fairly by giving them the market value for their land and property. There is also a question of whether the School Board is acting in an ethical manner.</a:t>
            </a:r>
          </a:p>
          <a:p>
            <a:endParaRPr lang="en-CA" dirty="0"/>
          </a:p>
          <a:p>
            <a:r>
              <a:rPr lang="en-CA" dirty="0" smtClean="0"/>
              <a:t>The Consulting firm must act in the best interests of the School and show them a duty of care. </a:t>
            </a:r>
            <a:endParaRPr lang="en-CA" dirty="0" smtClean="0"/>
          </a:p>
          <a:p>
            <a:endParaRPr lang="en-CA" dirty="0"/>
          </a:p>
          <a:p>
            <a:r>
              <a:rPr lang="en-CA" b="1" dirty="0" smtClean="0"/>
              <a:t>ARGUMENTS SUPPORTING THE SALE</a:t>
            </a:r>
          </a:p>
          <a:p>
            <a:pPr marL="171450" indent="-171450">
              <a:buFont typeface="Arial" pitchFamily="34" charset="0"/>
              <a:buChar char="•"/>
            </a:pPr>
            <a:r>
              <a:rPr lang="en-CA" dirty="0" smtClean="0"/>
              <a:t>The client (School Board) has requested this;</a:t>
            </a:r>
          </a:p>
          <a:p>
            <a:pPr marL="171450" indent="-171450">
              <a:buFont typeface="Arial" pitchFamily="34" charset="0"/>
              <a:buChar char="•"/>
            </a:pPr>
            <a:r>
              <a:rPr lang="en-CA" dirty="0" smtClean="0"/>
              <a:t>She follows orders from the Management of the consulting firm;</a:t>
            </a:r>
          </a:p>
          <a:p>
            <a:pPr marL="171450" indent="-171450">
              <a:buFont typeface="Arial" pitchFamily="34" charset="0"/>
              <a:buChar char="•"/>
            </a:pPr>
            <a:r>
              <a:rPr lang="en-CA" dirty="0" smtClean="0"/>
              <a:t>She is not authorized to make any changes to the instructions provided i.e. she is neither a partner or Director of the Consulting firm);</a:t>
            </a:r>
          </a:p>
          <a:p>
            <a:pPr marL="171450" indent="-171450">
              <a:buFont typeface="Arial" pitchFamily="34" charset="0"/>
              <a:buChar char="•"/>
            </a:pPr>
            <a:r>
              <a:rPr lang="en-CA" dirty="0" smtClean="0"/>
              <a:t>She has no direct responsibility to any of the other stakeholders;</a:t>
            </a:r>
          </a:p>
          <a:p>
            <a:pPr marL="171450" indent="-171450">
              <a:buFont typeface="Arial" pitchFamily="34" charset="0"/>
              <a:buChar char="•"/>
            </a:pPr>
            <a:r>
              <a:rPr lang="en-CA" dirty="0" smtClean="0"/>
              <a:t>She is acting within the word of the law;</a:t>
            </a:r>
          </a:p>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8066A11C-634C-43DA-ADC3-386027436003}" type="slidenum">
              <a:rPr lang="en-GB" smtClean="0"/>
              <a:t>6</a:t>
            </a:fld>
            <a:endParaRPr lang="en-GB"/>
          </a:p>
        </p:txBody>
      </p:sp>
    </p:spTree>
    <p:extLst>
      <p:ext uri="{BB962C8B-B14F-4D97-AF65-F5344CB8AC3E}">
        <p14:creationId xmlns:p14="http://schemas.microsoft.com/office/powerpoint/2010/main" val="652113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As an individual Julie must display the following characteristics:</a:t>
            </a:r>
          </a:p>
          <a:p>
            <a:endParaRPr lang="en-CA" dirty="0"/>
          </a:p>
          <a:p>
            <a:pPr marL="171450" indent="-171450">
              <a:lnSpc>
                <a:spcPct val="200000"/>
              </a:lnSpc>
              <a:buFont typeface="Arial" pitchFamily="34" charset="0"/>
              <a:buChar char="•"/>
            </a:pPr>
            <a:r>
              <a:rPr lang="en-GB" dirty="0" smtClean="0"/>
              <a:t>Act in an honest and responsible manner</a:t>
            </a:r>
          </a:p>
          <a:p>
            <a:pPr marL="171450" indent="-171450">
              <a:lnSpc>
                <a:spcPct val="200000"/>
              </a:lnSpc>
              <a:buFont typeface="Arial" pitchFamily="34" charset="0"/>
              <a:buChar char="•"/>
            </a:pPr>
            <a:r>
              <a:rPr lang="en-GB" dirty="0" smtClean="0"/>
              <a:t>Protect the best interests of the organization that you work for</a:t>
            </a:r>
          </a:p>
          <a:p>
            <a:pPr marL="171450" indent="-171450">
              <a:lnSpc>
                <a:spcPct val="200000"/>
              </a:lnSpc>
              <a:buFont typeface="Arial" pitchFamily="34" charset="0"/>
              <a:buChar char="•"/>
            </a:pPr>
            <a:r>
              <a:rPr lang="en-GB" dirty="0" smtClean="0"/>
              <a:t>Be seen as an honest broker : Professionalism</a:t>
            </a:r>
          </a:p>
          <a:p>
            <a:pPr marL="171450" indent="-171450">
              <a:lnSpc>
                <a:spcPct val="200000"/>
              </a:lnSpc>
              <a:buFont typeface="Arial" pitchFamily="34" charset="0"/>
              <a:buChar char="•"/>
            </a:pPr>
            <a:r>
              <a:rPr lang="en-GB" dirty="0" smtClean="0"/>
              <a:t>Provide professional services that safeguards your clients interests</a:t>
            </a:r>
          </a:p>
          <a:p>
            <a:pPr marL="171450" indent="-171450">
              <a:lnSpc>
                <a:spcPct val="200000"/>
              </a:lnSpc>
              <a:buFont typeface="Arial" pitchFamily="34" charset="0"/>
              <a:buChar char="•"/>
            </a:pPr>
            <a:r>
              <a:rPr lang="en-GB" dirty="0" smtClean="0"/>
              <a:t>Do not hide important facts that might prejudice your firms or clients best interests</a:t>
            </a:r>
          </a:p>
          <a:p>
            <a:pPr marL="171450" indent="-171450">
              <a:lnSpc>
                <a:spcPct val="200000"/>
              </a:lnSpc>
              <a:buFont typeface="Arial" pitchFamily="34" charset="0"/>
              <a:buChar char="•"/>
            </a:pPr>
            <a:r>
              <a:rPr lang="en-GB" dirty="0" smtClean="0"/>
              <a:t>Do not compromise on your ethics and professionalism – it may involve risks!</a:t>
            </a:r>
          </a:p>
          <a:p>
            <a:endParaRPr lang="en-CA" dirty="0" smtClean="0"/>
          </a:p>
          <a:p>
            <a:endParaRPr lang="en-GB" dirty="0"/>
          </a:p>
        </p:txBody>
      </p:sp>
      <p:sp>
        <p:nvSpPr>
          <p:cNvPr id="4" name="Slide Number Placeholder 3"/>
          <p:cNvSpPr>
            <a:spLocks noGrp="1"/>
          </p:cNvSpPr>
          <p:nvPr>
            <p:ph type="sldNum" sz="quarter" idx="10"/>
          </p:nvPr>
        </p:nvSpPr>
        <p:spPr/>
        <p:txBody>
          <a:bodyPr/>
          <a:lstStyle/>
          <a:p>
            <a:fld id="{8066A11C-634C-43DA-ADC3-386027436003}" type="slidenum">
              <a:rPr lang="en-GB" smtClean="0"/>
              <a:t>7</a:t>
            </a:fld>
            <a:endParaRPr lang="en-GB"/>
          </a:p>
        </p:txBody>
      </p:sp>
    </p:spTree>
    <p:extLst>
      <p:ext uri="{BB962C8B-B14F-4D97-AF65-F5344CB8AC3E}">
        <p14:creationId xmlns:p14="http://schemas.microsoft.com/office/powerpoint/2010/main" val="40325129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100" name="Picture 28" descr="PPP_SBUSI_TLE_Global_Business_Team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152400" y="1676400"/>
            <a:ext cx="4419600" cy="2819400"/>
          </a:xfrm>
          <a:extLst>
            <a:ext uri="{909E8E84-426E-40DD-AFC4-6F175D3DCCD1}">
              <a14:hiddenFill xmlns:a14="http://schemas.microsoft.com/office/drawing/2010/main">
                <a:solidFill>
                  <a:schemeClr val="accent1"/>
                </a:solidFill>
              </a14:hiddenFill>
            </a:ext>
          </a:extLst>
        </p:spPr>
        <p:txBody>
          <a:bodyPr/>
          <a:lstStyle>
            <a:lvl1pPr algn="ctr">
              <a:defRPr/>
            </a:lvl1pPr>
          </a:lstStyle>
          <a:p>
            <a:pPr lvl="0"/>
            <a:r>
              <a:rPr lang="en-US" noProof="0" smtClean="0"/>
              <a:t>Click to edit Master title style</a:t>
            </a:r>
            <a:endParaRPr lang="en-GB" noProof="0" smtClean="0"/>
          </a:p>
        </p:txBody>
      </p:sp>
      <p:sp>
        <p:nvSpPr>
          <p:cNvPr id="3075" name="Rectangle 3"/>
          <p:cNvSpPr>
            <a:spLocks noGrp="1" noChangeArrowheads="1"/>
          </p:cNvSpPr>
          <p:nvPr>
            <p:ph type="subTitle" idx="1"/>
          </p:nvPr>
        </p:nvSpPr>
        <p:spPr>
          <a:xfrm>
            <a:off x="152400" y="4648200"/>
            <a:ext cx="8839200" cy="1676400"/>
          </a:xfrm>
          <a:extLst>
            <a:ext uri="{909E8E84-426E-40DD-AFC4-6F175D3DCCD1}">
              <a14:hiddenFill xmlns:a14="http://schemas.microsoft.com/office/drawing/2010/main">
                <a:solidFill>
                  <a:schemeClr val="accent1"/>
                </a:solidFill>
              </a14:hiddenFill>
            </a:ext>
          </a:extLst>
        </p:spPr>
        <p:txBody>
          <a:bodyPr anchor="ctr"/>
          <a:lstStyle>
            <a:lvl1pPr marL="0" indent="0" algn="ctr">
              <a:buFontTx/>
              <a:buNone/>
              <a:defRPr/>
            </a:lvl1pPr>
          </a:lstStyle>
          <a:p>
            <a:pPr lvl="0"/>
            <a:r>
              <a:rPr lang="en-US" noProof="0" smtClean="0"/>
              <a:t>Click to edit Master subtitle style</a:t>
            </a:r>
            <a:endParaRPr lang="en-GB" noProof="0" smtClean="0"/>
          </a:p>
        </p:txBody>
      </p:sp>
      <p:sp>
        <p:nvSpPr>
          <p:cNvPr id="3090" name="Rectangle 18"/>
          <p:cNvSpPr>
            <a:spLocks noGrp="1" noChangeArrowheads="1"/>
          </p:cNvSpPr>
          <p:nvPr>
            <p:ph type="dt" sz="half" idx="2"/>
          </p:nvPr>
        </p:nvSpPr>
        <p:spPr/>
        <p:txBody>
          <a:bodyPr/>
          <a:lstStyle>
            <a:lvl1pPr>
              <a:defRPr/>
            </a:lvl1pPr>
          </a:lstStyle>
          <a:p>
            <a:endParaRPr lang="en-GB" dirty="0"/>
          </a:p>
        </p:txBody>
      </p:sp>
      <p:sp>
        <p:nvSpPr>
          <p:cNvPr id="3091" name="Rectangle 19"/>
          <p:cNvSpPr>
            <a:spLocks noGrp="1" noChangeArrowheads="1"/>
          </p:cNvSpPr>
          <p:nvPr>
            <p:ph type="ftr" sz="quarter" idx="3"/>
          </p:nvPr>
        </p:nvSpPr>
        <p:spPr/>
        <p:txBody>
          <a:bodyPr/>
          <a:lstStyle>
            <a:lvl1pPr>
              <a:defRPr/>
            </a:lvl1pPr>
          </a:lstStyle>
          <a:p>
            <a:endParaRPr lang="en-GB" dirty="0"/>
          </a:p>
        </p:txBody>
      </p:sp>
      <p:sp>
        <p:nvSpPr>
          <p:cNvPr id="3092" name="Rectangle 20"/>
          <p:cNvSpPr>
            <a:spLocks noGrp="1" noChangeArrowheads="1"/>
          </p:cNvSpPr>
          <p:nvPr>
            <p:ph type="sldNum" sz="quarter" idx="4"/>
          </p:nvPr>
        </p:nvSpPr>
        <p:spPr/>
        <p:txBody>
          <a:bodyPr/>
          <a:lstStyle>
            <a:lvl1pPr>
              <a:defRPr/>
            </a:lvl1pPr>
          </a:lstStyle>
          <a:p>
            <a:fld id="{C8344D77-66C0-4418-AF45-4FD676E67FF9}"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C623BAB9-F9AB-495A-A186-FC4369935DBA}" type="slidenum">
              <a:rPr lang="en-GB"/>
              <a:pPr/>
              <a:t>‹#›</a:t>
            </a:fld>
            <a:endParaRPr lang="en-GB" dirty="0"/>
          </a:p>
        </p:txBody>
      </p:sp>
    </p:spTree>
    <p:extLst>
      <p:ext uri="{BB962C8B-B14F-4D97-AF65-F5344CB8AC3E}">
        <p14:creationId xmlns:p14="http://schemas.microsoft.com/office/powerpoint/2010/main" val="13416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6096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228600"/>
            <a:ext cx="64770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EB91B854-C2BD-4A19-B87B-3C0FEB40B666}" type="slidenum">
              <a:rPr lang="en-GB"/>
              <a:pPr/>
              <a:t>‹#›</a:t>
            </a:fld>
            <a:endParaRPr lang="en-GB" dirty="0"/>
          </a:p>
        </p:txBody>
      </p:sp>
    </p:spTree>
    <p:extLst>
      <p:ext uri="{BB962C8B-B14F-4D97-AF65-F5344CB8AC3E}">
        <p14:creationId xmlns:p14="http://schemas.microsoft.com/office/powerpoint/2010/main" val="976381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8DB3F766-BC5C-4EB8-9863-1B4DD1A1A1BB}" type="slidenum">
              <a:rPr lang="en-GB"/>
              <a:pPr/>
              <a:t>‹#›</a:t>
            </a:fld>
            <a:endParaRPr lang="en-GB" dirty="0"/>
          </a:p>
        </p:txBody>
      </p:sp>
    </p:spTree>
    <p:extLst>
      <p:ext uri="{BB962C8B-B14F-4D97-AF65-F5344CB8AC3E}">
        <p14:creationId xmlns:p14="http://schemas.microsoft.com/office/powerpoint/2010/main" val="168509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BE53BD7B-9AEE-43EA-92EC-3F4A5942137B}" type="slidenum">
              <a:rPr lang="en-GB"/>
              <a:pPr/>
              <a:t>‹#›</a:t>
            </a:fld>
            <a:endParaRPr lang="en-GB" dirty="0"/>
          </a:p>
        </p:txBody>
      </p:sp>
    </p:spTree>
    <p:extLst>
      <p:ext uri="{BB962C8B-B14F-4D97-AF65-F5344CB8AC3E}">
        <p14:creationId xmlns:p14="http://schemas.microsoft.com/office/powerpoint/2010/main" val="329561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400" y="1524000"/>
            <a:ext cx="43434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24000"/>
            <a:ext cx="43434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6D95F32F-456F-4B23-AD7D-E885C9860F87}" type="slidenum">
              <a:rPr lang="en-GB"/>
              <a:pPr/>
              <a:t>‹#›</a:t>
            </a:fld>
            <a:endParaRPr lang="en-GB" dirty="0"/>
          </a:p>
        </p:txBody>
      </p:sp>
    </p:spTree>
    <p:extLst>
      <p:ext uri="{BB962C8B-B14F-4D97-AF65-F5344CB8AC3E}">
        <p14:creationId xmlns:p14="http://schemas.microsoft.com/office/powerpoint/2010/main" val="211322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dirty="0"/>
          </a:p>
        </p:txBody>
      </p:sp>
      <p:sp>
        <p:nvSpPr>
          <p:cNvPr id="8" name="Footer Placeholder 7"/>
          <p:cNvSpPr>
            <a:spLocks noGrp="1"/>
          </p:cNvSpPr>
          <p:nvPr>
            <p:ph type="ftr" sz="quarter" idx="11"/>
          </p:nvPr>
        </p:nvSpPr>
        <p:spPr/>
        <p:txBody>
          <a:bodyPr/>
          <a:lstStyle>
            <a:lvl1pPr>
              <a:defRPr/>
            </a:lvl1pPr>
          </a:lstStyle>
          <a:p>
            <a:endParaRPr lang="en-GB" dirty="0"/>
          </a:p>
        </p:txBody>
      </p:sp>
      <p:sp>
        <p:nvSpPr>
          <p:cNvPr id="9" name="Slide Number Placeholder 8"/>
          <p:cNvSpPr>
            <a:spLocks noGrp="1"/>
          </p:cNvSpPr>
          <p:nvPr>
            <p:ph type="sldNum" sz="quarter" idx="12"/>
          </p:nvPr>
        </p:nvSpPr>
        <p:spPr/>
        <p:txBody>
          <a:bodyPr/>
          <a:lstStyle>
            <a:lvl1pPr>
              <a:defRPr/>
            </a:lvl1pPr>
          </a:lstStyle>
          <a:p>
            <a:fld id="{608EB832-8F62-4C95-BB0B-D90824483AA9}" type="slidenum">
              <a:rPr lang="en-GB"/>
              <a:pPr/>
              <a:t>‹#›</a:t>
            </a:fld>
            <a:endParaRPr lang="en-GB" dirty="0"/>
          </a:p>
        </p:txBody>
      </p:sp>
    </p:spTree>
    <p:extLst>
      <p:ext uri="{BB962C8B-B14F-4D97-AF65-F5344CB8AC3E}">
        <p14:creationId xmlns:p14="http://schemas.microsoft.com/office/powerpoint/2010/main" val="3710619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dirty="0"/>
          </a:p>
        </p:txBody>
      </p:sp>
      <p:sp>
        <p:nvSpPr>
          <p:cNvPr id="4" name="Footer Placeholder 3"/>
          <p:cNvSpPr>
            <a:spLocks noGrp="1"/>
          </p:cNvSpPr>
          <p:nvPr>
            <p:ph type="ftr" sz="quarter" idx="11"/>
          </p:nvPr>
        </p:nvSpPr>
        <p:spPr/>
        <p:txBody>
          <a:bodyPr/>
          <a:lstStyle>
            <a:lvl1pPr>
              <a:defRPr/>
            </a:lvl1pPr>
          </a:lstStyle>
          <a:p>
            <a:endParaRPr lang="en-GB" dirty="0"/>
          </a:p>
        </p:txBody>
      </p:sp>
      <p:sp>
        <p:nvSpPr>
          <p:cNvPr id="5" name="Slide Number Placeholder 4"/>
          <p:cNvSpPr>
            <a:spLocks noGrp="1"/>
          </p:cNvSpPr>
          <p:nvPr>
            <p:ph type="sldNum" sz="quarter" idx="12"/>
          </p:nvPr>
        </p:nvSpPr>
        <p:spPr/>
        <p:txBody>
          <a:bodyPr/>
          <a:lstStyle>
            <a:lvl1pPr>
              <a:defRPr/>
            </a:lvl1pPr>
          </a:lstStyle>
          <a:p>
            <a:fld id="{21ACFBB8-9126-471E-AD0C-9BCF8D6F68A0}" type="slidenum">
              <a:rPr lang="en-GB"/>
              <a:pPr/>
              <a:t>‹#›</a:t>
            </a:fld>
            <a:endParaRPr lang="en-GB" dirty="0"/>
          </a:p>
        </p:txBody>
      </p:sp>
    </p:spTree>
    <p:extLst>
      <p:ext uri="{BB962C8B-B14F-4D97-AF65-F5344CB8AC3E}">
        <p14:creationId xmlns:p14="http://schemas.microsoft.com/office/powerpoint/2010/main" val="4245462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dirty="0"/>
          </a:p>
        </p:txBody>
      </p:sp>
      <p:sp>
        <p:nvSpPr>
          <p:cNvPr id="3" name="Footer Placeholder 2"/>
          <p:cNvSpPr>
            <a:spLocks noGrp="1"/>
          </p:cNvSpPr>
          <p:nvPr>
            <p:ph type="ftr" sz="quarter" idx="11"/>
          </p:nvPr>
        </p:nvSpPr>
        <p:spPr/>
        <p:txBody>
          <a:bodyPr/>
          <a:lstStyle>
            <a:lvl1pPr>
              <a:defRPr/>
            </a:lvl1pPr>
          </a:lstStyle>
          <a:p>
            <a:endParaRPr lang="en-GB" dirty="0"/>
          </a:p>
        </p:txBody>
      </p:sp>
      <p:sp>
        <p:nvSpPr>
          <p:cNvPr id="4" name="Slide Number Placeholder 3"/>
          <p:cNvSpPr>
            <a:spLocks noGrp="1"/>
          </p:cNvSpPr>
          <p:nvPr>
            <p:ph type="sldNum" sz="quarter" idx="12"/>
          </p:nvPr>
        </p:nvSpPr>
        <p:spPr/>
        <p:txBody>
          <a:bodyPr/>
          <a:lstStyle>
            <a:lvl1pPr>
              <a:defRPr/>
            </a:lvl1pPr>
          </a:lstStyle>
          <a:p>
            <a:fld id="{F9D826D8-6AA3-48A5-B586-49177079CAEE}" type="slidenum">
              <a:rPr lang="en-GB"/>
              <a:pPr/>
              <a:t>‹#›</a:t>
            </a:fld>
            <a:endParaRPr lang="en-GB" dirty="0"/>
          </a:p>
        </p:txBody>
      </p:sp>
    </p:spTree>
    <p:extLst>
      <p:ext uri="{BB962C8B-B14F-4D97-AF65-F5344CB8AC3E}">
        <p14:creationId xmlns:p14="http://schemas.microsoft.com/office/powerpoint/2010/main" val="1171434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163E7EDB-8E8A-4E1D-A3E1-C884EEA7B42B}" type="slidenum">
              <a:rPr lang="en-GB"/>
              <a:pPr/>
              <a:t>‹#›</a:t>
            </a:fld>
            <a:endParaRPr lang="en-GB" dirty="0"/>
          </a:p>
        </p:txBody>
      </p:sp>
    </p:spTree>
    <p:extLst>
      <p:ext uri="{BB962C8B-B14F-4D97-AF65-F5344CB8AC3E}">
        <p14:creationId xmlns:p14="http://schemas.microsoft.com/office/powerpoint/2010/main" val="785246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EC86866F-5684-4585-8999-2856CAD85473}" type="slidenum">
              <a:rPr lang="en-GB"/>
              <a:pPr/>
              <a:t>‹#›</a:t>
            </a:fld>
            <a:endParaRPr lang="en-GB" dirty="0"/>
          </a:p>
        </p:txBody>
      </p:sp>
    </p:spTree>
    <p:extLst>
      <p:ext uri="{BB962C8B-B14F-4D97-AF65-F5344CB8AC3E}">
        <p14:creationId xmlns:p14="http://schemas.microsoft.com/office/powerpoint/2010/main" val="1794337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pic>
        <p:nvPicPr>
          <p:cNvPr id="1057" name="Picture 33" descr="PPP_SBUSI_TXT_Global_Business_Teamwor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152400" y="228600"/>
            <a:ext cx="6248400" cy="1143000"/>
          </a:xfrm>
          <a:prstGeom prst="rect">
            <a:avLst/>
          </a:prstGeom>
          <a:noFill/>
          <a:ln>
            <a:noFill/>
          </a:ln>
          <a:effectLst/>
          <a:extLst>
            <a:ext uri="{909E8E84-426E-40DD-AFC4-6F175D3DCCD1}">
              <a14:hiddenFill xmlns:a14="http://schemas.microsoft.com/office/drawing/2010/main">
                <a:solidFill>
                  <a:srgbClr val="D2E3F7"/>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152400" y="1524000"/>
            <a:ext cx="8839200" cy="4800600"/>
          </a:xfrm>
          <a:prstGeom prst="rect">
            <a:avLst/>
          </a:prstGeom>
          <a:noFill/>
          <a:ln>
            <a:noFill/>
          </a:ln>
          <a:effectLst/>
          <a:extLst>
            <a:ext uri="{909E8E84-426E-40DD-AFC4-6F175D3DCCD1}">
              <a14:hiddenFill xmlns:a14="http://schemas.microsoft.com/office/drawing/2010/main">
                <a:solidFill>
                  <a:srgbClr val="B85F4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31" name="Rectangle 7"/>
          <p:cNvSpPr>
            <a:spLocks noGrp="1" noChangeArrowheads="1"/>
          </p:cNvSpPr>
          <p:nvPr>
            <p:ph type="dt" sz="half" idx="2"/>
          </p:nvPr>
        </p:nvSpPr>
        <p:spPr bwMode="auto">
          <a:xfrm>
            <a:off x="152400" y="6324600"/>
            <a:ext cx="2133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dirty="0"/>
          </a:p>
        </p:txBody>
      </p:sp>
      <p:sp>
        <p:nvSpPr>
          <p:cNvPr id="1032" name="Rectangle 8"/>
          <p:cNvSpPr>
            <a:spLocks noGrp="1" noChangeArrowheads="1"/>
          </p:cNvSpPr>
          <p:nvPr>
            <p:ph type="ftr" sz="quarter" idx="3"/>
          </p:nvPr>
        </p:nvSpPr>
        <p:spPr bwMode="auto">
          <a:xfrm>
            <a:off x="3124200" y="6324600"/>
            <a:ext cx="2895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dirty="0"/>
          </a:p>
        </p:txBody>
      </p:sp>
      <p:sp>
        <p:nvSpPr>
          <p:cNvPr id="1033" name="Rectangle 9"/>
          <p:cNvSpPr>
            <a:spLocks noGrp="1" noChangeArrowheads="1"/>
          </p:cNvSpPr>
          <p:nvPr>
            <p:ph type="sldNum" sz="quarter" idx="4"/>
          </p:nvPr>
        </p:nvSpPr>
        <p:spPr bwMode="auto">
          <a:xfrm>
            <a:off x="6858000" y="6324600"/>
            <a:ext cx="2133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D1782A6-056D-48B8-92CA-8C33F995B5B3}" type="slidenum">
              <a:rPr lang="en-GB"/>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charset="0"/>
        </a:defRPr>
      </a:lvl2pPr>
      <a:lvl3pPr algn="l" rtl="0" eaLnBrk="1" fontAlgn="base" hangingPunct="1">
        <a:spcBef>
          <a:spcPct val="0"/>
        </a:spcBef>
        <a:spcAft>
          <a:spcPct val="0"/>
        </a:spcAft>
        <a:defRPr sz="3600">
          <a:solidFill>
            <a:schemeClr val="tx2"/>
          </a:solidFill>
          <a:latin typeface="Arial" charset="0"/>
        </a:defRPr>
      </a:lvl3pPr>
      <a:lvl4pPr algn="l" rtl="0" eaLnBrk="1" fontAlgn="base" hangingPunct="1">
        <a:spcBef>
          <a:spcPct val="0"/>
        </a:spcBef>
        <a:spcAft>
          <a:spcPct val="0"/>
        </a:spcAft>
        <a:defRPr sz="3600">
          <a:solidFill>
            <a:schemeClr val="tx2"/>
          </a:solidFill>
          <a:latin typeface="Arial" charset="0"/>
        </a:defRPr>
      </a:lvl4pPr>
      <a:lvl5pPr algn="l" rtl="0" eaLnBrk="1" fontAlgn="base" hangingPunct="1">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Management</a:t>
            </a:r>
            <a:endParaRPr lang="en-GB" dirty="0"/>
          </a:p>
        </p:txBody>
      </p:sp>
      <p:sp>
        <p:nvSpPr>
          <p:cNvPr id="3" name="Subtitle 2"/>
          <p:cNvSpPr>
            <a:spLocks noGrp="1"/>
          </p:cNvSpPr>
          <p:nvPr>
            <p:ph type="subTitle" idx="1"/>
          </p:nvPr>
        </p:nvSpPr>
        <p:spPr/>
        <p:txBody>
          <a:bodyPr/>
          <a:lstStyle/>
          <a:p>
            <a:r>
              <a:rPr lang="en-CA" dirty="0" smtClean="0"/>
              <a:t>Importance of Business Ethics</a:t>
            </a:r>
            <a:endParaRPr lang="en-GB" dirty="0"/>
          </a:p>
        </p:txBody>
      </p:sp>
    </p:spTree>
    <p:extLst>
      <p:ext uri="{BB962C8B-B14F-4D97-AF65-F5344CB8AC3E}">
        <p14:creationId xmlns:p14="http://schemas.microsoft.com/office/powerpoint/2010/main" val="265654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Ethical Dilemma</a:t>
            </a:r>
            <a:endParaRPr lang="en-GB" dirty="0"/>
          </a:p>
        </p:txBody>
      </p:sp>
      <p:sp>
        <p:nvSpPr>
          <p:cNvPr id="3" name="Content Placeholder 2"/>
          <p:cNvSpPr>
            <a:spLocks noGrp="1"/>
          </p:cNvSpPr>
          <p:nvPr>
            <p:ph idx="1"/>
          </p:nvPr>
        </p:nvSpPr>
        <p:spPr/>
        <p:txBody>
          <a:bodyPr/>
          <a:lstStyle/>
          <a:p>
            <a:r>
              <a:rPr lang="en-CA" dirty="0" smtClean="0"/>
              <a:t>She is working for a company that will buy property at the firm’s valuation and not the current market valuation.</a:t>
            </a:r>
          </a:p>
          <a:p>
            <a:pPr lvl="1"/>
            <a:r>
              <a:rPr lang="en-CA" dirty="0" smtClean="0"/>
              <a:t>Potentially the firm will cheat the 100 low-income earners of Deadbeat out of a fair market appraisal for their property.</a:t>
            </a:r>
          </a:p>
          <a:p>
            <a:pPr lvl="1"/>
            <a:r>
              <a:rPr lang="en-CA" dirty="0" smtClean="0"/>
              <a:t>Julie works for the firm engaged by the local school board and as such risks being compromised</a:t>
            </a:r>
          </a:p>
          <a:p>
            <a:pPr lvl="1"/>
            <a:r>
              <a:rPr lang="en-CA" dirty="0" smtClean="0"/>
              <a:t>She has a duty to her firm to act honestly and point out the significance of her findings</a:t>
            </a:r>
            <a:endParaRPr lang="en-GB" dirty="0"/>
          </a:p>
        </p:txBody>
      </p:sp>
    </p:spTree>
    <p:extLst>
      <p:ext uri="{BB962C8B-B14F-4D97-AF65-F5344CB8AC3E}">
        <p14:creationId xmlns:p14="http://schemas.microsoft.com/office/powerpoint/2010/main" val="1331368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key stakeholders</a:t>
            </a:r>
            <a:endParaRPr lang="en-GB" dirty="0"/>
          </a:p>
        </p:txBody>
      </p:sp>
      <p:sp>
        <p:nvSpPr>
          <p:cNvPr id="3" name="Content Placeholder 2"/>
          <p:cNvSpPr>
            <a:spLocks noGrp="1"/>
          </p:cNvSpPr>
          <p:nvPr>
            <p:ph idx="1"/>
          </p:nvPr>
        </p:nvSpPr>
        <p:spPr/>
        <p:txBody>
          <a:bodyPr/>
          <a:lstStyle/>
          <a:p>
            <a:pPr>
              <a:lnSpc>
                <a:spcPct val="200000"/>
              </a:lnSpc>
            </a:pPr>
            <a:r>
              <a:rPr lang="en-CA" sz="3600" dirty="0" smtClean="0"/>
              <a:t>The Consulting firm</a:t>
            </a:r>
          </a:p>
          <a:p>
            <a:pPr>
              <a:lnSpc>
                <a:spcPct val="200000"/>
              </a:lnSpc>
            </a:pPr>
            <a:r>
              <a:rPr lang="en-CA" sz="3600" dirty="0" smtClean="0"/>
              <a:t>The School Board</a:t>
            </a:r>
          </a:p>
          <a:p>
            <a:pPr>
              <a:lnSpc>
                <a:spcPct val="200000"/>
              </a:lnSpc>
            </a:pPr>
            <a:r>
              <a:rPr lang="en-CA" sz="3600" dirty="0" smtClean="0"/>
              <a:t>The Home owners of Deadbeat</a:t>
            </a:r>
          </a:p>
          <a:p>
            <a:pPr marL="0" indent="0">
              <a:buNone/>
            </a:pPr>
            <a:endParaRPr lang="en-GB" dirty="0"/>
          </a:p>
        </p:txBody>
      </p:sp>
    </p:spTree>
    <p:extLst>
      <p:ext uri="{BB962C8B-B14F-4D97-AF65-F5344CB8AC3E}">
        <p14:creationId xmlns:p14="http://schemas.microsoft.com/office/powerpoint/2010/main" val="198826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Honesty in Business Practice</a:t>
            </a:r>
            <a:endParaRPr lang="en-GB" dirty="0"/>
          </a:p>
        </p:txBody>
      </p:sp>
      <p:sp>
        <p:nvSpPr>
          <p:cNvPr id="3" name="Content Placeholder 2"/>
          <p:cNvSpPr>
            <a:spLocks noGrp="1"/>
          </p:cNvSpPr>
          <p:nvPr>
            <p:ph idx="1"/>
          </p:nvPr>
        </p:nvSpPr>
        <p:spPr/>
        <p:txBody>
          <a:bodyPr/>
          <a:lstStyle/>
          <a:p>
            <a:r>
              <a:rPr lang="en-GB" dirty="0" smtClean="0"/>
              <a:t>Legendary entrepreneur Warren Buffet put it this way: “Trust is like the air we breathe. When it's present, nobody really notices. But when it's absent, everybody notices.“</a:t>
            </a:r>
          </a:p>
          <a:p>
            <a:r>
              <a:rPr lang="en-CA" dirty="0" smtClean="0"/>
              <a:t>You have a duty to yourself and your employer to act with diligence and tell the truth</a:t>
            </a:r>
          </a:p>
          <a:p>
            <a:r>
              <a:rPr lang="en-CA" dirty="0" smtClean="0"/>
              <a:t>Julie is an Analyst of the Consulting Company and her duty is to her employer. She can inform but not take responsibility for the actions of the Directors</a:t>
            </a:r>
            <a:endParaRPr lang="en-GB" dirty="0"/>
          </a:p>
        </p:txBody>
      </p:sp>
    </p:spTree>
    <p:extLst>
      <p:ext uri="{BB962C8B-B14F-4D97-AF65-F5344CB8AC3E}">
        <p14:creationId xmlns:p14="http://schemas.microsoft.com/office/powerpoint/2010/main" val="2491332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Protecting the Consulting Firm</a:t>
            </a:r>
            <a:endParaRPr lang="en-GB" dirty="0"/>
          </a:p>
        </p:txBody>
      </p:sp>
      <p:sp>
        <p:nvSpPr>
          <p:cNvPr id="3" name="Content Placeholder 2"/>
          <p:cNvSpPr>
            <a:spLocks noGrp="1"/>
          </p:cNvSpPr>
          <p:nvPr>
            <p:ph idx="1"/>
          </p:nvPr>
        </p:nvSpPr>
        <p:spPr/>
        <p:txBody>
          <a:bodyPr/>
          <a:lstStyle/>
          <a:p>
            <a:r>
              <a:rPr lang="en-CA" dirty="0" smtClean="0"/>
              <a:t>Alerting the Directors to possible adverse publicity resulting from a non-market based valuation is also part of Julies responsibility to the firm.</a:t>
            </a:r>
          </a:p>
          <a:p>
            <a:r>
              <a:rPr lang="en-CA" dirty="0" smtClean="0"/>
              <a:t>Furthermore, it may bring kudos to the firm and the School Board &amp; improve both their reputations for fairness and honesty in the community by obtaining a market valuation and offer that to the homeowners</a:t>
            </a:r>
          </a:p>
          <a:p>
            <a:r>
              <a:rPr lang="en-CA" dirty="0" smtClean="0"/>
              <a:t>It’s important for the consulting firm to present both sides of the argument</a:t>
            </a:r>
          </a:p>
          <a:p>
            <a:endParaRPr lang="en-GB" dirty="0"/>
          </a:p>
        </p:txBody>
      </p:sp>
    </p:spTree>
    <p:extLst>
      <p:ext uri="{BB962C8B-B14F-4D97-AF65-F5344CB8AC3E}">
        <p14:creationId xmlns:p14="http://schemas.microsoft.com/office/powerpoint/2010/main" val="2990816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Argument</a:t>
            </a:r>
            <a:endParaRPr lang="en-GB" dirty="0"/>
          </a:p>
        </p:txBody>
      </p:sp>
      <p:sp>
        <p:nvSpPr>
          <p:cNvPr id="3" name="Content Placeholder 2"/>
          <p:cNvSpPr>
            <a:spLocks noGrp="1"/>
          </p:cNvSpPr>
          <p:nvPr>
            <p:ph idx="1"/>
          </p:nvPr>
        </p:nvSpPr>
        <p:spPr/>
        <p:txBody>
          <a:bodyPr/>
          <a:lstStyle/>
          <a:p>
            <a:r>
              <a:rPr lang="en-CA" dirty="0" smtClean="0"/>
              <a:t>It is important to recognize that some of the students may come from the low income home owners of Deadbeat.</a:t>
            </a:r>
          </a:p>
          <a:p>
            <a:r>
              <a:rPr lang="en-CA" dirty="0" smtClean="0"/>
              <a:t>The School Board states that for every $ it saves an additional student desk will be provided. Is this a valid justification to obtain leverage over the home owners?</a:t>
            </a:r>
          </a:p>
          <a:p>
            <a:r>
              <a:rPr lang="en-CA" dirty="0"/>
              <a:t> </a:t>
            </a:r>
            <a:r>
              <a:rPr lang="en-CA" dirty="0" smtClean="0"/>
              <a:t>As the School Board is the Consulting firms client, the firm owes the School a duty of care and must act in the best interests of the school.</a:t>
            </a:r>
            <a:endParaRPr lang="en-GB" dirty="0"/>
          </a:p>
        </p:txBody>
      </p:sp>
    </p:spTree>
    <p:extLst>
      <p:ext uri="{BB962C8B-B14F-4D97-AF65-F5344CB8AC3E}">
        <p14:creationId xmlns:p14="http://schemas.microsoft.com/office/powerpoint/2010/main" val="1591004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Conclusions</a:t>
            </a:r>
            <a:endParaRPr lang="en-GB" dirty="0"/>
          </a:p>
        </p:txBody>
      </p:sp>
      <p:sp>
        <p:nvSpPr>
          <p:cNvPr id="3" name="Content Placeholder 2"/>
          <p:cNvSpPr>
            <a:spLocks noGrp="1"/>
          </p:cNvSpPr>
          <p:nvPr>
            <p:ph idx="1"/>
          </p:nvPr>
        </p:nvSpPr>
        <p:spPr/>
        <p:txBody>
          <a:bodyPr/>
          <a:lstStyle/>
          <a:p>
            <a:r>
              <a:rPr lang="en-CA" dirty="0" smtClean="0"/>
              <a:t>Act in an honest and responsible manner</a:t>
            </a:r>
          </a:p>
          <a:p>
            <a:r>
              <a:rPr lang="en-CA" dirty="0" smtClean="0"/>
              <a:t>Protect the best interests of the organization that you work for</a:t>
            </a:r>
          </a:p>
          <a:p>
            <a:r>
              <a:rPr lang="en-CA" dirty="0" smtClean="0"/>
              <a:t>Be seen as an honest broker : Professionalism</a:t>
            </a:r>
          </a:p>
          <a:p>
            <a:r>
              <a:rPr lang="en-CA" dirty="0" smtClean="0"/>
              <a:t>Provide professional services that safeguards your clients interests</a:t>
            </a:r>
          </a:p>
          <a:p>
            <a:r>
              <a:rPr lang="en-CA" dirty="0" smtClean="0"/>
              <a:t>Do not hide important facts that might prejudice your firms or clients best interests</a:t>
            </a:r>
          </a:p>
          <a:p>
            <a:r>
              <a:rPr lang="en-CA" dirty="0" smtClean="0"/>
              <a:t>Do not compromise on your ethics and professionalism – it may involve risks!</a:t>
            </a:r>
          </a:p>
          <a:p>
            <a:endParaRPr lang="en-CA" dirty="0" smtClean="0"/>
          </a:p>
          <a:p>
            <a:endParaRPr lang="en-GB" dirty="0"/>
          </a:p>
        </p:txBody>
      </p:sp>
    </p:spTree>
    <p:extLst>
      <p:ext uri="{BB962C8B-B14F-4D97-AF65-F5344CB8AC3E}">
        <p14:creationId xmlns:p14="http://schemas.microsoft.com/office/powerpoint/2010/main" val="3955583147"/>
      </p:ext>
    </p:extLst>
  </p:cSld>
  <p:clrMapOvr>
    <a:masterClrMapping/>
  </p:clrMapOvr>
</p:sld>
</file>

<file path=ppt/theme/theme1.xml><?xml version="1.0" encoding="utf-8"?>
<a:theme xmlns:a="http://schemas.openxmlformats.org/drawingml/2006/main" name="Global business teamwork design template">
  <a:themeElements>
    <a:clrScheme name="">
      <a:dk1>
        <a:srgbClr val="000000"/>
      </a:dk1>
      <a:lt1>
        <a:srgbClr val="DDDDDD"/>
      </a:lt1>
      <a:dk2>
        <a:srgbClr val="FFFFFF"/>
      </a:dk2>
      <a:lt2>
        <a:srgbClr val="DDDDDD"/>
      </a:lt2>
      <a:accent1>
        <a:srgbClr val="BBE0E3"/>
      </a:accent1>
      <a:accent2>
        <a:srgbClr val="3366CC"/>
      </a:accent2>
      <a:accent3>
        <a:srgbClr val="EBEBEB"/>
      </a:accent3>
      <a:accent4>
        <a:srgbClr val="000000"/>
      </a:accent4>
      <a:accent5>
        <a:srgbClr val="DAEDEF"/>
      </a:accent5>
      <a:accent6>
        <a:srgbClr val="2D5CB9"/>
      </a:accent6>
      <a:hlink>
        <a:srgbClr val="009999"/>
      </a:hlink>
      <a:folHlink>
        <a:srgbClr val="99CC00"/>
      </a:folHlink>
    </a:clrScheme>
    <a:fontScheme name="PPP_STRAN_TXT_Airport_Land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P_STRAN_TXT_Airport_Land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TRAN_TXT_Airport_Land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P_STRAN_TXT_Airport_Land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P_STRAN_TXT_Airport_Land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P_STRAN_TXT_Airport_Land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P_STRAN_TXT_Airport_Land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P_STRAN_TXT_Airport_Land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P_STRAN_TXT_Airport_Land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P_STRAN_TXT_Airport_Land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P_STRAN_TXT_Airport_Land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P_STRAN_TXT_Airport_Land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P_STRAN_TXT_Airport_Land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P_STRAN_TXT_Airport_Landing 13">
        <a:dk1>
          <a:srgbClr val="000000"/>
        </a:dk1>
        <a:lt1>
          <a:srgbClr val="FFFFFF"/>
        </a:lt1>
        <a:dk2>
          <a:srgbClr val="660033"/>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TRAN_TXT_Airport_Landing 14">
        <a:dk1>
          <a:srgbClr val="000000"/>
        </a:dk1>
        <a:lt1>
          <a:srgbClr val="FFFFFF"/>
        </a:lt1>
        <a:dk2>
          <a:srgbClr val="8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TRAN_TXT_Airport_Landing 15">
        <a:dk1>
          <a:srgbClr val="808080"/>
        </a:dk1>
        <a:lt1>
          <a:srgbClr val="FFFFFF"/>
        </a:lt1>
        <a:dk2>
          <a:srgbClr val="DDDDDD"/>
        </a:dk2>
        <a:lt2>
          <a:srgbClr val="3366CC"/>
        </a:lt2>
        <a:accent1>
          <a:srgbClr val="BBE0E3"/>
        </a:accent1>
        <a:accent2>
          <a:srgbClr val="3366CC"/>
        </a:accent2>
        <a:accent3>
          <a:srgbClr val="EBEBEB"/>
        </a:accent3>
        <a:accent4>
          <a:srgbClr val="DADADA"/>
        </a:accent4>
        <a:accent5>
          <a:srgbClr val="DAEDEF"/>
        </a:accent5>
        <a:accent6>
          <a:srgbClr val="2D5CB9"/>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PPP_STRAN_TXT_Airport_Landing 16">
        <a:dk1>
          <a:srgbClr val="808080"/>
        </a:dk1>
        <a:lt1>
          <a:srgbClr val="FFFFFF"/>
        </a:lt1>
        <a:dk2>
          <a:srgbClr val="DDDDDD"/>
        </a:dk2>
        <a:lt2>
          <a:srgbClr val="000000"/>
        </a:lt2>
        <a:accent1>
          <a:srgbClr val="BBE0E3"/>
        </a:accent1>
        <a:accent2>
          <a:srgbClr val="3366CC"/>
        </a:accent2>
        <a:accent3>
          <a:srgbClr val="EBEBEB"/>
        </a:accent3>
        <a:accent4>
          <a:srgbClr val="DADADA"/>
        </a:accent4>
        <a:accent5>
          <a:srgbClr val="DAEDEF"/>
        </a:accent5>
        <a:accent6>
          <a:srgbClr val="2D5CB9"/>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Global business teamwork design template</Template>
  <TotalTime>78</TotalTime>
  <Words>1112</Words>
  <Application>Microsoft Office PowerPoint</Application>
  <PresentationFormat>On-screen Show (4:3)</PresentationFormat>
  <Paragraphs>72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Global business teamwork design template</vt:lpstr>
      <vt:lpstr>Management</vt:lpstr>
      <vt:lpstr>The Ethical Dilemma</vt:lpstr>
      <vt:lpstr>The key stakeholders</vt:lpstr>
      <vt:lpstr>Honesty in Business Practice</vt:lpstr>
      <vt:lpstr>Protecting the Consulting Firm</vt:lpstr>
      <vt:lpstr>The Argument</vt:lpstr>
      <vt:lpstr>Conclusions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dc:title>
  <dc:creator>Owner</dc:creator>
  <cp:lastModifiedBy>Owner</cp:lastModifiedBy>
  <cp:revision>9</cp:revision>
  <dcterms:created xsi:type="dcterms:W3CDTF">2010-10-13T03:52:58Z</dcterms:created>
  <dcterms:modified xsi:type="dcterms:W3CDTF">2010-10-13T21:17:38Z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TC102862091033</vt:lpwstr>
  </property>
</Properties>
</file>