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My Dream Vacation Expenses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1778584392014518E-2"/>
          <c:y val="0.48527857627195553"/>
          <c:w val="0.96612220205686627"/>
          <c:h val="0.45282757225282316"/>
        </c:manualLayout>
      </c:layout>
      <c:bar3DChart>
        <c:barDir val="col"/>
        <c:grouping val="clustered"/>
        <c:varyColors val="0"/>
        <c:ser>
          <c:idx val="0"/>
          <c:order val="0"/>
          <c:tx>
            <c:v>Cruise</c:v>
          </c:tx>
          <c:invertIfNegative val="0"/>
          <c:cat>
            <c:strLit>
              <c:ptCount val="1"/>
              <c:pt idx="0">
                <c:v>All Expenses</c:v>
              </c:pt>
            </c:strLit>
          </c:cat>
          <c:val>
            <c:numRef>
              <c:f>[Deborah_Farrell_Budget.xlsx]Sheet1!$E$4</c:f>
              <c:numCache>
                <c:formatCode>"$"#,##0.00_);[Red]\("$"#,##0.00\)</c:formatCode>
                <c:ptCount val="1"/>
                <c:pt idx="0">
                  <c:v>5471.7</c:v>
                </c:pt>
              </c:numCache>
            </c:numRef>
          </c:val>
        </c:ser>
        <c:ser>
          <c:idx val="1"/>
          <c:order val="1"/>
          <c:tx>
            <c:v>Airfare</c:v>
          </c:tx>
          <c:invertIfNegative val="0"/>
          <c:cat>
            <c:strLit>
              <c:ptCount val="1"/>
              <c:pt idx="0">
                <c:v>All Expenses</c:v>
              </c:pt>
            </c:strLit>
          </c:cat>
          <c:val>
            <c:numRef>
              <c:f>[Deborah_Farrell_Budget.xlsx]Sheet1!$E$5</c:f>
              <c:numCache>
                <c:formatCode>"$"#,##0.00_);[Red]\("$"#,##0.00\)</c:formatCode>
                <c:ptCount val="1"/>
                <c:pt idx="0">
                  <c:v>1254.6199999999999</c:v>
                </c:pt>
              </c:numCache>
            </c:numRef>
          </c:val>
        </c:ser>
        <c:ser>
          <c:idx val="2"/>
          <c:order val="2"/>
          <c:tx>
            <c:v>Shuttle Car and Cab</c:v>
          </c:tx>
          <c:invertIfNegative val="0"/>
          <c:cat>
            <c:strLit>
              <c:ptCount val="1"/>
              <c:pt idx="0">
                <c:v>All Expenses</c:v>
              </c:pt>
            </c:strLit>
          </c:cat>
          <c:val>
            <c:numRef>
              <c:f>[Deborah_Farrell_Budget.xlsx]Sheet1!$E$6</c:f>
              <c:numCache>
                <c:formatCode>"$"#,##0.00_);[Red]\("$"#,##0.00\)</c:formatCode>
                <c:ptCount val="1"/>
                <c:pt idx="0">
                  <c:v>200</c:v>
                </c:pt>
              </c:numCache>
            </c:numRef>
          </c:val>
        </c:ser>
        <c:ser>
          <c:idx val="3"/>
          <c:order val="3"/>
          <c:tx>
            <c:v>Total Static Expenses</c:v>
          </c:tx>
          <c:invertIfNegative val="0"/>
          <c:cat>
            <c:strLit>
              <c:ptCount val="1"/>
              <c:pt idx="0">
                <c:v>All Expenses</c:v>
              </c:pt>
            </c:strLit>
          </c:cat>
          <c:val>
            <c:numRef>
              <c:f>[Deborah_Farrell_Budget.xlsx]Sheet1!$E$7</c:f>
              <c:numCache>
                <c:formatCode>"$"#,##0.00_);[Red]\("$"#,##0.00\)</c:formatCode>
                <c:ptCount val="1"/>
                <c:pt idx="0">
                  <c:v>6926.32</c:v>
                </c:pt>
              </c:numCache>
            </c:numRef>
          </c:val>
        </c:ser>
        <c:ser>
          <c:idx val="4"/>
          <c:order val="4"/>
          <c:tx>
            <c:v>Food/Drinks</c:v>
          </c:tx>
          <c:invertIfNegative val="0"/>
          <c:cat>
            <c:strLit>
              <c:ptCount val="1"/>
              <c:pt idx="0">
                <c:v>All Expenses</c:v>
              </c:pt>
            </c:strLit>
          </c:cat>
          <c:val>
            <c:numRef>
              <c:f>[Deborah_Farrell_Budget.xlsx]Sheet1!$E$10</c:f>
              <c:numCache>
                <c:formatCode>"$"#,##0_);[Red]\("$"#,##0\)</c:formatCode>
                <c:ptCount val="1"/>
                <c:pt idx="0">
                  <c:v>1050</c:v>
                </c:pt>
              </c:numCache>
            </c:numRef>
          </c:val>
        </c:ser>
        <c:ser>
          <c:idx val="5"/>
          <c:order val="5"/>
          <c:tx>
            <c:v>Phone Cards</c:v>
          </c:tx>
          <c:invertIfNegative val="0"/>
          <c:cat>
            <c:strLit>
              <c:ptCount val="1"/>
              <c:pt idx="0">
                <c:v>All Expenses</c:v>
              </c:pt>
            </c:strLit>
          </c:cat>
          <c:val>
            <c:numRef>
              <c:f>[Deborah_Farrell_Budget.xlsx]Sheet1!$E$11</c:f>
              <c:numCache>
                <c:formatCode>"$"#,##0_);[Red]\("$"#,##0\)</c:formatCode>
                <c:ptCount val="1"/>
                <c:pt idx="0">
                  <c:v>140</c:v>
                </c:pt>
              </c:numCache>
            </c:numRef>
          </c:val>
        </c:ser>
        <c:ser>
          <c:idx val="6"/>
          <c:order val="6"/>
          <c:tx>
            <c:v>Internet Access</c:v>
          </c:tx>
          <c:invertIfNegative val="0"/>
          <c:cat>
            <c:strLit>
              <c:ptCount val="1"/>
              <c:pt idx="0">
                <c:v>All Expenses</c:v>
              </c:pt>
            </c:strLit>
          </c:cat>
          <c:val>
            <c:numRef>
              <c:f>[Deborah_Farrell_Budget.xlsx]Sheet1!$E$12</c:f>
              <c:numCache>
                <c:formatCode>"$"#,##0_);[Red]\("$"#,##0\)</c:formatCode>
                <c:ptCount val="1"/>
                <c:pt idx="0">
                  <c:v>140</c:v>
                </c:pt>
              </c:numCache>
            </c:numRef>
          </c:val>
        </c:ser>
        <c:ser>
          <c:idx val="7"/>
          <c:order val="7"/>
          <c:tx>
            <c:v>Shopping</c:v>
          </c:tx>
          <c:invertIfNegative val="0"/>
          <c:cat>
            <c:strLit>
              <c:ptCount val="1"/>
              <c:pt idx="0">
                <c:v>All Expenses</c:v>
              </c:pt>
            </c:strLit>
          </c:cat>
          <c:val>
            <c:numRef>
              <c:f>[Deborah_Farrell_Budget.xlsx]Sheet1!$E$13</c:f>
              <c:numCache>
                <c:formatCode>"$"#,##0_);[Red]\("$"#,##0\)</c:formatCode>
                <c:ptCount val="1"/>
                <c:pt idx="0">
                  <c:v>2100</c:v>
                </c:pt>
              </c:numCache>
            </c:numRef>
          </c:val>
        </c:ser>
        <c:ser>
          <c:idx val="8"/>
          <c:order val="8"/>
          <c:tx>
            <c:v>Tips</c:v>
          </c:tx>
          <c:invertIfNegative val="0"/>
          <c:cat>
            <c:strLit>
              <c:ptCount val="1"/>
              <c:pt idx="0">
                <c:v>All Expenses</c:v>
              </c:pt>
            </c:strLit>
          </c:cat>
          <c:val>
            <c:numRef>
              <c:f>[Deborah_Farrell_Budget.xlsx]Sheet1!$E$14</c:f>
              <c:numCache>
                <c:formatCode>"$"#,##0_);[Red]\("$"#,##0\)</c:formatCode>
                <c:ptCount val="1"/>
                <c:pt idx="0">
                  <c:v>280</c:v>
                </c:pt>
              </c:numCache>
            </c:numRef>
          </c:val>
        </c:ser>
        <c:ser>
          <c:idx val="9"/>
          <c:order val="9"/>
          <c:tx>
            <c:v>Spa/Luxury</c:v>
          </c:tx>
          <c:invertIfNegative val="0"/>
          <c:cat>
            <c:strLit>
              <c:ptCount val="1"/>
              <c:pt idx="0">
                <c:v>All Expenses</c:v>
              </c:pt>
            </c:strLit>
          </c:cat>
          <c:val>
            <c:numRef>
              <c:f>[Deborah_Farrell_Budget.xlsx]Sheet1!$E$15</c:f>
              <c:numCache>
                <c:formatCode>"$"#,##0_);[Red]\("$"#,##0\)</c:formatCode>
                <c:ptCount val="1"/>
                <c:pt idx="0">
                  <c:v>1050</c:v>
                </c:pt>
              </c:numCache>
            </c:numRef>
          </c:val>
        </c:ser>
        <c:ser>
          <c:idx val="10"/>
          <c:order val="10"/>
          <c:tx>
            <c:v>Misc</c:v>
          </c:tx>
          <c:invertIfNegative val="0"/>
          <c:cat>
            <c:strLit>
              <c:ptCount val="1"/>
              <c:pt idx="0">
                <c:v>All Expenses</c:v>
              </c:pt>
            </c:strLit>
          </c:cat>
          <c:val>
            <c:numRef>
              <c:f>[Deborah_Farrell_Budget.xlsx]Sheet1!$E$16</c:f>
              <c:numCache>
                <c:formatCode>"$"#,##0_);[Red]\("$"#,##0\)</c:formatCode>
                <c:ptCount val="1"/>
                <c:pt idx="0">
                  <c:v>1400</c:v>
                </c:pt>
              </c:numCache>
            </c:numRef>
          </c:val>
        </c:ser>
        <c:ser>
          <c:idx val="11"/>
          <c:order val="11"/>
          <c:tx>
            <c:v>Total Daily Expenses on Cruise</c:v>
          </c:tx>
          <c:invertIfNegative val="0"/>
          <c:cat>
            <c:strLit>
              <c:ptCount val="1"/>
              <c:pt idx="0">
                <c:v>All Expenses</c:v>
              </c:pt>
            </c:strLit>
          </c:cat>
          <c:val>
            <c:numRef>
              <c:f>[Deborah_Farrell_Budget.xlsx]Sheet1!$E$17</c:f>
              <c:numCache>
                <c:formatCode>"$"#,##0_);[Red]\("$"#,##0\)</c:formatCode>
                <c:ptCount val="1"/>
                <c:pt idx="0">
                  <c:v>6160</c:v>
                </c:pt>
              </c:numCache>
            </c:numRef>
          </c:val>
        </c:ser>
        <c:ser>
          <c:idx val="12"/>
          <c:order val="12"/>
          <c:tx>
            <c:v>Total Cost of My Dream Vacation</c:v>
          </c:tx>
          <c:invertIfNegative val="0"/>
          <c:cat>
            <c:strLit>
              <c:ptCount val="1"/>
              <c:pt idx="0">
                <c:v>All Expenses</c:v>
              </c:pt>
            </c:strLit>
          </c:cat>
          <c:val>
            <c:numRef>
              <c:f>[Deborah_Farrell_Budget.xlsx]Sheet1!$E$19</c:f>
              <c:numCache>
                <c:formatCode>"$"#,##0.00_);[Red]\("$"#,##0.00\)</c:formatCode>
                <c:ptCount val="1"/>
                <c:pt idx="0">
                  <c:v>13086.32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5411712"/>
        <c:axId val="85413248"/>
        <c:axId val="0"/>
      </c:bar3DChart>
      <c:catAx>
        <c:axId val="85411712"/>
        <c:scaling>
          <c:orientation val="minMax"/>
        </c:scaling>
        <c:delete val="0"/>
        <c:axPos val="b"/>
        <c:numFmt formatCode="&quot;$&quot;#,##0.00_);[Red]\(&quot;$&quot;#,##0.00\)" sourceLinked="1"/>
        <c:majorTickMark val="none"/>
        <c:minorTickMark val="none"/>
        <c:tickLblPos val="nextTo"/>
        <c:crossAx val="85413248"/>
        <c:crosses val="autoZero"/>
        <c:auto val="1"/>
        <c:lblAlgn val="ctr"/>
        <c:lblOffset val="100"/>
        <c:noMultiLvlLbl val="0"/>
      </c:catAx>
      <c:valAx>
        <c:axId val="85413248"/>
        <c:scaling>
          <c:orientation val="minMax"/>
        </c:scaling>
        <c:delete val="1"/>
        <c:axPos val="l"/>
        <c:numFmt formatCode="&quot;$&quot;#,##0.00_);[Red]\(&quot;$&quot;#,##0.00\)" sourceLinked="1"/>
        <c:majorTickMark val="out"/>
        <c:minorTickMark val="none"/>
        <c:tickLblPos val="nextTo"/>
        <c:crossAx val="8541171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27387-9F56-4257-A838-0BEC469052BD}" type="datetimeFigureOut">
              <a:rPr lang="en-US" smtClean="0"/>
              <a:t>7/29/2010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D403A-9173-481B-9E90-4EA43E168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14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9CD1-6520-4AC4-A603-F7E1A52E67F6}" type="datetime1">
              <a:rPr lang="en-US" smtClean="0"/>
              <a:t>7/29/2010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Deborah Ferrell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CD61-73A0-4C86-A475-1D14A3DCCE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BE00-BF51-4E39-A8A9-0C18A99F7AAF}" type="datetime1">
              <a:rPr lang="en-US" smtClean="0"/>
              <a:t>7/29/2010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Deborah Ferrell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CD61-73A0-4C86-A475-1D14A3DCCE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C16FD-64C6-414E-A6F7-2F4B31A14237}" type="datetime1">
              <a:rPr lang="en-US" smtClean="0"/>
              <a:t>7/29/2010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Deborah Ferrell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CD61-73A0-4C86-A475-1D14A3DCCE10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D7B28-BB48-4D18-ABEF-3E603A575638}" type="datetime1">
              <a:rPr lang="en-US" smtClean="0"/>
              <a:t>7/29/2010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Deborah Ferrell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CD61-73A0-4C86-A475-1D14A3DCCE1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xmlns:mc="http://schemas.openxmlformats.org/markup-compatibility/2006" xmlns:a14="http://schemas.microsoft.com/office/drawing/2010/main" val="FFFFFF" mc:Ignorable="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xmlns:mc="http://schemas.openxmlformats.org/markup-compatibility/2006" xmlns:a14="http://schemas.microsoft.com/office/drawing/2010/main" val="FFFFFF" mc:Ignorable="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393E-A01D-4BAF-AA4E-02132F781280}" type="datetime1">
              <a:rPr lang="en-US" smtClean="0"/>
              <a:t>7/29/2010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Deborah Ferrell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CD61-73A0-4C86-A475-1D14A3DCCE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32B09-CA69-4134-9A58-EB6E9B4659B9}" type="datetime1">
              <a:rPr lang="en-US" smtClean="0"/>
              <a:t>7/29/2010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Deborah Ferrell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CD61-73A0-4C86-A475-1D14A3DCCE1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57A5-A261-4FD1-9E18-26FCC6DFED1D}" type="datetime1">
              <a:rPr lang="en-US" smtClean="0"/>
              <a:t>7/29/2010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Deborah Ferrell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CD61-73A0-4C86-A475-1D14A3DCCE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BFEB4-D9AC-43C8-BB5A-6399E5248592}" type="datetime1">
              <a:rPr lang="en-US" smtClean="0"/>
              <a:t>7/29/2010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Deborah Ferrell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CD61-73A0-4C86-A475-1D14A3DCCE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A5BC9-1107-4585-94D2-4493F464610D}" type="datetime1">
              <a:rPr lang="en-US" smtClean="0"/>
              <a:t>7/29/2010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Deborah Ferrell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CD61-73A0-4C86-A475-1D14A3DCCE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7E747-2210-4D1F-8CA3-638906FF3EA4}" type="datetime1">
              <a:rPr lang="en-US" smtClean="0"/>
              <a:t>7/29/2010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Deborah Ferrell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CD61-73A0-4C86-A475-1D14A3DCCE1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5C2D-F73F-452D-8111-D0F3631E4A31}" type="datetime1">
              <a:rPr lang="en-US" smtClean="0"/>
              <a:t>7/29/2010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Deborah Ferrell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CD61-73A0-4C86-A475-1D14A3DCCE1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E88485B-B7B0-452D-A2F8-B8F66C67814E}" type="datetime1">
              <a:rPr lang="en-US" smtClean="0"/>
              <a:t>7/29/2010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Deborah Ferrell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A29CD61-73A0-4C86-A475-1D14A3DCCE1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xmlns:mc="http://schemas.openxmlformats.org/markup-compatibility/2006" xmlns:a14="http://schemas.microsoft.com/office/drawing/2010/main" val="FFFFFF" mc:Ignorable="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 Dream Vacation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Eastern Caribbean Cruise</a:t>
            </a:r>
          </a:p>
          <a:p>
            <a:r>
              <a:rPr lang="en-US" dirty="0" smtClean="0"/>
              <a:t>Deborah </a:t>
            </a:r>
            <a:r>
              <a:rPr lang="en-US" dirty="0" smtClean="0"/>
              <a:t>Farrell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Deborah </a:t>
            </a:r>
            <a:r>
              <a:rPr lang="en-US" dirty="0" smtClean="0"/>
              <a:t>Farrell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664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Travel: From Greenville, SC – plan and shuttle car to Port Canaveral, FL, via Orlando</a:t>
            </a:r>
          </a:p>
          <a:p>
            <a:r>
              <a:rPr lang="en-US" dirty="0" smtClean="0"/>
              <a:t>7-Day Cruise along Eastern Caribbean – Royal Caribbean Owner’s Suite</a:t>
            </a:r>
          </a:p>
          <a:p>
            <a:r>
              <a:rPr lang="en-US" dirty="0" smtClean="0"/>
              <a:t>Destinations include </a:t>
            </a:r>
            <a:r>
              <a:rPr lang="en-US" dirty="0" err="1" smtClean="0"/>
              <a:t>Cococay</a:t>
            </a:r>
            <a:r>
              <a:rPr lang="en-US" dirty="0" smtClean="0"/>
              <a:t>, Bahamas; Charlotte Amalie, St. Thomas; and Philipsburg, St. Maarten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Itinerary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Deborah </a:t>
            </a:r>
            <a:r>
              <a:rPr lang="en-US" dirty="0" smtClean="0"/>
              <a:t>Farrell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74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Attractions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Destinations include:</a:t>
            </a:r>
          </a:p>
          <a:p>
            <a:r>
              <a:rPr lang="en-US" dirty="0" smtClean="0"/>
              <a:t>Shopping</a:t>
            </a:r>
          </a:p>
          <a:p>
            <a:r>
              <a:rPr lang="en-US" dirty="0" smtClean="0"/>
              <a:t>Activities (such as kayaking)</a:t>
            </a:r>
          </a:p>
          <a:p>
            <a:r>
              <a:rPr lang="en-US" dirty="0" smtClean="0"/>
              <a:t>Cultural Buildings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Cruise Ship Activities:</a:t>
            </a:r>
          </a:p>
          <a:p>
            <a:r>
              <a:rPr lang="en-US" dirty="0" smtClean="0"/>
              <a:t>Dining</a:t>
            </a:r>
          </a:p>
          <a:p>
            <a:r>
              <a:rPr lang="en-US" dirty="0" smtClean="0"/>
              <a:t>Sports</a:t>
            </a:r>
          </a:p>
          <a:p>
            <a:r>
              <a:rPr lang="en-US" dirty="0" smtClean="0"/>
              <a:t>Spa/Luxury</a:t>
            </a:r>
          </a:p>
          <a:p>
            <a:r>
              <a:rPr lang="en-US" dirty="0" smtClean="0"/>
              <a:t>Casino and other events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Deborah </a:t>
            </a:r>
            <a:r>
              <a:rPr lang="en-US" dirty="0" smtClean="0"/>
              <a:t>Farrell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217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914400" y="2057400"/>
            <a:ext cx="3352800" cy="3429001"/>
          </a:xfrm>
        </p:spPr>
        <p:txBody>
          <a:bodyPr/>
          <a:lstStyle/>
          <a:p>
            <a:r>
              <a:rPr lang="en-US" dirty="0" smtClean="0"/>
              <a:t>Destination Highlights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Aircraft views in Philipsburg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Shopping district in Charlotte Amalie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Water activities in </a:t>
            </a:r>
            <a:r>
              <a:rPr lang="en-US" dirty="0" err="1" smtClean="0"/>
              <a:t>Cococay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Other sights on and off the cruise ship in the Caribbean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375" y="2430423"/>
            <a:ext cx="3905250" cy="2606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Deborah </a:t>
            </a:r>
            <a:r>
              <a:rPr lang="en-US" dirty="0" smtClean="0"/>
              <a:t>Farrell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32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Deborah </a:t>
            </a:r>
            <a:r>
              <a:rPr lang="en-US" dirty="0" smtClean="0"/>
              <a:t>Farrell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871538" y="2674938"/>
          <a:ext cx="7408862" cy="345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7611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073E87" mc:Ignorable=""/>
      </a:dk2>
      <a:lt2>
        <a:srgbClr xmlns:mc="http://schemas.openxmlformats.org/markup-compatibility/2006" xmlns:a14="http://schemas.microsoft.com/office/drawing/2010/main" val="C6E7FC" mc:Ignorable=""/>
      </a:lt2>
      <a:accent1>
        <a:srgbClr xmlns:mc="http://schemas.openxmlformats.org/markup-compatibility/2006" xmlns:a14="http://schemas.microsoft.com/office/drawing/2010/main" val="31B6FD" mc:Ignorable=""/>
      </a:accent1>
      <a:accent2>
        <a:srgbClr xmlns:mc="http://schemas.openxmlformats.org/markup-compatibility/2006" xmlns:a14="http://schemas.microsoft.com/office/drawing/2010/main" val="4584D3" mc:Ignorable=""/>
      </a:accent2>
      <a:accent3>
        <a:srgbClr xmlns:mc="http://schemas.openxmlformats.org/markup-compatibility/2006" xmlns:a14="http://schemas.microsoft.com/office/drawing/2010/main" val="5BD078" mc:Ignorable=""/>
      </a:accent3>
      <a:accent4>
        <a:srgbClr xmlns:mc="http://schemas.openxmlformats.org/markup-compatibility/2006" xmlns:a14="http://schemas.microsoft.com/office/drawing/2010/main" val="A5D028" mc:Ignorable=""/>
      </a:accent4>
      <a:accent5>
        <a:srgbClr xmlns:mc="http://schemas.openxmlformats.org/markup-compatibility/2006" xmlns:a14="http://schemas.microsoft.com/office/drawing/2010/main" val="F5C040" mc:Ignorable=""/>
      </a:accent5>
      <a:accent6>
        <a:srgbClr xmlns:mc="http://schemas.openxmlformats.org/markup-compatibility/2006" xmlns:a14="http://schemas.microsoft.com/office/drawing/2010/main" val="05E0DB" mc:Ignorable=""/>
      </a:accent6>
      <a:hlink>
        <a:srgbClr xmlns:mc="http://schemas.openxmlformats.org/markup-compatibility/2006" xmlns:a14="http://schemas.microsoft.com/office/drawing/2010/main" val="0080FF" mc:Ignorable=""/>
      </a:hlink>
      <a:folHlink>
        <a:srgbClr xmlns:mc="http://schemas.openxmlformats.org/markup-compatibility/2006" xmlns:a14="http://schemas.microsoft.com/office/drawing/2010/main" val="5EAEFF" mc:Ignorable=""/>
      </a:folHlink>
    </a:clrScheme>
    <a:fontScheme name="Waveform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xmlns:mc="http://schemas.openxmlformats.org/markup-compatibility/2006" xmlns:a14="http://schemas.microsoft.com/office/drawing/2010/main" val="1F497D" mc:Ignorable=""/>
    </a:dk2>
    <a:lt2>
      <a:srgbClr xmlns:mc="http://schemas.openxmlformats.org/markup-compatibility/2006" xmlns:a14="http://schemas.microsoft.com/office/drawing/2010/main" val="EEECE1" mc:Ignorable=""/>
    </a:lt2>
    <a:accent1>
      <a:srgbClr xmlns:mc="http://schemas.openxmlformats.org/markup-compatibility/2006" xmlns:a14="http://schemas.microsoft.com/office/drawing/2010/main" val="4F81BD" mc:Ignorable=""/>
    </a:accent1>
    <a:accent2>
      <a:srgbClr xmlns:mc="http://schemas.openxmlformats.org/markup-compatibility/2006" xmlns:a14="http://schemas.microsoft.com/office/drawing/2010/main" val="C0504D" mc:Ignorable=""/>
    </a:accent2>
    <a:accent3>
      <a:srgbClr xmlns:mc="http://schemas.openxmlformats.org/markup-compatibility/2006" xmlns:a14="http://schemas.microsoft.com/office/drawing/2010/main" val="9BBB59" mc:Ignorable=""/>
    </a:accent3>
    <a:accent4>
      <a:srgbClr xmlns:mc="http://schemas.openxmlformats.org/markup-compatibility/2006" xmlns:a14="http://schemas.microsoft.com/office/drawing/2010/main" val="8064A2" mc:Ignorable=""/>
    </a:accent4>
    <a:accent5>
      <a:srgbClr xmlns:mc="http://schemas.openxmlformats.org/markup-compatibility/2006" xmlns:a14="http://schemas.microsoft.com/office/drawing/2010/main" val="4BACC6" mc:Ignorable=""/>
    </a:accent5>
    <a:accent6>
      <a:srgbClr xmlns:mc="http://schemas.openxmlformats.org/markup-compatibility/2006" xmlns:a14="http://schemas.microsoft.com/office/drawing/2010/main" val="F79646" mc:Ignorable=""/>
    </a:accent6>
    <a:hlink>
      <a:srgbClr xmlns:mc="http://schemas.openxmlformats.org/markup-compatibility/2006" xmlns:a14="http://schemas.microsoft.com/office/drawing/2010/main" val="0000FF" mc:Ignorable=""/>
    </a:hlink>
    <a:folHlink>
      <a:srgbClr xmlns:mc="http://schemas.openxmlformats.org/markup-compatibility/2006" xmlns:a14="http://schemas.microsoft.com/office/drawing/2010/main" val="800080" mc:Ignorable="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xmlns:mc="http://schemas.openxmlformats.org/markup-compatibility/2006" xmlns:a14="http://schemas.microsoft.com/office/drawing/2010/main" val="000000" mc:Ignorable="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xmlns:mc="http://schemas.openxmlformats.org/markup-compatibility/2006" xmlns:a14="http://schemas.microsoft.com/office/drawing/2010/main" val="000000" mc:Ignorable="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xmlns:mc="http://schemas.openxmlformats.org/markup-compatibility/2006" xmlns:a14="http://schemas.microsoft.com/office/drawing/2010/main" val="000000" mc:Ignorable="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122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Waveform</vt:lpstr>
      <vt:lpstr>My Dream Vacation</vt:lpstr>
      <vt:lpstr>Itinerary</vt:lpstr>
      <vt:lpstr>Attractions</vt:lpstr>
      <vt:lpstr>PowerPoint Presentation</vt:lpstr>
      <vt:lpstr>Budget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2010-07-27T18:54:44Z</dcterms:created>
  <dcterms:modified xsi:type="dcterms:W3CDTF">2010-07-29T15:54:18Z</dcterms:modified>
</cp:coreProperties>
</file>