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1"/>
  </p:notesMasterIdLst>
  <p:sldIdLst>
    <p:sldId id="256" r:id="rId3"/>
    <p:sldId id="257" r:id="rId4"/>
    <p:sldId id="258" r:id="rId5"/>
    <p:sldId id="261" r:id="rId6"/>
    <p:sldId id="262" r:id="rId7"/>
    <p:sldId id="263" r:id="rId8"/>
    <p:sldId id="259" r:id="rId9"/>
    <p:sldId id="260"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907"/>
    <a:srgbClr val="4A9C00"/>
    <a:srgbClr val="568616"/>
    <a:srgbClr val="D02300"/>
    <a:srgbClr val="FF3300"/>
    <a:srgbClr val="666633"/>
    <a:srgbClr val="950101"/>
    <a:srgbClr val="4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024" autoAdjust="0"/>
  </p:normalViewPr>
  <p:slideViewPr>
    <p:cSldViewPr>
      <p:cViewPr varScale="1">
        <p:scale>
          <a:sx n="92" d="100"/>
          <a:sy n="92" d="100"/>
        </p:scale>
        <p:origin x="1374"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7CBFA87-E7FE-4F0D-8C44-45135B0B381D}" type="slidenum">
              <a:rPr lang="en-US"/>
              <a:pPr/>
              <a:t>‹#›</a:t>
            </a:fld>
            <a:endParaRPr lang="en-US" dirty="0"/>
          </a:p>
        </p:txBody>
      </p:sp>
    </p:spTree>
    <p:extLst>
      <p:ext uri="{BB962C8B-B14F-4D97-AF65-F5344CB8AC3E}">
        <p14:creationId xmlns:p14="http://schemas.microsoft.com/office/powerpoint/2010/main" val="5164015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r">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6400800" cy="4525963"/>
          </a:xfrm>
          <a:prstGeom prst="rect">
            <a:avLst/>
          </a:prstGeo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00600" y="261852"/>
            <a:ext cx="2057400" cy="5851525"/>
          </a:xfrm>
          <a:prstGeom prst="rect">
            <a:avLst/>
          </a:prstGeo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4267200" cy="5851525"/>
          </a:xfrm>
          <a:prstGeom prst="rect">
            <a:avLst/>
          </a:prstGeo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399" y="4406900"/>
            <a:ext cx="64008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14399" y="2906713"/>
            <a:ext cx="640080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Text Placeholder 4"/>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xStyles>
    <p:titleStyle>
      <a:lvl1pPr algn="l"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81000" y="5029200"/>
            <a:ext cx="7772400" cy="1500187"/>
          </a:xfrm>
        </p:spPr>
        <p:txBody>
          <a:bodyPr/>
          <a:lstStyle/>
          <a:p>
            <a:r>
              <a:rPr lang="en-US" dirty="0" smtClean="0"/>
              <a:t>A </a:t>
            </a:r>
            <a:r>
              <a:rPr lang="en-US" dirty="0" smtClean="0"/>
              <a:t>Presentation</a:t>
            </a:r>
          </a:p>
          <a:p>
            <a:pPr algn="l"/>
            <a:r>
              <a:rPr lang="en-US" dirty="0" smtClean="0"/>
              <a:t>Student Name</a:t>
            </a:r>
          </a:p>
          <a:p>
            <a:pPr algn="l"/>
            <a:r>
              <a:rPr lang="en-US" dirty="0" smtClean="0"/>
              <a:t>School Name </a:t>
            </a:r>
            <a:endParaRPr lang="en-US" dirty="0"/>
          </a:p>
        </p:txBody>
      </p:sp>
      <p:sp>
        <p:nvSpPr>
          <p:cNvPr id="4" name="Title 3"/>
          <p:cNvSpPr>
            <a:spLocks noGrp="1"/>
          </p:cNvSpPr>
          <p:nvPr>
            <p:ph type="title"/>
          </p:nvPr>
        </p:nvSpPr>
        <p:spPr>
          <a:xfrm>
            <a:off x="1143000" y="3048000"/>
            <a:ext cx="7772400" cy="1362075"/>
          </a:xfrm>
        </p:spPr>
        <p:txBody>
          <a:bodyPr/>
          <a:lstStyle/>
          <a:p>
            <a:r>
              <a:rPr lang="en-US" dirty="0" smtClean="0"/>
              <a:t>Summarizing the Professional School Counselor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0" y="132446"/>
            <a:ext cx="3162300" cy="2518430"/>
          </a:xfrm>
          <a:prstGeom prst="rect">
            <a:avLst/>
          </a:prstGeom>
          <a:effectLst>
            <a:softEdge rad="317500"/>
          </a:effectLst>
        </p:spPr>
      </p:pic>
      <p:sp>
        <p:nvSpPr>
          <p:cNvPr id="5" name="Content Placeholder 4"/>
          <p:cNvSpPr>
            <a:spLocks noGrp="1"/>
          </p:cNvSpPr>
          <p:nvPr>
            <p:ph idx="1"/>
          </p:nvPr>
        </p:nvSpPr>
        <p:spPr>
          <a:xfrm>
            <a:off x="76200" y="1428029"/>
            <a:ext cx="8229600" cy="4525963"/>
          </a:xfrm>
        </p:spPr>
        <p:txBody>
          <a:bodyPr>
            <a:normAutofit lnSpcReduction="10000"/>
          </a:bodyPr>
          <a:lstStyle/>
          <a:p>
            <a:r>
              <a:rPr lang="en-US" sz="2000" b="1" dirty="0" smtClean="0"/>
              <a:t>There are several ethical situations that affect professional school psychologists, and counselors. </a:t>
            </a:r>
            <a:endParaRPr lang="en-US" sz="2000" b="1" dirty="0"/>
          </a:p>
          <a:p>
            <a:r>
              <a:rPr lang="en-US" sz="2000" b="1" dirty="0" smtClean="0"/>
              <a:t>In the realm of fosterin</a:t>
            </a:r>
            <a:r>
              <a:rPr lang="en-US" sz="2000" b="1" dirty="0" smtClean="0"/>
              <a:t>g open communication with student-parent-school superiors. </a:t>
            </a:r>
          </a:p>
          <a:p>
            <a:r>
              <a:rPr lang="en-US" sz="2000" b="1" dirty="0" smtClean="0"/>
              <a:t>According to Welfel (2012) the issues are: </a:t>
            </a:r>
          </a:p>
          <a:p>
            <a:r>
              <a:rPr lang="en-US" sz="2000" b="1" dirty="0" smtClean="0"/>
              <a:t>Conflict between open communication and confidentiality with the profession</a:t>
            </a:r>
          </a:p>
          <a:p>
            <a:r>
              <a:rPr lang="en-US" sz="2000" b="1" dirty="0" smtClean="0"/>
              <a:t>Obligation to assist students through several social and personal issues</a:t>
            </a:r>
          </a:p>
          <a:p>
            <a:r>
              <a:rPr lang="en-US" sz="2000" b="1" dirty="0" smtClean="0"/>
              <a:t>Responsibility to the schools in their several issues</a:t>
            </a:r>
          </a:p>
          <a:p>
            <a:r>
              <a:rPr lang="en-US" sz="2000" b="1" dirty="0" smtClean="0"/>
              <a:t>Conflict of Federal and state laws</a:t>
            </a:r>
          </a:p>
          <a:p>
            <a:r>
              <a:rPr lang="en-US" sz="2000" b="1" dirty="0" smtClean="0"/>
              <a:t>Obligation to informing the school on serious student issues</a:t>
            </a:r>
          </a:p>
          <a:p>
            <a:r>
              <a:rPr lang="en-US" sz="2000" b="1" dirty="0" smtClean="0"/>
              <a:t>Ethical Challenges (peer, group counseling, and minors) </a:t>
            </a:r>
          </a:p>
          <a:p>
            <a:endParaRPr lang="en-US" sz="2400" dirty="0"/>
          </a:p>
        </p:txBody>
      </p:sp>
      <p:sp>
        <p:nvSpPr>
          <p:cNvPr id="4" name="Title 3"/>
          <p:cNvSpPr>
            <a:spLocks noGrp="1"/>
          </p:cNvSpPr>
          <p:nvPr>
            <p:ph type="title"/>
          </p:nvPr>
        </p:nvSpPr>
        <p:spPr/>
        <p:txBody>
          <a:bodyPr/>
          <a:lstStyle/>
          <a:p>
            <a:r>
              <a:rPr lang="en-US" dirty="0" smtClean="0">
                <a:latin typeface="AR BLANCA" panose="02000000000000000000" pitchFamily="2" charset="0"/>
              </a:rPr>
              <a:t>Ethics in School Counseling </a:t>
            </a:r>
            <a:endParaRPr lang="en-US" dirty="0">
              <a:latin typeface="AR BLANCA"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673" y="193964"/>
            <a:ext cx="8229600" cy="1143000"/>
          </a:xfrm>
        </p:spPr>
        <p:txBody>
          <a:bodyPr/>
          <a:lstStyle/>
          <a:p>
            <a:r>
              <a:rPr lang="en-US" dirty="0" smtClean="0">
                <a:latin typeface="AR BLANCA" panose="02000000000000000000" pitchFamily="2" charset="0"/>
              </a:rPr>
              <a:t>Role in Open Communication </a:t>
            </a:r>
            <a:endParaRPr lang="en-US" dirty="0">
              <a:latin typeface="AR BLANCA" panose="02000000000000000000" pitchFamily="2" charset="0"/>
            </a:endParaRPr>
          </a:p>
        </p:txBody>
      </p:sp>
      <p:sp>
        <p:nvSpPr>
          <p:cNvPr id="5" name="Content Placeholder 4"/>
          <p:cNvSpPr>
            <a:spLocks noGrp="1"/>
          </p:cNvSpPr>
          <p:nvPr>
            <p:ph idx="1"/>
          </p:nvPr>
        </p:nvSpPr>
        <p:spPr>
          <a:xfrm>
            <a:off x="228600" y="1309255"/>
            <a:ext cx="4495800" cy="5167745"/>
          </a:xfrm>
        </p:spPr>
        <p:txBody>
          <a:bodyPr>
            <a:normAutofit/>
          </a:bodyPr>
          <a:lstStyle/>
          <a:p>
            <a:r>
              <a:rPr lang="en-US" sz="1600" dirty="0" smtClean="0"/>
              <a:t>The roles of School Counselors are different in the academic setting. </a:t>
            </a:r>
          </a:p>
          <a:p>
            <a:r>
              <a:rPr lang="en-US" sz="1600" dirty="0" smtClean="0"/>
              <a:t>Client communications are confidential and disclosure is limited to the parent/client privilege, and the permission acting in the best interest of the student. </a:t>
            </a:r>
          </a:p>
          <a:p>
            <a:r>
              <a:rPr lang="en-US" sz="1600" dirty="0" smtClean="0"/>
              <a:t>School staff and principals must be aware of the requirements and ethical standards of disclosure to avoid inferences of counselors not being team players, or withholding information. </a:t>
            </a:r>
          </a:p>
          <a:p>
            <a:r>
              <a:rPr lang="en-US" sz="1600" dirty="0" smtClean="0"/>
              <a:t>School counselors are caught between building a collaborative atmosphere with the teachers and parents, and their obligations to the protect the interest of the students. </a:t>
            </a:r>
          </a:p>
          <a:p>
            <a:r>
              <a:rPr lang="en-US" sz="1600" dirty="0" smtClean="0"/>
              <a:t>In certain situations there are ethical dilemmas that Counselor’s standards must be called in. </a:t>
            </a:r>
          </a:p>
          <a:p>
            <a:pPr marL="0" indent="0">
              <a:buNone/>
            </a:pPr>
            <a:endParaRPr lang="en-US" sz="1800" dirty="0"/>
          </a:p>
        </p:txBody>
      </p:sp>
      <p:pic>
        <p:nvPicPr>
          <p:cNvPr id="2" name="Picture 1"/>
          <p:cNvPicPr>
            <a:picLocks noChangeAspect="1"/>
          </p:cNvPicPr>
          <p:nvPr/>
        </p:nvPicPr>
        <p:blipFill>
          <a:blip r:embed="rId2"/>
          <a:stretch>
            <a:fillRect/>
          </a:stretch>
        </p:blipFill>
        <p:spPr>
          <a:xfrm>
            <a:off x="5486400" y="1340427"/>
            <a:ext cx="3200400" cy="2133600"/>
          </a:xfrm>
          <a:prstGeom prst="rect">
            <a:avLst/>
          </a:prstGeom>
          <a:effectLst>
            <a:softEdge rad="127000"/>
          </a:effectLst>
        </p:spPr>
      </p:pic>
      <p:pic>
        <p:nvPicPr>
          <p:cNvPr id="3" name="Picture 2"/>
          <p:cNvPicPr>
            <a:picLocks noChangeAspect="1"/>
          </p:cNvPicPr>
          <p:nvPr/>
        </p:nvPicPr>
        <p:blipFill>
          <a:blip r:embed="rId3"/>
          <a:stretch>
            <a:fillRect/>
          </a:stretch>
        </p:blipFill>
        <p:spPr>
          <a:xfrm>
            <a:off x="5153025" y="3810000"/>
            <a:ext cx="3533775" cy="2351567"/>
          </a:xfrm>
          <a:prstGeom prst="rect">
            <a:avLst/>
          </a:prstGeom>
          <a:effectLst>
            <a:softEdge rad="317500"/>
          </a:effec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 BLANCA" panose="02000000000000000000" pitchFamily="2" charset="0"/>
              </a:rPr>
              <a:t>Reggie’s Case</a:t>
            </a:r>
            <a:endParaRPr lang="en-US" dirty="0">
              <a:latin typeface="AR BLANCA" panose="02000000000000000000" pitchFamily="2" charset="0"/>
            </a:endParaRPr>
          </a:p>
        </p:txBody>
      </p:sp>
      <p:sp>
        <p:nvSpPr>
          <p:cNvPr id="3" name="Content Placeholder 2"/>
          <p:cNvSpPr>
            <a:spLocks noGrp="1"/>
          </p:cNvSpPr>
          <p:nvPr>
            <p:ph idx="1"/>
          </p:nvPr>
        </p:nvSpPr>
        <p:spPr>
          <a:xfrm>
            <a:off x="152400" y="1447802"/>
            <a:ext cx="4800600" cy="5410198"/>
          </a:xfrm>
        </p:spPr>
        <p:txBody>
          <a:bodyPr>
            <a:normAutofit fontScale="92500" lnSpcReduction="10000"/>
          </a:bodyPr>
          <a:lstStyle/>
          <a:p>
            <a:r>
              <a:rPr lang="en-US" sz="1600" dirty="0" smtClean="0"/>
              <a:t>Reggie a 5</a:t>
            </a:r>
            <a:r>
              <a:rPr lang="en-US" sz="1600" baseline="30000" dirty="0" smtClean="0"/>
              <a:t>th</a:t>
            </a:r>
            <a:r>
              <a:rPr lang="en-US" sz="1600" dirty="0" smtClean="0"/>
              <a:t> grader that has social disengaged from his class and friends. </a:t>
            </a:r>
          </a:p>
          <a:p>
            <a:r>
              <a:rPr lang="en-US" sz="1600" dirty="0" smtClean="0"/>
              <a:t>Found out his mother did drugs when she was pregnant with him, and she has been newly diagnosed with HIV. </a:t>
            </a:r>
          </a:p>
          <a:p>
            <a:r>
              <a:rPr lang="en-US" sz="1600" dirty="0" smtClean="0"/>
              <a:t>The counselor is obligated to adhere to the request of Reggie and his mother to not disclose this information to school officials. </a:t>
            </a:r>
          </a:p>
          <a:p>
            <a:r>
              <a:rPr lang="en-US" sz="1600" dirty="0" smtClean="0"/>
              <a:t>The principal is prodding the counselor for information, but legal and ethical standards require the counselor to fulfil the requests of the parent/student. </a:t>
            </a:r>
          </a:p>
          <a:p>
            <a:r>
              <a:rPr lang="en-US" sz="1600" dirty="0" smtClean="0"/>
              <a:t>In this situation the counselor must communicate with the teachers and principal that there is certain information that cannot be disclosed, however communicate with them that a family member is suffering from a chronic disease in order to find a productive solution. </a:t>
            </a:r>
          </a:p>
          <a:p>
            <a:r>
              <a:rPr lang="en-US" sz="1600" dirty="0" smtClean="0"/>
              <a:t>Communication of the ASCA Standards to the staff is pertinent in the counselor building a collaborative setting. </a:t>
            </a:r>
          </a:p>
          <a:p>
            <a:pPr lvl="1"/>
            <a:r>
              <a:rPr lang="en-US" sz="1200" dirty="0" smtClean="0"/>
              <a:t>Confidentiality </a:t>
            </a:r>
          </a:p>
          <a:p>
            <a:pPr lvl="1"/>
            <a:r>
              <a:rPr lang="en-US" sz="1200" dirty="0" smtClean="0"/>
              <a:t>Parents/Guardians and Confidentiality </a:t>
            </a:r>
          </a:p>
          <a:p>
            <a:pPr lvl="1"/>
            <a:r>
              <a:rPr lang="en-US" sz="1200" dirty="0" smtClean="0"/>
              <a:t>Sharing Information with other Professionals. </a:t>
            </a:r>
            <a:endParaRPr lang="en-US" sz="1200" dirty="0"/>
          </a:p>
        </p:txBody>
      </p:sp>
      <p:pic>
        <p:nvPicPr>
          <p:cNvPr id="5" name="Picture 4"/>
          <p:cNvPicPr>
            <a:picLocks noChangeAspect="1"/>
          </p:cNvPicPr>
          <p:nvPr/>
        </p:nvPicPr>
        <p:blipFill>
          <a:blip r:embed="rId2"/>
          <a:stretch>
            <a:fillRect/>
          </a:stretch>
        </p:blipFill>
        <p:spPr>
          <a:xfrm>
            <a:off x="4495800" y="1447802"/>
            <a:ext cx="4467225" cy="3962399"/>
          </a:xfrm>
          <a:prstGeom prst="rect">
            <a:avLst/>
          </a:prstGeom>
          <a:effectLst>
            <a:softEdge rad="317500"/>
          </a:effectLst>
        </p:spPr>
      </p:pic>
    </p:spTree>
    <p:extLst>
      <p:ext uri="{BB962C8B-B14F-4D97-AF65-F5344CB8AC3E}">
        <p14:creationId xmlns:p14="http://schemas.microsoft.com/office/powerpoint/2010/main" val="49570255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 BLANCA" panose="02000000000000000000" pitchFamily="2" charset="0"/>
              </a:rPr>
              <a:t>Gloria’s Case</a:t>
            </a:r>
            <a:endParaRPr lang="en-US" dirty="0">
              <a:latin typeface="AR BLANCA" panose="02000000000000000000" pitchFamily="2" charset="0"/>
            </a:endParaRPr>
          </a:p>
        </p:txBody>
      </p:sp>
      <p:sp>
        <p:nvSpPr>
          <p:cNvPr id="3" name="Content Placeholder 2"/>
          <p:cNvSpPr>
            <a:spLocks noGrp="1"/>
          </p:cNvSpPr>
          <p:nvPr>
            <p:ph idx="1"/>
          </p:nvPr>
        </p:nvSpPr>
        <p:spPr>
          <a:xfrm>
            <a:off x="20782" y="1257300"/>
            <a:ext cx="5181600" cy="5638800"/>
          </a:xfrm>
        </p:spPr>
        <p:txBody>
          <a:bodyPr>
            <a:noAutofit/>
          </a:bodyPr>
          <a:lstStyle/>
          <a:p>
            <a:r>
              <a:rPr lang="en-US" sz="1600" dirty="0" smtClean="0"/>
              <a:t>Gloria is a high school student that is particularly shy student whose mother was killed during a bank robbery, and father that has potential psychological problems. </a:t>
            </a:r>
          </a:p>
          <a:p>
            <a:r>
              <a:rPr lang="en-US" sz="1600" dirty="0" smtClean="0"/>
              <a:t>Teachers at lunch time are discussing the last episode of Gloria’s father coming to the school. The counselor sits to eat with the students, and they ask her opinion. </a:t>
            </a:r>
          </a:p>
          <a:p>
            <a:r>
              <a:rPr lang="en-US" sz="1600" dirty="0" smtClean="0"/>
              <a:t>The counselor is caught between an ethical and legal crossroad, where the counselor ‘s professional obligation must supersede their human desire to discuss a situation where they have no ethical ties to. </a:t>
            </a:r>
          </a:p>
          <a:p>
            <a:r>
              <a:rPr lang="en-US" sz="1600" dirty="0" smtClean="0"/>
              <a:t>According to the ASCA Ethical Standards for School Counselors, they have an obligation to  the school;</a:t>
            </a:r>
          </a:p>
          <a:p>
            <a:pPr lvl="1"/>
            <a:r>
              <a:rPr lang="en-US" sz="1200" dirty="0" smtClean="0"/>
              <a:t>Support and protect student’s interest</a:t>
            </a:r>
          </a:p>
          <a:p>
            <a:pPr lvl="1"/>
            <a:r>
              <a:rPr lang="en-US" sz="1200" dirty="0" smtClean="0"/>
              <a:t>Knowledgeable and supportive of the school mission</a:t>
            </a:r>
          </a:p>
          <a:p>
            <a:pPr lvl="1"/>
            <a:r>
              <a:rPr lang="en-US" sz="1200" dirty="0" smtClean="0"/>
              <a:t>Promote the  counselor’s role and meet the needs of those serviced. </a:t>
            </a:r>
            <a:endParaRPr lang="en-US" sz="1200" dirty="0"/>
          </a:p>
        </p:txBody>
      </p:sp>
      <p:pic>
        <p:nvPicPr>
          <p:cNvPr id="4" name="Picture 3"/>
          <p:cNvPicPr>
            <a:picLocks noChangeAspect="1"/>
          </p:cNvPicPr>
          <p:nvPr/>
        </p:nvPicPr>
        <p:blipFill>
          <a:blip r:embed="rId2"/>
          <a:stretch>
            <a:fillRect/>
          </a:stretch>
        </p:blipFill>
        <p:spPr>
          <a:xfrm>
            <a:off x="5029200" y="1417638"/>
            <a:ext cx="3657600" cy="3429000"/>
          </a:xfrm>
          <a:prstGeom prst="rect">
            <a:avLst/>
          </a:prstGeom>
          <a:effectLst>
            <a:softEdge rad="317500"/>
          </a:effectLst>
        </p:spPr>
      </p:pic>
    </p:spTree>
    <p:extLst>
      <p:ext uri="{BB962C8B-B14F-4D97-AF65-F5344CB8AC3E}">
        <p14:creationId xmlns:p14="http://schemas.microsoft.com/office/powerpoint/2010/main" val="361745088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R BLANCA" panose="02000000000000000000" pitchFamily="2" charset="0"/>
              </a:rPr>
              <a:t>School Policies and the Role of School Counselor </a:t>
            </a:r>
            <a:endParaRPr lang="en-US" dirty="0">
              <a:latin typeface="AR BLANCA" panose="02000000000000000000" pitchFamily="2" charset="0"/>
            </a:endParaRPr>
          </a:p>
        </p:txBody>
      </p:sp>
      <p:pic>
        <p:nvPicPr>
          <p:cNvPr id="5" name="Content Placeholder 4"/>
          <p:cNvPicPr>
            <a:picLocks noGrp="1" noChangeAspect="1"/>
          </p:cNvPicPr>
          <p:nvPr>
            <p:ph sz="half" idx="1"/>
          </p:nvPr>
        </p:nvPicPr>
        <p:blipFill>
          <a:blip r:embed="rId2"/>
          <a:stretch>
            <a:fillRect/>
          </a:stretch>
        </p:blipFill>
        <p:spPr>
          <a:xfrm>
            <a:off x="533400" y="1600200"/>
            <a:ext cx="3200400" cy="4863241"/>
          </a:xfrm>
          <a:prstGeom prst="rect">
            <a:avLst/>
          </a:prstGeom>
          <a:effectLst>
            <a:softEdge rad="635000"/>
          </a:effectLst>
        </p:spPr>
      </p:pic>
      <p:sp>
        <p:nvSpPr>
          <p:cNvPr id="4" name="Content Placeholder 3"/>
          <p:cNvSpPr>
            <a:spLocks noGrp="1"/>
          </p:cNvSpPr>
          <p:nvPr>
            <p:ph sz="half" idx="2"/>
          </p:nvPr>
        </p:nvSpPr>
        <p:spPr>
          <a:xfrm>
            <a:off x="2895600" y="1607127"/>
            <a:ext cx="5943600" cy="5291426"/>
          </a:xfrm>
        </p:spPr>
        <p:txBody>
          <a:bodyPr>
            <a:normAutofit/>
          </a:bodyPr>
          <a:lstStyle/>
          <a:p>
            <a:r>
              <a:rPr lang="en-US" sz="2000" dirty="0" smtClean="0"/>
              <a:t>School counselors can be subpoena to show up in court if they violate the confidentiality of the student. </a:t>
            </a:r>
          </a:p>
          <a:p>
            <a:r>
              <a:rPr lang="en-US" sz="2000" dirty="0" smtClean="0"/>
              <a:t>Schools needs to be aware of the laws  in each state. </a:t>
            </a:r>
          </a:p>
          <a:p>
            <a:r>
              <a:rPr lang="en-US" sz="2000" dirty="0" smtClean="0"/>
              <a:t>The ASCA identifies the mission of the counselors and their duty to be a fundamental part in the student’s social and personal development within their educational career. </a:t>
            </a:r>
          </a:p>
          <a:p>
            <a:pPr lvl="1"/>
            <a:r>
              <a:rPr lang="en-US" sz="1600" dirty="0" smtClean="0"/>
              <a:t>Responsibilities to the Cool </a:t>
            </a:r>
          </a:p>
          <a:p>
            <a:pPr lvl="1"/>
            <a:r>
              <a:rPr lang="en-US" sz="1600" dirty="0" smtClean="0"/>
              <a:t>Professionalism </a:t>
            </a:r>
          </a:p>
          <a:p>
            <a:pPr lvl="1"/>
            <a:r>
              <a:rPr lang="en-US" sz="1600" dirty="0" smtClean="0"/>
              <a:t>Responsibilities to Students</a:t>
            </a:r>
          </a:p>
          <a:p>
            <a:pPr lvl="1"/>
            <a:r>
              <a:rPr lang="en-US" sz="1600" dirty="0" smtClean="0"/>
              <a:t>Parent Rights and Responsibilities </a:t>
            </a:r>
          </a:p>
          <a:p>
            <a:r>
              <a:rPr lang="en-US" sz="2000" dirty="0" smtClean="0"/>
              <a:t>Counselors must follow the policies in the schools and the legal ramifications in the state. </a:t>
            </a:r>
          </a:p>
        </p:txBody>
      </p:sp>
    </p:spTree>
    <p:extLst>
      <p:ext uri="{BB962C8B-B14F-4D97-AF65-F5344CB8AC3E}">
        <p14:creationId xmlns:p14="http://schemas.microsoft.com/office/powerpoint/2010/main" val="185807866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0" y="4343400"/>
            <a:ext cx="5410200" cy="2438400"/>
          </a:xfrm>
          <a:prstGeom prst="rect">
            <a:avLst/>
          </a:prstGeom>
          <a:effectLst>
            <a:softEdge rad="127000"/>
          </a:effectLst>
        </p:spPr>
      </p:pic>
      <p:sp>
        <p:nvSpPr>
          <p:cNvPr id="4" name="Title 3"/>
          <p:cNvSpPr>
            <a:spLocks noGrp="1"/>
          </p:cNvSpPr>
          <p:nvPr>
            <p:ph type="title"/>
          </p:nvPr>
        </p:nvSpPr>
        <p:spPr>
          <a:xfrm>
            <a:off x="0" y="1219200"/>
            <a:ext cx="6781800" cy="5029200"/>
          </a:xfrm>
        </p:spPr>
        <p:txBody>
          <a:bodyPr>
            <a:normAutofit fontScale="90000"/>
          </a:bodyPr>
          <a:lstStyle/>
          <a:p>
            <a:pPr marL="285750" indent="-285750">
              <a:buFont typeface="Arial" panose="020B0604020202020204" pitchFamily="34" charset="0"/>
              <a:buChar char="•"/>
            </a:pPr>
            <a:r>
              <a:rPr lang="en-US" sz="2000" b="0" cap="none" dirty="0" smtClean="0"/>
              <a:t>Within eat state there are several legal issues that school counselors must follow. The Family Educational Rights and Privacy Act (EFRPA) is statute that is still used today in all academic settings, and they used four major parts.</a:t>
            </a:r>
            <a:br>
              <a:rPr lang="en-US" sz="2000" b="0" cap="none" dirty="0" smtClean="0"/>
            </a:br>
            <a:r>
              <a:rPr lang="en-US" sz="2000" b="0" cap="none" dirty="0"/>
              <a:t>	</a:t>
            </a:r>
            <a:r>
              <a:rPr lang="en-US" sz="2000" b="0" cap="none" dirty="0" smtClean="0"/>
              <a:t>Federal Funding to Parental Access to School Records</a:t>
            </a:r>
            <a:br>
              <a:rPr lang="en-US" sz="2000" b="0" cap="none" dirty="0" smtClean="0"/>
            </a:br>
            <a:r>
              <a:rPr lang="en-US" sz="2000" b="0" cap="none" dirty="0"/>
              <a:t>	</a:t>
            </a:r>
            <a:r>
              <a:rPr lang="en-US" sz="2000" b="0" cap="none" dirty="0" smtClean="0"/>
              <a:t>Requires Parental Consent </a:t>
            </a:r>
            <a:br>
              <a:rPr lang="en-US" sz="2000" b="0" cap="none" dirty="0" smtClean="0"/>
            </a:br>
            <a:r>
              <a:rPr lang="en-US" sz="2000" b="0" cap="none" dirty="0"/>
              <a:t>	</a:t>
            </a:r>
            <a:r>
              <a:rPr lang="en-US" sz="2000" b="0" cap="none" dirty="0" smtClean="0"/>
              <a:t>Prohibits unauthorized people from viewing education 	records</a:t>
            </a:r>
            <a:br>
              <a:rPr lang="en-US" sz="2000" b="0" cap="none" dirty="0" smtClean="0"/>
            </a:br>
            <a:r>
              <a:rPr lang="en-US" sz="2000" b="0" cap="none" dirty="0" smtClean="0"/>
              <a:t>	U.S Secretary of Education has the power to create 	regulations that are relevant to student privacy</a:t>
            </a:r>
            <a:br>
              <a:rPr lang="en-US" sz="2000" b="0" cap="none" dirty="0" smtClean="0"/>
            </a:br>
            <a:r>
              <a:rPr lang="en-US" sz="2000" b="0" cap="none" dirty="0" smtClean="0"/>
              <a:t>FERPA does not bock the confidentiality communications  that counselors have, but does allow counselors to have separate records than school records. </a:t>
            </a:r>
            <a:br>
              <a:rPr lang="en-US" sz="2000" b="0" cap="none" dirty="0" smtClean="0"/>
            </a:br>
            <a:r>
              <a:rPr lang="en-US" sz="2000" b="0" cap="none" dirty="0" smtClean="0"/>
              <a:t>The school must provide a clear policy on how to adhere to the legal issues in the state and school policies. </a:t>
            </a:r>
            <a:br>
              <a:rPr lang="en-US" sz="2000" b="0" cap="none" dirty="0" smtClean="0"/>
            </a:br>
            <a:r>
              <a:rPr lang="en-US" sz="1800" b="0" cap="none" dirty="0"/>
              <a:t/>
            </a:r>
            <a:br>
              <a:rPr lang="en-US" sz="1800" b="0" cap="none" dirty="0"/>
            </a:br>
            <a:r>
              <a:rPr lang="en-US" sz="1800" b="0" cap="none" dirty="0" smtClean="0"/>
              <a:t/>
            </a:r>
            <a:br>
              <a:rPr lang="en-US" sz="1800" b="0" cap="none" dirty="0" smtClean="0"/>
            </a:br>
            <a:r>
              <a:rPr lang="en-US" sz="1800" b="0" cap="none" dirty="0"/>
              <a:t/>
            </a:r>
            <a:br>
              <a:rPr lang="en-US" sz="1800" b="0" cap="none" dirty="0"/>
            </a:br>
            <a:r>
              <a:rPr lang="en-US" sz="1800" b="0" cap="none" dirty="0" smtClean="0"/>
              <a:t/>
            </a:r>
            <a:br>
              <a:rPr lang="en-US" sz="1800" b="0" cap="none" dirty="0" smtClean="0"/>
            </a:br>
            <a:r>
              <a:rPr lang="en-US" sz="1800" b="0" cap="none" dirty="0" smtClean="0"/>
              <a:t/>
            </a:r>
            <a:br>
              <a:rPr lang="en-US" sz="1800" b="0" cap="none" dirty="0" smtClean="0"/>
            </a:br>
            <a:r>
              <a:rPr lang="en-US" sz="1800" b="0" cap="none" dirty="0"/>
              <a:t/>
            </a:r>
            <a:br>
              <a:rPr lang="en-US" sz="1800" b="0" cap="none" dirty="0"/>
            </a:br>
            <a:endParaRPr lang="en-US" sz="1800" b="0" cap="none" dirty="0"/>
          </a:p>
        </p:txBody>
      </p:sp>
      <p:sp>
        <p:nvSpPr>
          <p:cNvPr id="5" name="Text Placeholder 4"/>
          <p:cNvSpPr>
            <a:spLocks noGrp="1"/>
          </p:cNvSpPr>
          <p:nvPr>
            <p:ph type="body" idx="1"/>
          </p:nvPr>
        </p:nvSpPr>
        <p:spPr>
          <a:xfrm>
            <a:off x="761999" y="152400"/>
            <a:ext cx="6324601" cy="1066800"/>
          </a:xfrm>
        </p:spPr>
        <p:txBody>
          <a:bodyPr anchor="t">
            <a:normAutofit/>
          </a:bodyPr>
          <a:lstStyle/>
          <a:p>
            <a:pPr algn="ctr"/>
            <a:r>
              <a:rPr lang="en-US" sz="3200" dirty="0" smtClean="0">
                <a:latin typeface="AR BLANCA" panose="02000000000000000000" pitchFamily="2" charset="0"/>
              </a:rPr>
              <a:t>Legal Issues: State and Federal Statutes </a:t>
            </a:r>
            <a:endParaRPr lang="en-US" sz="3200" dirty="0">
              <a:latin typeface="AR BLANCA"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905000"/>
            <a:ext cx="6781800" cy="1200329"/>
          </a:xfrm>
          <a:prstGeom prst="rect">
            <a:avLst/>
          </a:prstGeom>
          <a:noFill/>
        </p:spPr>
        <p:txBody>
          <a:bodyPr wrap="square" rtlCol="0">
            <a:spAutoFit/>
          </a:bodyPr>
          <a:lstStyle/>
          <a:p>
            <a:pPr algn="ctr"/>
            <a:r>
              <a:rPr lang="en-US" dirty="0" smtClean="0"/>
              <a:t>References</a:t>
            </a:r>
          </a:p>
          <a:p>
            <a:pPr algn="ctr"/>
            <a:endParaRPr lang="en-US" dirty="0"/>
          </a:p>
          <a:p>
            <a:r>
              <a:rPr lang="en-US" dirty="0" smtClean="0"/>
              <a:t>Welfel, Elizabeth. (</a:t>
            </a:r>
            <a:r>
              <a:rPr lang="en-US" dirty="0"/>
              <a:t>2012). </a:t>
            </a:r>
            <a:r>
              <a:rPr lang="en-US" i="1" dirty="0"/>
              <a:t>Ethics in Counseling &amp; Psychotherapy</a:t>
            </a:r>
            <a:r>
              <a:rPr lang="en-US" dirty="0"/>
              <a:t>, 5th </a:t>
            </a:r>
            <a:r>
              <a:rPr lang="en-US" dirty="0" smtClean="0"/>
              <a:t>Edition. Cengage Learning. California. </a:t>
            </a: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edical_montag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93DE759-7887-4D84-8FF0-944389925B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Medical montage design template</Template>
  <TotalTime>720</TotalTime>
  <Words>679</Words>
  <Application>Microsoft Office PowerPoint</Application>
  <PresentationFormat>On-screen Show (4:3)</PresentationFormat>
  <Paragraphs>52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 BLANCA</vt:lpstr>
      <vt:lpstr>Arial</vt:lpstr>
      <vt:lpstr>medical_montage</vt:lpstr>
      <vt:lpstr>Summarizing the Professional School Counselor </vt:lpstr>
      <vt:lpstr>Ethics in School Counseling </vt:lpstr>
      <vt:lpstr>Role in Open Communication </vt:lpstr>
      <vt:lpstr>Reggie’s Case</vt:lpstr>
      <vt:lpstr>Gloria’s Case</vt:lpstr>
      <vt:lpstr>School Policies and the Role of School Counselor </vt:lpstr>
      <vt:lpstr>Within eat state there are several legal issues that school counselors must follow. The Family Educational Rights and Privacy Act (EFRPA) is statute that is still used today in all academic settings, and they used four major parts.  Federal Funding to Parental Access to School Records  Requires Parental Consent   Prohibits unauthorized people from viewing education  records  U.S Secretary of Education has the power to create  regulations that are relevant to student privacy FERPA does not bock the confidentiality communications  that counselors have, but does allow counselors to have separate records than school records.  The school must provide a clear policy on how to adhere to the legal issues in the state and school policies.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Montage</dc:title>
  <dc:creator>J.Nic Brown</dc:creator>
  <cp:keywords/>
  <cp:lastModifiedBy>J.Nic Brown</cp:lastModifiedBy>
  <cp:revision>15</cp:revision>
  <dcterms:created xsi:type="dcterms:W3CDTF">2014-03-30T08:47:37Z</dcterms:created>
  <dcterms:modified xsi:type="dcterms:W3CDTF">2014-03-30T20:48:01Z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TC103368009990</vt:lpwstr>
  </property>
</Properties>
</file>