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2672" autoAdjust="0"/>
    <p:restoredTop sz="94660"/>
  </p:normalViewPr>
  <p:slideViewPr>
    <p:cSldViewPr>
      <p:cViewPr>
        <p:scale>
          <a:sx n="100" d="100"/>
          <a:sy n="100" d="100"/>
        </p:scale>
        <p:origin x="-828" y="48"/>
      </p:cViewPr>
      <p:guideLst>
        <p:guide orient="horz" pos="2160"/>
        <p:guide pos="2880"/>
      </p:guideLst>
    </p:cSldViewPr>
  </p:slideViewPr>
  <p:notesTextViewPr>
    <p:cViewPr>
      <p:scale>
        <a:sx n="100" d="100"/>
        <a:sy n="100" d="100"/>
      </p:scale>
      <p:origin x="0" y="0"/>
    </p:cViewPr>
  </p:notesTextViewPr>
  <p:notesViewPr>
    <p:cSldViewPr>
      <p:cViewPr>
        <p:scale>
          <a:sx n="109" d="100"/>
          <a:sy n="109" d="100"/>
        </p:scale>
        <p:origin x="-1908"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5362A5-CC5E-49B3-B6F1-A95EF6D0D49B}" type="datetimeFigureOut">
              <a:rPr lang="en-US" smtClean="0"/>
              <a:t>11/9/2010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1F0489-B7C8-47F0-8E8E-82564FBCE27D}" type="slidenum">
              <a:rPr lang="en-US" smtClean="0"/>
              <a:t>‹#›</a:t>
            </a:fld>
            <a:endParaRPr lang="en-US" dirty="0"/>
          </a:p>
        </p:txBody>
      </p:sp>
    </p:spTree>
    <p:extLst>
      <p:ext uri="{BB962C8B-B14F-4D97-AF65-F5344CB8AC3E}">
        <p14:creationId xmlns:p14="http://schemas.microsoft.com/office/powerpoint/2010/main" val="12194332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81F0489-B7C8-47F0-8E8E-82564FBCE27D}" type="slidenum">
              <a:rPr lang="en-US" smtClean="0"/>
              <a:t>1</a:t>
            </a:fld>
            <a:endParaRPr lang="en-US" dirty="0"/>
          </a:p>
        </p:txBody>
      </p:sp>
    </p:spTree>
    <p:extLst>
      <p:ext uri="{BB962C8B-B14F-4D97-AF65-F5344CB8AC3E}">
        <p14:creationId xmlns:p14="http://schemas.microsoft.com/office/powerpoint/2010/main" val="785619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paper is concerned with conducting focused research on whether black people experience the concept of racial micro aggression; primarily within the context of a learning or school environment.  They examine a range of different types of incidents in order to determine whether these are racially motivated.  They have classified the reactions of such attacks into four main themes: 1. Health Paranoia  2. Sanity Check  3 Empowering and validating self  4. Rescue Offenders.  Micro aggression create high degrees of stress for the black community and these can prove to be both physically and mentally damaging.  </a:t>
            </a:r>
          </a:p>
          <a:p>
            <a:endParaRPr lang="en-US" dirty="0"/>
          </a:p>
          <a:p>
            <a:r>
              <a:rPr lang="en-US" dirty="0" smtClean="0"/>
              <a:t>The research to be carried out will examine incidents of this abuse by feedback and information from self-identified volunteer people.  Most of these people will be graduates and 9 of which will be psychology graduates with beneficial understanding of the problem areas to be explored. </a:t>
            </a:r>
            <a:endParaRPr lang="en-US" dirty="0"/>
          </a:p>
        </p:txBody>
      </p:sp>
      <p:sp>
        <p:nvSpPr>
          <p:cNvPr id="4" name="Slide Number Placeholder 3"/>
          <p:cNvSpPr>
            <a:spLocks noGrp="1"/>
          </p:cNvSpPr>
          <p:nvPr>
            <p:ph type="sldNum" sz="quarter" idx="10"/>
          </p:nvPr>
        </p:nvSpPr>
        <p:spPr/>
        <p:txBody>
          <a:bodyPr/>
          <a:lstStyle/>
          <a:p>
            <a:fld id="{D81F0489-B7C8-47F0-8E8E-82564FBCE27D}" type="slidenum">
              <a:rPr lang="en-US" smtClean="0"/>
              <a:t>2</a:t>
            </a:fld>
            <a:endParaRPr lang="en-US" dirty="0"/>
          </a:p>
        </p:txBody>
      </p:sp>
    </p:spTree>
    <p:extLst>
      <p:ext uri="{BB962C8B-B14F-4D97-AF65-F5344CB8AC3E}">
        <p14:creationId xmlns:p14="http://schemas.microsoft.com/office/powerpoint/2010/main" val="41705592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Racism has been defined as : </a:t>
            </a:r>
            <a:r>
              <a:rPr lang="en-GB" i="1" dirty="0" smtClean="0"/>
              <a:t>A complex ideology composed of beliefs in racial superiority and inferiority and is enacted through individual behaviors and institutional and society policies and practices ( Jones, 1997) </a:t>
            </a:r>
          </a:p>
          <a:p>
            <a:r>
              <a:rPr lang="en-GB" b="1" dirty="0" smtClean="0"/>
              <a:t>Racism has consequences !</a:t>
            </a:r>
          </a:p>
          <a:p>
            <a:r>
              <a:rPr lang="en-GB" b="1" dirty="0" smtClean="0"/>
              <a:t>It is important to realise that those who conduct racism create consequences.</a:t>
            </a:r>
          </a:p>
          <a:p>
            <a:endParaRPr lang="en-GB" b="1" dirty="0" smtClean="0"/>
          </a:p>
          <a:p>
            <a:pPr marL="171450" indent="-171450">
              <a:buFont typeface="Arial" pitchFamily="34" charset="0"/>
              <a:buChar char="•"/>
            </a:pPr>
            <a:r>
              <a:rPr lang="en-GB" dirty="0" smtClean="0"/>
              <a:t>It devalues, demeans and disadvantages Black Americans</a:t>
            </a:r>
          </a:p>
          <a:p>
            <a:pPr marL="171450" indent="-171450">
              <a:buFont typeface="Arial" pitchFamily="34" charset="0"/>
              <a:buChar char="•"/>
            </a:pPr>
            <a:r>
              <a:rPr lang="en-GB" dirty="0" smtClean="0"/>
              <a:t>It denies them access to equal opportunities</a:t>
            </a:r>
          </a:p>
          <a:p>
            <a:pPr marL="171450" indent="-171450">
              <a:buFont typeface="Arial" pitchFamily="34" charset="0"/>
              <a:buChar char="•"/>
            </a:pPr>
            <a:r>
              <a:rPr lang="en-GB" dirty="0" smtClean="0"/>
              <a:t>It makes them feel racially inferior</a:t>
            </a:r>
          </a:p>
          <a:p>
            <a:r>
              <a:rPr lang="en-GB" b="1" dirty="0" smtClean="0"/>
              <a:t>&gt;&gt; It is born of ignorance and a brutal lack of regard for human dignity.</a:t>
            </a:r>
          </a:p>
          <a:p>
            <a:r>
              <a:rPr lang="en-GB" dirty="0" smtClean="0"/>
              <a:t>A new form of micro aggression and micro validation has surfaced:</a:t>
            </a:r>
          </a:p>
          <a:p>
            <a:endParaRPr lang="en-GB" dirty="0" smtClean="0"/>
          </a:p>
          <a:p>
            <a:r>
              <a:rPr lang="en-GB" dirty="0" smtClean="0"/>
              <a:t>Unconscious communication of insulting behaviour</a:t>
            </a:r>
          </a:p>
          <a:p>
            <a:endParaRPr lang="en-GB" dirty="0" smtClean="0"/>
          </a:p>
          <a:p>
            <a:r>
              <a:rPr lang="en-GB" dirty="0" smtClean="0"/>
              <a:t>“people are people”, “we are all human beings”  the underpinning psychological response for hiding the true meanings behind the phraseology i.e. your racial cultures are not valid</a:t>
            </a:r>
          </a:p>
          <a:p>
            <a:endParaRPr lang="en-US" dirty="0"/>
          </a:p>
        </p:txBody>
      </p:sp>
      <p:sp>
        <p:nvSpPr>
          <p:cNvPr id="4" name="Slide Number Placeholder 3"/>
          <p:cNvSpPr>
            <a:spLocks noGrp="1"/>
          </p:cNvSpPr>
          <p:nvPr>
            <p:ph type="sldNum" sz="quarter" idx="10"/>
          </p:nvPr>
        </p:nvSpPr>
        <p:spPr/>
        <p:txBody>
          <a:bodyPr/>
          <a:lstStyle/>
          <a:p>
            <a:fld id="{D81F0489-B7C8-47F0-8E8E-82564FBCE27D}" type="slidenum">
              <a:rPr lang="en-US" smtClean="0"/>
              <a:t>3</a:t>
            </a:fld>
            <a:endParaRPr lang="en-US" dirty="0"/>
          </a:p>
        </p:txBody>
      </p:sp>
    </p:spTree>
    <p:extLst>
      <p:ext uri="{BB962C8B-B14F-4D97-AF65-F5344CB8AC3E}">
        <p14:creationId xmlns:p14="http://schemas.microsoft.com/office/powerpoint/2010/main" val="32464011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research method  was based upon:</a:t>
            </a:r>
          </a:p>
          <a:p>
            <a:r>
              <a:rPr lang="en-GB" b="1" u="sng" dirty="0" smtClean="0"/>
              <a:t>Focus group interviews </a:t>
            </a:r>
            <a:r>
              <a:rPr lang="en-GB" dirty="0" smtClean="0"/>
              <a:t>to solicit the opinions of Black American students.</a:t>
            </a:r>
          </a:p>
          <a:p>
            <a:pPr marL="171450" indent="-171450">
              <a:buFont typeface="Arial" pitchFamily="34" charset="0"/>
              <a:buChar char="•"/>
            </a:pPr>
            <a:r>
              <a:rPr lang="en-GB" dirty="0" smtClean="0"/>
              <a:t>Perceptions, reactions and interpretations of micro aggressions</a:t>
            </a:r>
          </a:p>
          <a:p>
            <a:pPr marL="171450" indent="-171450">
              <a:buFont typeface="Arial" pitchFamily="34" charset="0"/>
              <a:buChar char="•"/>
            </a:pPr>
            <a:endParaRPr lang="en-GB" dirty="0"/>
          </a:p>
          <a:p>
            <a:r>
              <a:rPr lang="en-GB" dirty="0" smtClean="0"/>
              <a:t>Participants self-identified and agreed that subtle racism existed in the USA</a:t>
            </a:r>
          </a:p>
          <a:p>
            <a:pPr marL="628650" lvl="1" indent="-171450">
              <a:buFont typeface="Arial" pitchFamily="34" charset="0"/>
              <a:buChar char="•"/>
            </a:pPr>
            <a:r>
              <a:rPr lang="en-GB" dirty="0" smtClean="0"/>
              <a:t>Were able to personally attest to two examples</a:t>
            </a:r>
          </a:p>
          <a:p>
            <a:pPr marL="628650" lvl="1" indent="-171450">
              <a:buFont typeface="Arial" pitchFamily="34" charset="0"/>
              <a:buChar char="•"/>
            </a:pPr>
            <a:r>
              <a:rPr lang="en-GB" dirty="0" smtClean="0"/>
              <a:t>9 participants were graduates in counselling psychology</a:t>
            </a:r>
          </a:p>
          <a:p>
            <a:endParaRPr lang="en-GB" dirty="0" smtClean="0"/>
          </a:p>
          <a:p>
            <a:r>
              <a:rPr lang="en-GB" dirty="0" smtClean="0"/>
              <a:t>Research tried to remain free from bias &amp; retain objectivity</a:t>
            </a:r>
          </a:p>
          <a:p>
            <a:endParaRPr lang="en-GB" dirty="0" smtClean="0"/>
          </a:p>
          <a:p>
            <a:r>
              <a:rPr lang="en-GB" dirty="0" smtClean="0"/>
              <a:t>Data was collected using open ended questionnaires</a:t>
            </a:r>
          </a:p>
          <a:p>
            <a:pPr marL="171450" indent="-171450">
              <a:buFont typeface="Arial" pitchFamily="34" charset="0"/>
              <a:buChar char="•"/>
            </a:pPr>
            <a:r>
              <a:rPr lang="en-GB" dirty="0" smtClean="0"/>
              <a:t>Group extracted core ideas</a:t>
            </a:r>
          </a:p>
          <a:p>
            <a:pPr marL="171450" indent="-171450">
              <a:buFont typeface="Arial" pitchFamily="34" charset="0"/>
              <a:buChar char="•"/>
            </a:pPr>
            <a:r>
              <a:rPr lang="en-GB" dirty="0" smtClean="0"/>
              <a:t>Results covered five main domains:</a:t>
            </a:r>
          </a:p>
          <a:p>
            <a:r>
              <a:rPr lang="en-GB" dirty="0" smtClean="0"/>
              <a:t>(1) Micro aggressive incidents</a:t>
            </a:r>
          </a:p>
          <a:p>
            <a:r>
              <a:rPr lang="en-GB" dirty="0" smtClean="0"/>
              <a:t>(2) Perception </a:t>
            </a:r>
          </a:p>
          <a:p>
            <a:r>
              <a:rPr lang="en-GB" dirty="0" smtClean="0"/>
              <a:t>(3) Reaction  </a:t>
            </a:r>
          </a:p>
          <a:p>
            <a:r>
              <a:rPr lang="en-GB" dirty="0" smtClean="0"/>
              <a:t>(4) interpretation </a:t>
            </a:r>
          </a:p>
          <a:p>
            <a:r>
              <a:rPr lang="en-GB" dirty="0" smtClean="0"/>
              <a:t>(5) Consequence</a:t>
            </a:r>
          </a:p>
          <a:p>
            <a:endParaRPr lang="en-US" dirty="0"/>
          </a:p>
        </p:txBody>
      </p:sp>
      <p:sp>
        <p:nvSpPr>
          <p:cNvPr id="4" name="Slide Number Placeholder 3"/>
          <p:cNvSpPr>
            <a:spLocks noGrp="1"/>
          </p:cNvSpPr>
          <p:nvPr>
            <p:ph type="sldNum" sz="quarter" idx="10"/>
          </p:nvPr>
        </p:nvSpPr>
        <p:spPr/>
        <p:txBody>
          <a:bodyPr/>
          <a:lstStyle/>
          <a:p>
            <a:fld id="{D81F0489-B7C8-47F0-8E8E-82564FBCE27D}" type="slidenum">
              <a:rPr lang="en-US" smtClean="0"/>
              <a:t>4</a:t>
            </a:fld>
            <a:endParaRPr lang="en-US" dirty="0"/>
          </a:p>
        </p:txBody>
      </p:sp>
    </p:spTree>
    <p:extLst>
      <p:ext uri="{BB962C8B-B14F-4D97-AF65-F5344CB8AC3E}">
        <p14:creationId xmlns:p14="http://schemas.microsoft.com/office/powerpoint/2010/main" val="17241411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results were analyzed over 5 key domains as illustrated on the slide. The research was not considered to be conclusive because of the limited amount of time and resources spent on the exercise. It was agreed however that there was enough substantive evidence to support further research; particularly addressing the mental health and psychological issues. </a:t>
            </a:r>
            <a:endParaRPr lang="en-US" dirty="0"/>
          </a:p>
        </p:txBody>
      </p:sp>
      <p:sp>
        <p:nvSpPr>
          <p:cNvPr id="4" name="Slide Number Placeholder 3"/>
          <p:cNvSpPr>
            <a:spLocks noGrp="1"/>
          </p:cNvSpPr>
          <p:nvPr>
            <p:ph type="sldNum" sz="quarter" idx="10"/>
          </p:nvPr>
        </p:nvSpPr>
        <p:spPr/>
        <p:txBody>
          <a:bodyPr/>
          <a:lstStyle/>
          <a:p>
            <a:fld id="{D81F0489-B7C8-47F0-8E8E-82564FBCE27D}" type="slidenum">
              <a:rPr lang="en-US" smtClean="0"/>
              <a:t>5</a:t>
            </a:fld>
            <a:endParaRPr lang="en-US" dirty="0"/>
          </a:p>
        </p:txBody>
      </p:sp>
    </p:spTree>
    <p:extLst>
      <p:ext uri="{BB962C8B-B14F-4D97-AF65-F5344CB8AC3E}">
        <p14:creationId xmlns:p14="http://schemas.microsoft.com/office/powerpoint/2010/main" val="36134816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Subtle discrimination in the form of </a:t>
            </a:r>
            <a:r>
              <a:rPr lang="en-GB" b="1" u="sng" dirty="0" smtClean="0"/>
              <a:t>racial micro aggressiveness does exist</a:t>
            </a:r>
          </a:p>
          <a:p>
            <a:r>
              <a:rPr lang="en-GB" dirty="0" smtClean="0"/>
              <a:t>Time limited nature suggests that study was incomplete and therefore only representative</a:t>
            </a:r>
          </a:p>
          <a:p>
            <a:r>
              <a:rPr lang="en-GB" dirty="0" smtClean="0"/>
              <a:t>Racial micro aggressiveness fell into five categories:</a:t>
            </a:r>
          </a:p>
          <a:p>
            <a:pPr marL="228600" indent="-228600">
              <a:buFont typeface="+mj-lt"/>
              <a:buAutoNum type="arabicPeriod"/>
            </a:pPr>
            <a:r>
              <a:rPr lang="en-GB" dirty="0" smtClean="0"/>
              <a:t>You do not belong!</a:t>
            </a:r>
          </a:p>
          <a:p>
            <a:pPr marL="228600" indent="-228600">
              <a:buFont typeface="+mj-lt"/>
              <a:buAutoNum type="arabicPeriod"/>
            </a:pPr>
            <a:r>
              <a:rPr lang="en-GB" dirty="0" smtClean="0"/>
              <a:t>You are abnormal!</a:t>
            </a:r>
          </a:p>
          <a:p>
            <a:pPr marL="228600" indent="-228600">
              <a:buFont typeface="+mj-lt"/>
              <a:buAutoNum type="arabicPeriod"/>
            </a:pPr>
            <a:r>
              <a:rPr lang="en-GB" dirty="0" smtClean="0"/>
              <a:t>You are intellectually inferior!</a:t>
            </a:r>
          </a:p>
          <a:p>
            <a:pPr marL="228600" indent="-228600">
              <a:buFont typeface="+mj-lt"/>
              <a:buAutoNum type="arabicPeriod"/>
            </a:pPr>
            <a:r>
              <a:rPr lang="en-GB" dirty="0" smtClean="0"/>
              <a:t>You are untrustworthy!</a:t>
            </a:r>
          </a:p>
          <a:p>
            <a:pPr marL="228600" indent="-228600">
              <a:buFont typeface="+mj-lt"/>
              <a:buAutoNum type="arabicPeriod"/>
            </a:pPr>
            <a:r>
              <a:rPr lang="en-GB" dirty="0" smtClean="0"/>
              <a:t>You are all the same</a:t>
            </a:r>
          </a:p>
          <a:p>
            <a:endParaRPr lang="en-US" dirty="0"/>
          </a:p>
        </p:txBody>
      </p:sp>
      <p:sp>
        <p:nvSpPr>
          <p:cNvPr id="4" name="Slide Number Placeholder 3"/>
          <p:cNvSpPr>
            <a:spLocks noGrp="1"/>
          </p:cNvSpPr>
          <p:nvPr>
            <p:ph type="sldNum" sz="quarter" idx="10"/>
          </p:nvPr>
        </p:nvSpPr>
        <p:spPr/>
        <p:txBody>
          <a:bodyPr/>
          <a:lstStyle/>
          <a:p>
            <a:fld id="{D81F0489-B7C8-47F0-8E8E-82564FBCE27D}" type="slidenum">
              <a:rPr lang="en-US" smtClean="0"/>
              <a:t>6</a:t>
            </a:fld>
            <a:endParaRPr lang="en-US" dirty="0"/>
          </a:p>
        </p:txBody>
      </p:sp>
    </p:spTree>
    <p:extLst>
      <p:ext uri="{BB962C8B-B14F-4D97-AF65-F5344CB8AC3E}">
        <p14:creationId xmlns:p14="http://schemas.microsoft.com/office/powerpoint/2010/main" val="19597545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u="sng" dirty="0" smtClean="0"/>
              <a:t>More research needs to be accomplished</a:t>
            </a:r>
          </a:p>
          <a:p>
            <a:pPr marL="171450" indent="-171450">
              <a:lnSpc>
                <a:spcPct val="200000"/>
              </a:lnSpc>
              <a:buFont typeface="Arial" pitchFamily="34" charset="0"/>
              <a:buChar char="•"/>
            </a:pPr>
            <a:r>
              <a:rPr lang="en-GB" dirty="0" smtClean="0"/>
              <a:t>Determination of mental health and equity implications</a:t>
            </a:r>
          </a:p>
          <a:p>
            <a:pPr marL="171450" indent="-171450">
              <a:lnSpc>
                <a:spcPct val="200000"/>
              </a:lnSpc>
              <a:buFont typeface="Arial" pitchFamily="34" charset="0"/>
              <a:buChar char="•"/>
            </a:pPr>
            <a:r>
              <a:rPr lang="en-GB" dirty="0" smtClean="0"/>
              <a:t>Those Black Americans that understand social and psychological implications will cope better</a:t>
            </a:r>
          </a:p>
          <a:p>
            <a:pPr marL="171450" indent="-171450">
              <a:lnSpc>
                <a:spcPct val="200000"/>
              </a:lnSpc>
              <a:buFont typeface="Arial" pitchFamily="34" charset="0"/>
              <a:buChar char="•"/>
            </a:pPr>
            <a:r>
              <a:rPr lang="en-GB" dirty="0" smtClean="0"/>
              <a:t>Well intentioned individuals may be unaware of their </a:t>
            </a:r>
            <a:r>
              <a:rPr lang="en-GB" dirty="0" err="1" smtClean="0"/>
              <a:t>behavior</a:t>
            </a:r>
            <a:r>
              <a:rPr lang="en-GB" dirty="0" smtClean="0"/>
              <a:t> because concept of black inferiority and white superiority has been embedded in our cultural consciousness</a:t>
            </a:r>
          </a:p>
          <a:p>
            <a:pPr marL="171450" indent="-171450">
              <a:lnSpc>
                <a:spcPct val="200000"/>
              </a:lnSpc>
              <a:buFont typeface="Arial" pitchFamily="34" charset="0"/>
              <a:buChar char="•"/>
            </a:pPr>
            <a:r>
              <a:rPr lang="en-GB" dirty="0" smtClean="0"/>
              <a:t>How do we make the invisible, visible and stop the endless cycle?</a:t>
            </a:r>
          </a:p>
          <a:p>
            <a:pPr marL="171450" indent="-171450">
              <a:buFont typeface="Arial" pitchFamily="34" charset="0"/>
              <a:buChar char="•"/>
            </a:pPr>
            <a:endParaRPr lang="en-GB" dirty="0" smtClean="0"/>
          </a:p>
          <a:p>
            <a:endParaRPr lang="en-US" dirty="0"/>
          </a:p>
        </p:txBody>
      </p:sp>
      <p:sp>
        <p:nvSpPr>
          <p:cNvPr id="4" name="Slide Number Placeholder 3"/>
          <p:cNvSpPr>
            <a:spLocks noGrp="1"/>
          </p:cNvSpPr>
          <p:nvPr>
            <p:ph type="sldNum" sz="quarter" idx="10"/>
          </p:nvPr>
        </p:nvSpPr>
        <p:spPr/>
        <p:txBody>
          <a:bodyPr/>
          <a:lstStyle/>
          <a:p>
            <a:fld id="{D81F0489-B7C8-47F0-8E8E-82564FBCE27D}" type="slidenum">
              <a:rPr lang="en-US" smtClean="0"/>
              <a:t>7</a:t>
            </a:fld>
            <a:endParaRPr lang="en-US" dirty="0"/>
          </a:p>
        </p:txBody>
      </p:sp>
    </p:spTree>
    <p:extLst>
      <p:ext uri="{BB962C8B-B14F-4D97-AF65-F5344CB8AC3E}">
        <p14:creationId xmlns:p14="http://schemas.microsoft.com/office/powerpoint/2010/main" val="21389628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25607" name="Picture 7" descr="titleslideimag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5602" name="Rectangle 2"/>
          <p:cNvSpPr>
            <a:spLocks noGrp="1" noChangeArrowheads="1"/>
          </p:cNvSpPr>
          <p:nvPr>
            <p:ph type="ctrTitle"/>
          </p:nvPr>
        </p:nvSpPr>
        <p:spPr>
          <a:xfrm>
            <a:off x="685800" y="2819400"/>
            <a:ext cx="7772400" cy="2057400"/>
          </a:xfrm>
        </p:spPr>
        <p:txBody>
          <a:bodyPr/>
          <a:lstStyle>
            <a:lvl1pPr algn="ctr">
              <a:defRPr sz="4800"/>
            </a:lvl1pPr>
          </a:lstStyle>
          <a:p>
            <a:pPr lvl="0"/>
            <a:r>
              <a:rPr lang="en-US" noProof="0" smtClean="0"/>
              <a:t>Click to edit Master title style</a:t>
            </a:r>
          </a:p>
        </p:txBody>
      </p:sp>
      <p:sp>
        <p:nvSpPr>
          <p:cNvPr id="25603" name="Rectangle 3"/>
          <p:cNvSpPr>
            <a:spLocks noGrp="1" noChangeArrowheads="1"/>
          </p:cNvSpPr>
          <p:nvPr>
            <p:ph type="subTitle" idx="1"/>
          </p:nvPr>
        </p:nvSpPr>
        <p:spPr>
          <a:xfrm>
            <a:off x="1219200" y="381000"/>
            <a:ext cx="6400800" cy="914400"/>
          </a:xfrm>
        </p:spPr>
        <p:txBody>
          <a:bodyPr/>
          <a:lstStyle>
            <a:lvl1pPr marL="0" indent="0" algn="ctr">
              <a:buFontTx/>
              <a:buNone/>
              <a:defRPr sz="2400"/>
            </a:lvl1pPr>
          </a:lstStyle>
          <a:p>
            <a:pPr lvl="0"/>
            <a:r>
              <a:rPr lang="en-US" noProof="0" smtClean="0"/>
              <a:t>Click to edit Master subtitle style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5602"/>
                                        </p:tgtEl>
                                        <p:attrNameLst>
                                          <p:attrName>style.visibility</p:attrName>
                                        </p:attrNameLst>
                                      </p:cBhvr>
                                      <p:to>
                                        <p:strVal val="visible"/>
                                      </p:to>
                                    </p:set>
                                    <p:animEffect transition="in" filter="dissolve">
                                      <p:cBhvr>
                                        <p:cTn id="7" dur="500"/>
                                        <p:tgtEl>
                                          <p:spTgt spid="25602"/>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25603">
                                            <p:txEl>
                                              <p:pRg st="0" end="0"/>
                                            </p:txEl>
                                          </p:spTgt>
                                        </p:tgtEl>
                                        <p:attrNameLst>
                                          <p:attrName>style.visibility</p:attrName>
                                        </p:attrNameLst>
                                      </p:cBhvr>
                                      <p:to>
                                        <p:strVal val="visible"/>
                                      </p:to>
                                    </p:set>
                                    <p:animEffect transition="in" filter="dissolve">
                                      <p:cBhvr>
                                        <p:cTn id="11" dur="500"/>
                                        <p:tgtEl>
                                          <p:spTgt spid="2560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autoUpdateAnimBg="0"/>
      <p:bldP spid="25603" grpId="0" build="p" autoUpdateAnimBg="0" advAuto="0">
        <p:tmplLst>
          <p:tmpl lvl="1">
            <p:tnLst>
              <p:par>
                <p:cTn presetID="9" presetClass="entr" presetSubtype="0" fill="hold" nodeType="afterEffect">
                  <p:stCondLst>
                    <p:cond delay="0"/>
                  </p:stCondLst>
                  <p:childTnLst>
                    <p:set>
                      <p:cBhvr>
                        <p:cTn dur="1" fill="hold">
                          <p:stCondLst>
                            <p:cond delay="0"/>
                          </p:stCondLst>
                        </p:cTn>
                        <p:tgtEl>
                          <p:spTgt spid="25603"/>
                        </p:tgtEl>
                        <p:attrNameLst>
                          <p:attrName>style.visibility</p:attrName>
                        </p:attrNameLst>
                      </p:cBhvr>
                      <p:to>
                        <p:strVal val="visible"/>
                      </p:to>
                    </p:set>
                    <p:animEffect transition="in" filter="dissolve">
                      <p:cBhvr>
                        <p:cTn dur="500"/>
                        <p:tgtEl>
                          <p:spTgt spid="25603"/>
                        </p:tgtEl>
                      </p:cBhvr>
                    </p:animEffec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38D2EC81-3791-4876-BAA5-2E9AE1FDF7E1}" type="slidenum">
              <a:rPr lang="en-US"/>
              <a:pPr/>
              <a:t>‹#›</a:t>
            </a:fld>
            <a:endParaRPr lang="en-US" dirty="0"/>
          </a:p>
        </p:txBody>
      </p:sp>
    </p:spTree>
    <p:extLst>
      <p:ext uri="{BB962C8B-B14F-4D97-AF65-F5344CB8AC3E}">
        <p14:creationId xmlns:p14="http://schemas.microsoft.com/office/powerpoint/2010/main" val="1406240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
            <a:ext cx="20574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762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28082ECD-407F-49F7-B480-D4B697378B01}" type="slidenum">
              <a:rPr lang="en-US"/>
              <a:pPr/>
              <a:t>‹#›</a:t>
            </a:fld>
            <a:endParaRPr lang="en-US" dirty="0"/>
          </a:p>
        </p:txBody>
      </p:sp>
    </p:spTree>
    <p:extLst>
      <p:ext uri="{BB962C8B-B14F-4D97-AF65-F5344CB8AC3E}">
        <p14:creationId xmlns:p14="http://schemas.microsoft.com/office/powerpoint/2010/main" val="37430212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67818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219200"/>
            <a:ext cx="8229600" cy="228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657600"/>
            <a:ext cx="8229600" cy="228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dirty="0"/>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dirty="0"/>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D0A2C8FD-E4A8-4650-897D-2B3F4D087B30}" type="slidenum">
              <a:rPr lang="en-US"/>
              <a:pPr/>
              <a:t>‹#›</a:t>
            </a:fld>
            <a:endParaRPr lang="en-US" dirty="0"/>
          </a:p>
        </p:txBody>
      </p:sp>
    </p:spTree>
    <p:extLst>
      <p:ext uri="{BB962C8B-B14F-4D97-AF65-F5344CB8AC3E}">
        <p14:creationId xmlns:p14="http://schemas.microsoft.com/office/powerpoint/2010/main" val="33514386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67818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219200"/>
            <a:ext cx="40386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219200"/>
            <a:ext cx="4038600" cy="4724400"/>
          </a:xfrm>
        </p:spPr>
        <p:txBody>
          <a:bodyPr/>
          <a:lstStyle/>
          <a:p>
            <a:r>
              <a:rPr lang="en-US" dirty="0" smtClean="0"/>
              <a:t>Click icon to add clip art</a:t>
            </a:r>
            <a:endParaRPr lang="en-US" dirty="0"/>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dirty="0"/>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dirty="0"/>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8C0CA64E-37A1-43E8-BC65-55F5CB4345CA}" type="slidenum">
              <a:rPr lang="en-US"/>
              <a:pPr/>
              <a:t>‹#›</a:t>
            </a:fld>
            <a:endParaRPr lang="en-US" dirty="0"/>
          </a:p>
        </p:txBody>
      </p:sp>
    </p:spTree>
    <p:extLst>
      <p:ext uri="{BB962C8B-B14F-4D97-AF65-F5344CB8AC3E}">
        <p14:creationId xmlns:p14="http://schemas.microsoft.com/office/powerpoint/2010/main" val="1192334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8C235C01-477A-44BA-8D07-E1446D34FDA6}" type="slidenum">
              <a:rPr lang="en-US"/>
              <a:pPr/>
              <a:t>‹#›</a:t>
            </a:fld>
            <a:endParaRPr lang="en-US" dirty="0"/>
          </a:p>
        </p:txBody>
      </p:sp>
    </p:spTree>
    <p:extLst>
      <p:ext uri="{BB962C8B-B14F-4D97-AF65-F5344CB8AC3E}">
        <p14:creationId xmlns:p14="http://schemas.microsoft.com/office/powerpoint/2010/main" val="3296518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0BC23BED-50BE-4D28-9BB8-D0452E2B39A8}" type="slidenum">
              <a:rPr lang="en-US"/>
              <a:pPr/>
              <a:t>‹#›</a:t>
            </a:fld>
            <a:endParaRPr lang="en-US" dirty="0"/>
          </a:p>
        </p:txBody>
      </p:sp>
    </p:spTree>
    <p:extLst>
      <p:ext uri="{BB962C8B-B14F-4D97-AF65-F5344CB8AC3E}">
        <p14:creationId xmlns:p14="http://schemas.microsoft.com/office/powerpoint/2010/main" val="2022577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50869337-6BC9-44DA-95E6-24AE17F52506}" type="slidenum">
              <a:rPr lang="en-US"/>
              <a:pPr/>
              <a:t>‹#›</a:t>
            </a:fld>
            <a:endParaRPr lang="en-US" dirty="0"/>
          </a:p>
        </p:txBody>
      </p:sp>
    </p:spTree>
    <p:extLst>
      <p:ext uri="{BB962C8B-B14F-4D97-AF65-F5344CB8AC3E}">
        <p14:creationId xmlns:p14="http://schemas.microsoft.com/office/powerpoint/2010/main" val="3808629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DF45B0F4-7EB6-483C-BA86-E86709FC7B6C}" type="slidenum">
              <a:rPr lang="en-US"/>
              <a:pPr/>
              <a:t>‹#›</a:t>
            </a:fld>
            <a:endParaRPr lang="en-US" dirty="0"/>
          </a:p>
        </p:txBody>
      </p:sp>
    </p:spTree>
    <p:extLst>
      <p:ext uri="{BB962C8B-B14F-4D97-AF65-F5344CB8AC3E}">
        <p14:creationId xmlns:p14="http://schemas.microsoft.com/office/powerpoint/2010/main" val="3842998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375C9473-34DF-4272-9457-3327EF444D7D}" type="slidenum">
              <a:rPr lang="en-US"/>
              <a:pPr/>
              <a:t>‹#›</a:t>
            </a:fld>
            <a:endParaRPr lang="en-US" dirty="0"/>
          </a:p>
        </p:txBody>
      </p:sp>
    </p:spTree>
    <p:extLst>
      <p:ext uri="{BB962C8B-B14F-4D97-AF65-F5344CB8AC3E}">
        <p14:creationId xmlns:p14="http://schemas.microsoft.com/office/powerpoint/2010/main" val="121547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7387A5F2-603B-4F26-A106-F0B7896D8EC3}" type="slidenum">
              <a:rPr lang="en-US"/>
              <a:pPr/>
              <a:t>‹#›</a:t>
            </a:fld>
            <a:endParaRPr lang="en-US" dirty="0"/>
          </a:p>
        </p:txBody>
      </p:sp>
    </p:spTree>
    <p:extLst>
      <p:ext uri="{BB962C8B-B14F-4D97-AF65-F5344CB8AC3E}">
        <p14:creationId xmlns:p14="http://schemas.microsoft.com/office/powerpoint/2010/main" val="3447549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BF6D6436-CF45-470D-B28E-7023DD173F82}" type="slidenum">
              <a:rPr lang="en-US"/>
              <a:pPr/>
              <a:t>‹#›</a:t>
            </a:fld>
            <a:endParaRPr lang="en-US" dirty="0"/>
          </a:p>
        </p:txBody>
      </p:sp>
    </p:spTree>
    <p:extLst>
      <p:ext uri="{BB962C8B-B14F-4D97-AF65-F5344CB8AC3E}">
        <p14:creationId xmlns:p14="http://schemas.microsoft.com/office/powerpoint/2010/main" val="3135645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7E13E112-6B29-4C55-A000-E47E23D74FD3}" type="slidenum">
              <a:rPr lang="en-US"/>
              <a:pPr/>
              <a:t>‹#›</a:t>
            </a:fld>
            <a:endParaRPr lang="en-US" dirty="0"/>
          </a:p>
        </p:txBody>
      </p:sp>
    </p:spTree>
    <p:extLst>
      <p:ext uri="{BB962C8B-B14F-4D97-AF65-F5344CB8AC3E}">
        <p14:creationId xmlns:p14="http://schemas.microsoft.com/office/powerpoint/2010/main" val="910191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4583" name="Picture 7" descr="2ndslideimag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4578" name="Rectangle 2"/>
          <p:cNvSpPr>
            <a:spLocks noGrp="1" noChangeArrowheads="1"/>
          </p:cNvSpPr>
          <p:nvPr>
            <p:ph type="title"/>
          </p:nvPr>
        </p:nvSpPr>
        <p:spPr bwMode="auto">
          <a:xfrm>
            <a:off x="457200" y="76200"/>
            <a:ext cx="67818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US" smtClean="0"/>
          </a:p>
        </p:txBody>
      </p:sp>
      <p:sp>
        <p:nvSpPr>
          <p:cNvPr id="24579" name="Rectangle 3"/>
          <p:cNvSpPr>
            <a:spLocks noGrp="1" noChangeArrowheads="1"/>
          </p:cNvSpPr>
          <p:nvPr>
            <p:ph type="body" idx="1"/>
          </p:nvPr>
        </p:nvSpPr>
        <p:spPr bwMode="auto">
          <a:xfrm>
            <a:off x="457200" y="1219200"/>
            <a:ext cx="82296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24580"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kumimoji="1" sz="1400">
                <a:latin typeface="Times New Roman" pitchFamily="18" charset="0"/>
              </a:defRPr>
            </a:lvl1pPr>
          </a:lstStyle>
          <a:p>
            <a:endParaRPr lang="en-US" dirty="0"/>
          </a:p>
        </p:txBody>
      </p:sp>
      <p:sp>
        <p:nvSpPr>
          <p:cNvPr id="24581"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kumimoji="1" sz="1400">
                <a:latin typeface="Times New Roman" pitchFamily="18" charset="0"/>
              </a:defRPr>
            </a:lvl1pPr>
          </a:lstStyle>
          <a:p>
            <a:endParaRPr lang="en-US" dirty="0"/>
          </a:p>
        </p:txBody>
      </p:sp>
      <p:sp>
        <p:nvSpPr>
          <p:cNvPr id="24582"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kumimoji="1" sz="1400">
                <a:latin typeface="Times New Roman" pitchFamily="18" charset="0"/>
              </a:defRPr>
            </a:lvl1pPr>
          </a:lstStyle>
          <a:p>
            <a:fld id="{7EC9B52E-310A-4B8D-8E4B-CEDE385CCFEC}"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timing>
    <p:tnLst>
      <p:par>
        <p:cTn id="1" dur="indefinite" restart="never" nodeType="tmRoot"/>
      </p:par>
    </p:tnLst>
  </p:timing>
  <p:txStyles>
    <p:titleStyle>
      <a:lvl1pPr algn="l" rtl="0" eaLnBrk="1" fontAlgn="base" hangingPunct="1">
        <a:spcBef>
          <a:spcPct val="0"/>
        </a:spcBef>
        <a:spcAft>
          <a:spcPct val="0"/>
        </a:spcAft>
        <a:defRPr sz="3600">
          <a:solidFill>
            <a:srgbClr val="000000"/>
          </a:solidFill>
          <a:latin typeface="+mj-lt"/>
          <a:ea typeface="+mj-ea"/>
          <a:cs typeface="+mj-cs"/>
        </a:defRPr>
      </a:lvl1pPr>
      <a:lvl2pPr algn="l" rtl="0" eaLnBrk="1" fontAlgn="base" hangingPunct="1">
        <a:spcBef>
          <a:spcPct val="0"/>
        </a:spcBef>
        <a:spcAft>
          <a:spcPct val="0"/>
        </a:spcAft>
        <a:defRPr sz="3600">
          <a:solidFill>
            <a:srgbClr val="000000"/>
          </a:solidFill>
          <a:latin typeface="Gill Sans MT" pitchFamily="34" charset="0"/>
        </a:defRPr>
      </a:lvl2pPr>
      <a:lvl3pPr algn="l" rtl="0" eaLnBrk="1" fontAlgn="base" hangingPunct="1">
        <a:spcBef>
          <a:spcPct val="0"/>
        </a:spcBef>
        <a:spcAft>
          <a:spcPct val="0"/>
        </a:spcAft>
        <a:defRPr sz="3600">
          <a:solidFill>
            <a:srgbClr val="000000"/>
          </a:solidFill>
          <a:latin typeface="Gill Sans MT" pitchFamily="34" charset="0"/>
        </a:defRPr>
      </a:lvl3pPr>
      <a:lvl4pPr algn="l" rtl="0" eaLnBrk="1" fontAlgn="base" hangingPunct="1">
        <a:spcBef>
          <a:spcPct val="0"/>
        </a:spcBef>
        <a:spcAft>
          <a:spcPct val="0"/>
        </a:spcAft>
        <a:defRPr sz="3600">
          <a:solidFill>
            <a:srgbClr val="000000"/>
          </a:solidFill>
          <a:latin typeface="Gill Sans MT" pitchFamily="34" charset="0"/>
        </a:defRPr>
      </a:lvl4pPr>
      <a:lvl5pPr algn="l" rtl="0" eaLnBrk="1" fontAlgn="base" hangingPunct="1">
        <a:spcBef>
          <a:spcPct val="0"/>
        </a:spcBef>
        <a:spcAft>
          <a:spcPct val="0"/>
        </a:spcAft>
        <a:defRPr sz="3600">
          <a:solidFill>
            <a:srgbClr val="000000"/>
          </a:solidFill>
          <a:latin typeface="Gill Sans MT" pitchFamily="34" charset="0"/>
        </a:defRPr>
      </a:lvl5pPr>
      <a:lvl6pPr marL="457200" algn="l" rtl="0" eaLnBrk="1" fontAlgn="base" hangingPunct="1">
        <a:spcBef>
          <a:spcPct val="0"/>
        </a:spcBef>
        <a:spcAft>
          <a:spcPct val="0"/>
        </a:spcAft>
        <a:defRPr sz="3600">
          <a:solidFill>
            <a:srgbClr val="000000"/>
          </a:solidFill>
          <a:latin typeface="Gill Sans MT" pitchFamily="34" charset="0"/>
        </a:defRPr>
      </a:lvl6pPr>
      <a:lvl7pPr marL="914400" algn="l" rtl="0" eaLnBrk="1" fontAlgn="base" hangingPunct="1">
        <a:spcBef>
          <a:spcPct val="0"/>
        </a:spcBef>
        <a:spcAft>
          <a:spcPct val="0"/>
        </a:spcAft>
        <a:defRPr sz="3600">
          <a:solidFill>
            <a:srgbClr val="000000"/>
          </a:solidFill>
          <a:latin typeface="Gill Sans MT" pitchFamily="34" charset="0"/>
        </a:defRPr>
      </a:lvl7pPr>
      <a:lvl8pPr marL="1371600" algn="l" rtl="0" eaLnBrk="1" fontAlgn="base" hangingPunct="1">
        <a:spcBef>
          <a:spcPct val="0"/>
        </a:spcBef>
        <a:spcAft>
          <a:spcPct val="0"/>
        </a:spcAft>
        <a:defRPr sz="3600">
          <a:solidFill>
            <a:srgbClr val="000000"/>
          </a:solidFill>
          <a:latin typeface="Gill Sans MT" pitchFamily="34" charset="0"/>
        </a:defRPr>
      </a:lvl8pPr>
      <a:lvl9pPr marL="1828800" algn="l" rtl="0" eaLnBrk="1" fontAlgn="base" hangingPunct="1">
        <a:spcBef>
          <a:spcPct val="0"/>
        </a:spcBef>
        <a:spcAft>
          <a:spcPct val="0"/>
        </a:spcAft>
        <a:defRPr sz="3600">
          <a:solidFill>
            <a:srgbClr val="000000"/>
          </a:solidFill>
          <a:latin typeface="Gill Sans MT" pitchFamily="34" charset="0"/>
        </a:defRPr>
      </a:lvl9pPr>
    </p:titleStyle>
    <p:bodyStyle>
      <a:lvl1pPr marL="342900" indent="-342900" algn="l" rtl="0" eaLnBrk="1" fontAlgn="base" hangingPunct="1">
        <a:spcBef>
          <a:spcPct val="20000"/>
        </a:spcBef>
        <a:spcAft>
          <a:spcPct val="0"/>
        </a:spcAft>
        <a:buClr>
          <a:schemeClr val="tx1"/>
        </a:buClr>
        <a:buChar char="•"/>
        <a:defRPr sz="2800">
          <a:solidFill>
            <a:srgbClr val="000000"/>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600">
          <a:solidFill>
            <a:srgbClr val="000000"/>
          </a:solidFill>
          <a:latin typeface="+mn-lt"/>
        </a:defRPr>
      </a:lvl2pPr>
      <a:lvl3pPr marL="1143000" indent="-228600" algn="l" rtl="0" eaLnBrk="1" fontAlgn="base" hangingPunct="1">
        <a:spcBef>
          <a:spcPct val="20000"/>
        </a:spcBef>
        <a:spcAft>
          <a:spcPct val="0"/>
        </a:spcAft>
        <a:buClr>
          <a:schemeClr val="tx1"/>
        </a:buClr>
        <a:buChar char="•"/>
        <a:defRPr sz="2400">
          <a:solidFill>
            <a:srgbClr val="000000"/>
          </a:solidFill>
          <a:latin typeface="+mn-lt"/>
        </a:defRPr>
      </a:lvl3pPr>
      <a:lvl4pPr marL="1600200" indent="-228600" algn="l" rtl="0" eaLnBrk="1" fontAlgn="base" hangingPunct="1">
        <a:spcBef>
          <a:spcPct val="20000"/>
        </a:spcBef>
        <a:spcAft>
          <a:spcPct val="0"/>
        </a:spcAft>
        <a:buClr>
          <a:schemeClr val="tx1"/>
        </a:buClr>
        <a:buChar char="•"/>
        <a:defRPr sz="2000">
          <a:solidFill>
            <a:srgbClr val="000000"/>
          </a:solidFill>
          <a:latin typeface="+mn-lt"/>
        </a:defRPr>
      </a:lvl4pPr>
      <a:lvl5pPr marL="2057400" indent="-228600" algn="l" rtl="0" eaLnBrk="1" fontAlgn="base" hangingPunct="1">
        <a:spcBef>
          <a:spcPct val="20000"/>
        </a:spcBef>
        <a:spcAft>
          <a:spcPct val="0"/>
        </a:spcAft>
        <a:buClr>
          <a:schemeClr val="tx1"/>
        </a:buClr>
        <a:buChar char="•"/>
        <a:defRPr sz="2000">
          <a:solidFill>
            <a:srgbClr val="000000"/>
          </a:solidFill>
          <a:latin typeface="+mn-lt"/>
        </a:defRPr>
      </a:lvl5pPr>
      <a:lvl6pPr marL="2514600" indent="-228600" algn="l" rtl="0" eaLnBrk="1" fontAlgn="base" hangingPunct="1">
        <a:spcBef>
          <a:spcPct val="20000"/>
        </a:spcBef>
        <a:spcAft>
          <a:spcPct val="0"/>
        </a:spcAft>
        <a:buClr>
          <a:schemeClr val="tx1"/>
        </a:buClr>
        <a:buChar char="•"/>
        <a:defRPr sz="2000">
          <a:solidFill>
            <a:srgbClr val="000000"/>
          </a:solidFill>
          <a:latin typeface="+mn-lt"/>
        </a:defRPr>
      </a:lvl6pPr>
      <a:lvl7pPr marL="2971800" indent="-228600" algn="l" rtl="0" eaLnBrk="1" fontAlgn="base" hangingPunct="1">
        <a:spcBef>
          <a:spcPct val="20000"/>
        </a:spcBef>
        <a:spcAft>
          <a:spcPct val="0"/>
        </a:spcAft>
        <a:buClr>
          <a:schemeClr val="tx1"/>
        </a:buClr>
        <a:buChar char="•"/>
        <a:defRPr sz="2000">
          <a:solidFill>
            <a:srgbClr val="000000"/>
          </a:solidFill>
          <a:latin typeface="+mn-lt"/>
        </a:defRPr>
      </a:lvl7pPr>
      <a:lvl8pPr marL="3429000" indent="-228600" algn="l" rtl="0" eaLnBrk="1" fontAlgn="base" hangingPunct="1">
        <a:spcBef>
          <a:spcPct val="20000"/>
        </a:spcBef>
        <a:spcAft>
          <a:spcPct val="0"/>
        </a:spcAft>
        <a:buClr>
          <a:schemeClr val="tx1"/>
        </a:buClr>
        <a:buChar char="•"/>
        <a:defRPr sz="2000">
          <a:solidFill>
            <a:srgbClr val="000000"/>
          </a:solidFill>
          <a:latin typeface="+mn-lt"/>
        </a:defRPr>
      </a:lvl8pPr>
      <a:lvl9pPr marL="3886200" indent="-228600" algn="l" rtl="0" eaLnBrk="1" fontAlgn="base" hangingPunct="1">
        <a:spcBef>
          <a:spcPct val="20000"/>
        </a:spcBef>
        <a:spcAft>
          <a:spcPct val="0"/>
        </a:spcAft>
        <a:buClr>
          <a:schemeClr val="tx1"/>
        </a:buClr>
        <a:buChar char="•"/>
        <a:defRPr sz="20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sz="2800" dirty="0" smtClean="0"/>
              <a:t>Racial Micro aggressions in the Life Experience of Black Americans</a:t>
            </a:r>
            <a:br>
              <a:rPr lang="en-US" sz="2800" dirty="0" smtClean="0"/>
            </a:br>
            <a:r>
              <a:rPr lang="en-US" sz="1800" dirty="0" smtClean="0"/>
              <a:t>Derald Wing Sue, Christina M Capodilupo and Aisha M.B. Holder</a:t>
            </a:r>
            <a:br>
              <a:rPr lang="en-US" sz="1800" dirty="0" smtClean="0"/>
            </a:br>
            <a:r>
              <a:rPr lang="en-US" sz="1800" dirty="0" smtClean="0"/>
              <a:t>Teachers College  Columbia University</a:t>
            </a:r>
            <a:br>
              <a:rPr lang="en-US" sz="1800" dirty="0" smtClean="0"/>
            </a:br>
            <a:r>
              <a:rPr lang="en-US" sz="1800" dirty="0"/>
              <a:t/>
            </a:r>
            <a:br>
              <a:rPr lang="en-US" sz="1800" dirty="0"/>
            </a:br>
            <a:r>
              <a:rPr lang="en-US" sz="1800" dirty="0" smtClean="0"/>
              <a:t>A CRITICAL ANALYSIS </a:t>
            </a:r>
            <a:r>
              <a:rPr lang="en-US" sz="2800" dirty="0" smtClean="0"/>
              <a:t> </a:t>
            </a:r>
            <a:endParaRPr lang="en-US"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dirty="0"/>
              <a:t>Introduction</a:t>
            </a:r>
          </a:p>
        </p:txBody>
      </p:sp>
      <p:sp>
        <p:nvSpPr>
          <p:cNvPr id="3075" name="Rectangle 3"/>
          <p:cNvSpPr>
            <a:spLocks noGrp="1" noChangeArrowheads="1"/>
          </p:cNvSpPr>
          <p:nvPr>
            <p:ph type="body" idx="1"/>
          </p:nvPr>
        </p:nvSpPr>
        <p:spPr/>
        <p:txBody>
          <a:bodyPr/>
          <a:lstStyle/>
          <a:p>
            <a:r>
              <a:rPr lang="en-US" dirty="0" smtClean="0"/>
              <a:t>The paper explores racial micro aggressions amongst the black people in US School communities.</a:t>
            </a:r>
          </a:p>
          <a:p>
            <a:pPr lvl="1">
              <a:buFont typeface="Wingdings" pitchFamily="2" charset="2"/>
              <a:buChar char="§"/>
            </a:pPr>
            <a:r>
              <a:rPr lang="en-US" sz="2000" dirty="0" smtClean="0"/>
              <a:t>Is this racially motivated ?</a:t>
            </a:r>
          </a:p>
          <a:p>
            <a:pPr marL="457200" lvl="1" indent="0">
              <a:buNone/>
            </a:pPr>
            <a:endParaRPr lang="en-US" sz="2000" dirty="0" smtClean="0"/>
          </a:p>
          <a:p>
            <a:pPr>
              <a:buFont typeface="Arial" pitchFamily="34" charset="0"/>
              <a:buChar char="•"/>
            </a:pPr>
            <a:r>
              <a:rPr lang="en-US" dirty="0" smtClean="0"/>
              <a:t>Reactions manifest themselves into four major themes:</a:t>
            </a:r>
          </a:p>
          <a:p>
            <a:pPr marL="971550" lvl="1" indent="-514350">
              <a:buFont typeface="+mj-lt"/>
              <a:buAutoNum type="arabicPeriod"/>
            </a:pPr>
            <a:r>
              <a:rPr lang="en-US" sz="1800" dirty="0" smtClean="0"/>
              <a:t>Healthy Paranoia</a:t>
            </a:r>
          </a:p>
          <a:p>
            <a:pPr marL="971550" lvl="1" indent="-514350">
              <a:buFont typeface="+mj-lt"/>
              <a:buAutoNum type="arabicPeriod"/>
            </a:pPr>
            <a:r>
              <a:rPr lang="en-US" sz="1800" dirty="0" smtClean="0"/>
              <a:t>Sanity Check</a:t>
            </a:r>
          </a:p>
          <a:p>
            <a:pPr marL="971550" lvl="1" indent="-514350">
              <a:buFont typeface="+mj-lt"/>
              <a:buAutoNum type="arabicPeriod"/>
            </a:pPr>
            <a:r>
              <a:rPr lang="en-US" sz="1800" dirty="0" smtClean="0"/>
              <a:t>Empowering and validating self</a:t>
            </a:r>
          </a:p>
          <a:p>
            <a:pPr marL="971550" lvl="1" indent="-514350">
              <a:buFont typeface="+mj-lt"/>
              <a:buAutoNum type="arabicPeriod"/>
            </a:pPr>
            <a:r>
              <a:rPr lang="en-US" sz="1800" dirty="0" smtClean="0"/>
              <a:t>Rescuing offenders</a:t>
            </a:r>
          </a:p>
        </p:txBody>
      </p:sp>
    </p:spTree>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1000"/>
                                        <p:tgtEl>
                                          <p:spTgt spid="3075">
                                            <p:txEl>
                                              <p:pRg st="0" end="0"/>
                                            </p:txEl>
                                          </p:spTgt>
                                        </p:tgtEl>
                                      </p:cBhvr>
                                    </p:animEffect>
                                    <p:anim calcmode="lin" valueType="num">
                                      <p:cBhvr>
                                        <p:cTn id="8" dur="1000" fill="hold"/>
                                        <p:tgtEl>
                                          <p:spTgt spid="30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07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1000"/>
                                        <p:tgtEl>
                                          <p:spTgt spid="3075">
                                            <p:txEl>
                                              <p:pRg st="1" end="1"/>
                                            </p:txEl>
                                          </p:spTgt>
                                        </p:tgtEl>
                                      </p:cBhvr>
                                    </p:animEffect>
                                    <p:anim calcmode="lin" valueType="num">
                                      <p:cBhvr>
                                        <p:cTn id="13" dur="1000" fill="hold"/>
                                        <p:tgtEl>
                                          <p:spTgt spid="307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07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animEffect transition="in" filter="fade">
                                      <p:cBhvr>
                                        <p:cTn id="19" dur="1000"/>
                                        <p:tgtEl>
                                          <p:spTgt spid="3075">
                                            <p:txEl>
                                              <p:pRg st="3" end="3"/>
                                            </p:txEl>
                                          </p:spTgt>
                                        </p:tgtEl>
                                      </p:cBhvr>
                                    </p:animEffect>
                                    <p:anim calcmode="lin" valueType="num">
                                      <p:cBhvr>
                                        <p:cTn id="20" dur="1000" fill="hold"/>
                                        <p:tgtEl>
                                          <p:spTgt spid="3075">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07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075">
                                            <p:txEl>
                                              <p:pRg st="4" end="4"/>
                                            </p:txEl>
                                          </p:spTgt>
                                        </p:tgtEl>
                                        <p:attrNameLst>
                                          <p:attrName>style.visibility</p:attrName>
                                        </p:attrNameLst>
                                      </p:cBhvr>
                                      <p:to>
                                        <p:strVal val="visible"/>
                                      </p:to>
                                    </p:set>
                                    <p:animEffect transition="in" filter="fade">
                                      <p:cBhvr>
                                        <p:cTn id="26" dur="500"/>
                                        <p:tgtEl>
                                          <p:spTgt spid="3075">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075">
                                            <p:txEl>
                                              <p:pRg st="5" end="5"/>
                                            </p:txEl>
                                          </p:spTgt>
                                        </p:tgtEl>
                                        <p:attrNameLst>
                                          <p:attrName>style.visibility</p:attrName>
                                        </p:attrNameLst>
                                      </p:cBhvr>
                                      <p:to>
                                        <p:strVal val="visible"/>
                                      </p:to>
                                    </p:set>
                                    <p:animEffect transition="in" filter="fade">
                                      <p:cBhvr>
                                        <p:cTn id="31" dur="500"/>
                                        <p:tgtEl>
                                          <p:spTgt spid="3075">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3075">
                                            <p:txEl>
                                              <p:pRg st="6" end="6"/>
                                            </p:txEl>
                                          </p:spTgt>
                                        </p:tgtEl>
                                        <p:attrNameLst>
                                          <p:attrName>style.visibility</p:attrName>
                                        </p:attrNameLst>
                                      </p:cBhvr>
                                      <p:to>
                                        <p:strVal val="visible"/>
                                      </p:to>
                                    </p:set>
                                    <p:animEffect transition="in" filter="fade">
                                      <p:cBhvr>
                                        <p:cTn id="36" dur="500"/>
                                        <p:tgtEl>
                                          <p:spTgt spid="3075">
                                            <p:txEl>
                                              <p:pRg st="6" end="6"/>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3075">
                                            <p:txEl>
                                              <p:pRg st="7" end="7"/>
                                            </p:txEl>
                                          </p:spTgt>
                                        </p:tgtEl>
                                        <p:attrNameLst>
                                          <p:attrName>style.visibility</p:attrName>
                                        </p:attrNameLst>
                                      </p:cBhvr>
                                      <p:to>
                                        <p:strVal val="visible"/>
                                      </p:to>
                                    </p:set>
                                    <p:animEffect transition="in" filter="fade">
                                      <p:cBhvr>
                                        <p:cTn id="41" dur="500"/>
                                        <p:tgtEl>
                                          <p:spTgt spid="307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003232" cy="1066800"/>
          </a:xfrm>
        </p:spPr>
        <p:txBody>
          <a:bodyPr/>
          <a:lstStyle/>
          <a:p>
            <a:r>
              <a:rPr lang="en-US" dirty="0" smtClean="0"/>
              <a:t>Introduction </a:t>
            </a:r>
            <a:r>
              <a:rPr lang="en-US" dirty="0" smtClean="0">
                <a:sym typeface="Wingdings" pitchFamily="2" charset="2"/>
              </a:rPr>
              <a:t>  </a:t>
            </a:r>
            <a:r>
              <a:rPr lang="en-US" dirty="0" smtClean="0"/>
              <a:t>Concept of Racism</a:t>
            </a:r>
            <a:endParaRPr lang="en-US" dirty="0"/>
          </a:p>
        </p:txBody>
      </p:sp>
      <p:sp>
        <p:nvSpPr>
          <p:cNvPr id="3" name="Content Placeholder 2"/>
          <p:cNvSpPr>
            <a:spLocks noGrp="1"/>
          </p:cNvSpPr>
          <p:nvPr>
            <p:ph idx="1"/>
          </p:nvPr>
        </p:nvSpPr>
        <p:spPr/>
        <p:txBody>
          <a:bodyPr/>
          <a:lstStyle/>
          <a:p>
            <a:r>
              <a:rPr lang="en-US" sz="1800" dirty="0" smtClean="0"/>
              <a:t>A complex ideology composed of beliefs in racial superiority and inferiority and is enacted through individual behaviors and institutional and society policies and practices ( Jones, 1997) </a:t>
            </a:r>
          </a:p>
          <a:p>
            <a:r>
              <a:rPr lang="en-US" sz="1800" dirty="0" smtClean="0"/>
              <a:t>Racism has consequences !</a:t>
            </a:r>
          </a:p>
          <a:p>
            <a:pPr lvl="1"/>
            <a:r>
              <a:rPr lang="en-US" sz="1600" dirty="0" smtClean="0"/>
              <a:t>It devalues, demeans and disadvantages Black Americans</a:t>
            </a:r>
          </a:p>
          <a:p>
            <a:pPr lvl="1"/>
            <a:r>
              <a:rPr lang="en-US" sz="1600" dirty="0" smtClean="0"/>
              <a:t>It denies them access to equal opportunities</a:t>
            </a:r>
          </a:p>
          <a:p>
            <a:pPr lvl="1"/>
            <a:r>
              <a:rPr lang="en-US" sz="1600" dirty="0" smtClean="0"/>
              <a:t>It makes them feel racially inferior</a:t>
            </a:r>
          </a:p>
          <a:p>
            <a:pPr lvl="1"/>
            <a:r>
              <a:rPr lang="en-US" sz="1600" dirty="0" smtClean="0"/>
              <a:t>&gt;&gt; It is born of ignorance and a brutal lack of regard for human dignity.</a:t>
            </a:r>
          </a:p>
          <a:p>
            <a:r>
              <a:rPr lang="en-US" sz="1800" dirty="0" smtClean="0"/>
              <a:t>A new form of micro aggression and micro validation has surfaced:</a:t>
            </a:r>
          </a:p>
          <a:p>
            <a:pPr lvl="1"/>
            <a:r>
              <a:rPr lang="en-US" sz="1600" dirty="0" smtClean="0"/>
              <a:t>Unconscious communication of insulting behavior</a:t>
            </a:r>
          </a:p>
          <a:p>
            <a:pPr lvl="2"/>
            <a:r>
              <a:rPr lang="en-US" sz="1400" dirty="0" smtClean="0"/>
              <a:t>“people are people”, “we are all human beings” </a:t>
            </a:r>
            <a:r>
              <a:rPr lang="en-US" sz="1400" dirty="0" smtClean="0">
                <a:sym typeface="Wingdings" pitchFamily="2" charset="2"/>
              </a:rPr>
              <a:t> the underpinning psychological response for hiding the true meanings behind the phraseology i.e. your racial cultures are not valid</a:t>
            </a:r>
            <a:endParaRPr lang="en-US" sz="1400" dirty="0"/>
          </a:p>
          <a:p>
            <a:pPr lvl="1"/>
            <a:endParaRPr lang="en-US" sz="1600" dirty="0" smtClean="0"/>
          </a:p>
          <a:p>
            <a:pPr marL="0" indent="0">
              <a:buNone/>
            </a:pPr>
            <a:endParaRPr lang="en-US" sz="1800" dirty="0"/>
          </a:p>
        </p:txBody>
      </p:sp>
    </p:spTree>
    <p:extLst>
      <p:ext uri="{BB962C8B-B14F-4D97-AF65-F5344CB8AC3E}">
        <p14:creationId xmlns:p14="http://schemas.microsoft.com/office/powerpoint/2010/main" val="764695212"/>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solidFill>
                  <a:schemeClr val="tx1"/>
                </a:solidFill>
              </a:rPr>
              <a:t>Method - Research approach to study</a:t>
            </a:r>
            <a:endParaRPr lang="en-US" sz="2800" b="1" dirty="0">
              <a:solidFill>
                <a:schemeClr val="tx1"/>
              </a:solidFill>
            </a:endParaRPr>
          </a:p>
        </p:txBody>
      </p:sp>
      <p:sp>
        <p:nvSpPr>
          <p:cNvPr id="3" name="Content Placeholder 2"/>
          <p:cNvSpPr>
            <a:spLocks noGrp="1"/>
          </p:cNvSpPr>
          <p:nvPr>
            <p:ph idx="1"/>
          </p:nvPr>
        </p:nvSpPr>
        <p:spPr/>
        <p:txBody>
          <a:bodyPr/>
          <a:lstStyle/>
          <a:p>
            <a:r>
              <a:rPr lang="en-US" sz="2400" dirty="0" smtClean="0"/>
              <a:t>Focus group interviews to solicit the opinions of Black American students</a:t>
            </a:r>
            <a:r>
              <a:rPr lang="en-US" dirty="0" smtClean="0"/>
              <a:t>.</a:t>
            </a:r>
          </a:p>
          <a:p>
            <a:pPr lvl="1"/>
            <a:r>
              <a:rPr lang="en-US" sz="1800" dirty="0" smtClean="0"/>
              <a:t>Perceptions, reactions and interpretations of micro aggressions</a:t>
            </a:r>
          </a:p>
          <a:p>
            <a:r>
              <a:rPr lang="en-US" sz="2400" dirty="0" smtClean="0"/>
              <a:t>Participants self-identified and agreed that subtle racism existed in the USA</a:t>
            </a:r>
          </a:p>
          <a:p>
            <a:pPr lvl="1"/>
            <a:r>
              <a:rPr lang="en-US" sz="1800" dirty="0" smtClean="0"/>
              <a:t>Were able to personally attest to two examples</a:t>
            </a:r>
          </a:p>
          <a:p>
            <a:pPr lvl="1"/>
            <a:r>
              <a:rPr lang="en-US" sz="1800" dirty="0" smtClean="0"/>
              <a:t>9 participants were graduates in counseling psychology</a:t>
            </a:r>
          </a:p>
          <a:p>
            <a:r>
              <a:rPr lang="en-US" sz="2000" dirty="0" smtClean="0"/>
              <a:t>Research tried to remain free from bias &amp; retain objectivity</a:t>
            </a:r>
          </a:p>
          <a:p>
            <a:r>
              <a:rPr lang="en-US" sz="2000" dirty="0" smtClean="0"/>
              <a:t>Data was collected using open ended questionnaires</a:t>
            </a:r>
          </a:p>
          <a:p>
            <a:pPr lvl="1"/>
            <a:r>
              <a:rPr lang="en-US" sz="1800" dirty="0" smtClean="0"/>
              <a:t>Group extracted core ideas</a:t>
            </a:r>
          </a:p>
          <a:p>
            <a:pPr lvl="1"/>
            <a:r>
              <a:rPr lang="en-US" sz="1800" dirty="0" smtClean="0"/>
              <a:t>Results covered five main domains: (1) Micro aggressive incidents (2) Perception (3) Reaction  (4) interpretation and (5) Consequence</a:t>
            </a:r>
            <a:endParaRPr lang="en-US" sz="1800" dirty="0"/>
          </a:p>
          <a:p>
            <a:pPr marL="457200" lvl="1" indent="0">
              <a:buNone/>
            </a:pPr>
            <a:endParaRPr lang="en-US" sz="1800" dirty="0"/>
          </a:p>
        </p:txBody>
      </p:sp>
    </p:spTree>
    <p:extLst>
      <p:ext uri="{BB962C8B-B14F-4D97-AF65-F5344CB8AC3E}">
        <p14:creationId xmlns:p14="http://schemas.microsoft.com/office/powerpoint/2010/main" val="2374038570"/>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fade">
                                      <p:cBhvr>
                                        <p:cTn id="48" dur="1000"/>
                                        <p:tgtEl>
                                          <p:spTgt spid="3">
                                            <p:txEl>
                                              <p:pRg st="7" end="7"/>
                                            </p:txEl>
                                          </p:spTgt>
                                        </p:tgtEl>
                                      </p:cBhvr>
                                    </p:animEffect>
                                    <p:anim calcmode="lin" valueType="num">
                                      <p:cBhvr>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7" end="7"/>
                                            </p:txEl>
                                          </p:spTgt>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Effect transition="in" filter="fade">
                                      <p:cBhvr>
                                        <p:cTn id="53" dur="1000"/>
                                        <p:tgtEl>
                                          <p:spTgt spid="3">
                                            <p:txEl>
                                              <p:pRg st="8" end="8"/>
                                            </p:txEl>
                                          </p:spTgt>
                                        </p:tgtEl>
                                      </p:cBhvr>
                                    </p:animEffect>
                                    <p:anim calcmode="lin" valueType="num">
                                      <p:cBhvr>
                                        <p:cTn id="5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Analyzing Results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616384048"/>
              </p:ext>
            </p:extLst>
          </p:nvPr>
        </p:nvGraphicFramePr>
        <p:xfrm>
          <a:off x="683568" y="1412776"/>
          <a:ext cx="7776865" cy="4463463"/>
        </p:xfrm>
        <a:graphic>
          <a:graphicData uri="http://schemas.openxmlformats.org/drawingml/2006/table">
            <a:tbl>
              <a:tblPr firstRow="1" bandRow="1">
                <a:tableStyleId>{5C22544A-7EE6-4342-B048-85BDC9FD1C3A}</a:tableStyleId>
              </a:tblPr>
              <a:tblGrid>
                <a:gridCol w="765093"/>
                <a:gridCol w="2204711"/>
                <a:gridCol w="2112847"/>
                <a:gridCol w="2694214"/>
              </a:tblGrid>
              <a:tr h="707862">
                <a:tc>
                  <a:txBody>
                    <a:bodyPr/>
                    <a:lstStyle/>
                    <a:p>
                      <a:r>
                        <a:rPr lang="en-US" dirty="0" smtClean="0"/>
                        <a:t>Ref</a:t>
                      </a:r>
                      <a:endParaRPr lang="en-US" dirty="0"/>
                    </a:p>
                  </a:txBody>
                  <a:tcPr/>
                </a:tc>
                <a:tc>
                  <a:txBody>
                    <a:bodyPr/>
                    <a:lstStyle/>
                    <a:p>
                      <a:r>
                        <a:rPr lang="en-US" dirty="0" smtClean="0"/>
                        <a:t>Domain</a:t>
                      </a:r>
                      <a:endParaRPr lang="en-US" dirty="0"/>
                    </a:p>
                  </a:txBody>
                  <a:tcPr/>
                </a:tc>
                <a:tc>
                  <a:txBody>
                    <a:bodyPr/>
                    <a:lstStyle/>
                    <a:p>
                      <a:r>
                        <a:rPr lang="en-US" dirty="0" smtClean="0"/>
                        <a:t>Interpretation</a:t>
                      </a:r>
                      <a:endParaRPr lang="en-US" dirty="0"/>
                    </a:p>
                  </a:txBody>
                  <a:tcPr/>
                </a:tc>
                <a:tc>
                  <a:txBody>
                    <a:bodyPr/>
                    <a:lstStyle/>
                    <a:p>
                      <a:r>
                        <a:rPr lang="en-US" dirty="0" smtClean="0"/>
                        <a:t>Results</a:t>
                      </a:r>
                      <a:endParaRPr lang="en-US" dirty="0"/>
                    </a:p>
                  </a:txBody>
                  <a:tcPr/>
                </a:tc>
              </a:tr>
              <a:tr h="853179">
                <a:tc>
                  <a:txBody>
                    <a:bodyPr/>
                    <a:lstStyle/>
                    <a:p>
                      <a:r>
                        <a:rPr lang="en-US" sz="1400" dirty="0" smtClean="0"/>
                        <a:t>1</a:t>
                      </a:r>
                      <a:endParaRPr lang="en-US" sz="1400" dirty="0"/>
                    </a:p>
                  </a:txBody>
                  <a:tcPr/>
                </a:tc>
                <a:tc>
                  <a:txBody>
                    <a:bodyPr/>
                    <a:lstStyle/>
                    <a:p>
                      <a:r>
                        <a:rPr lang="en-US" sz="1400" dirty="0" smtClean="0"/>
                        <a:t>Micro aggressive incidents</a:t>
                      </a:r>
                      <a:endParaRPr lang="en-US" sz="1400" dirty="0"/>
                    </a:p>
                  </a:txBody>
                  <a:tcPr/>
                </a:tc>
                <a:tc>
                  <a:txBody>
                    <a:bodyPr/>
                    <a:lstStyle/>
                    <a:p>
                      <a:r>
                        <a:rPr lang="en-US" sz="1400" dirty="0" smtClean="0"/>
                        <a:t>Verbal, behavioral and environmental. </a:t>
                      </a:r>
                      <a:endParaRPr lang="en-US" sz="1400" dirty="0"/>
                    </a:p>
                  </a:txBody>
                  <a:tcPr/>
                </a:tc>
                <a:tc>
                  <a:txBody>
                    <a:bodyPr/>
                    <a:lstStyle/>
                    <a:p>
                      <a:r>
                        <a:rPr lang="en-US" sz="1400" dirty="0" smtClean="0"/>
                        <a:t>Several examples illustrated over each category</a:t>
                      </a:r>
                      <a:endParaRPr lang="en-US" sz="1400" dirty="0"/>
                    </a:p>
                  </a:txBody>
                  <a:tcPr/>
                </a:tc>
              </a:tr>
              <a:tr h="707862">
                <a:tc>
                  <a:txBody>
                    <a:bodyPr/>
                    <a:lstStyle/>
                    <a:p>
                      <a:r>
                        <a:rPr lang="en-US" sz="1400" dirty="0" smtClean="0"/>
                        <a:t>2</a:t>
                      </a:r>
                      <a:endParaRPr lang="en-US" sz="1400" dirty="0"/>
                    </a:p>
                  </a:txBody>
                  <a:tcPr/>
                </a:tc>
                <a:tc>
                  <a:txBody>
                    <a:bodyPr/>
                    <a:lstStyle/>
                    <a:p>
                      <a:r>
                        <a:rPr lang="en-US" sz="1400" dirty="0" smtClean="0"/>
                        <a:t>Perception</a:t>
                      </a:r>
                      <a:endParaRPr lang="en-US" sz="1400" dirty="0"/>
                    </a:p>
                  </a:txBody>
                  <a:tcPr/>
                </a:tc>
                <a:tc>
                  <a:txBody>
                    <a:bodyPr/>
                    <a:lstStyle/>
                    <a:p>
                      <a:r>
                        <a:rPr lang="en-US" sz="1400" dirty="0" smtClean="0"/>
                        <a:t>Participants belief whether incident was racially motivated</a:t>
                      </a:r>
                      <a:endParaRPr lang="en-US" sz="1400" dirty="0"/>
                    </a:p>
                  </a:txBody>
                  <a:tcPr/>
                </a:tc>
                <a:tc>
                  <a:txBody>
                    <a:bodyPr/>
                    <a:lstStyle/>
                    <a:p>
                      <a:r>
                        <a:rPr lang="en-US" sz="1400" dirty="0" smtClean="0"/>
                        <a:t>Responses were mixed</a:t>
                      </a:r>
                      <a:endParaRPr lang="en-US" sz="1400" dirty="0"/>
                    </a:p>
                  </a:txBody>
                  <a:tcPr/>
                </a:tc>
              </a:tr>
              <a:tr h="707862">
                <a:tc>
                  <a:txBody>
                    <a:bodyPr/>
                    <a:lstStyle/>
                    <a:p>
                      <a:r>
                        <a:rPr lang="en-US" sz="1400" dirty="0" smtClean="0"/>
                        <a:t>3</a:t>
                      </a:r>
                      <a:endParaRPr lang="en-US" sz="1400" dirty="0"/>
                    </a:p>
                  </a:txBody>
                  <a:tcPr/>
                </a:tc>
                <a:tc>
                  <a:txBody>
                    <a:bodyPr/>
                    <a:lstStyle/>
                    <a:p>
                      <a:r>
                        <a:rPr lang="en-US" sz="1400" dirty="0" smtClean="0"/>
                        <a:t>Reaction</a:t>
                      </a:r>
                      <a:endParaRPr lang="en-US" sz="1400" dirty="0"/>
                    </a:p>
                  </a:txBody>
                  <a:tcPr/>
                </a:tc>
                <a:tc>
                  <a:txBody>
                    <a:bodyPr/>
                    <a:lstStyle/>
                    <a:p>
                      <a:r>
                        <a:rPr lang="en-US" sz="1400" dirty="0" smtClean="0"/>
                        <a:t>Participants immediate response beyond Yes/No answers</a:t>
                      </a:r>
                      <a:endParaRPr lang="en-US" sz="1400" dirty="0"/>
                    </a:p>
                  </a:txBody>
                  <a:tcPr/>
                </a:tc>
                <a:tc>
                  <a:txBody>
                    <a:bodyPr/>
                    <a:lstStyle/>
                    <a:p>
                      <a:r>
                        <a:rPr lang="en-US" sz="1400" dirty="0" smtClean="0"/>
                        <a:t>A sense</a:t>
                      </a:r>
                      <a:r>
                        <a:rPr lang="en-US" sz="1400" baseline="0" dirty="0" smtClean="0"/>
                        <a:t> of paranoia emerged</a:t>
                      </a:r>
                    </a:p>
                    <a:p>
                      <a:r>
                        <a:rPr lang="en-US" sz="1400" baseline="0" dirty="0" smtClean="0"/>
                        <a:t>Sanity checks or verification needed.</a:t>
                      </a:r>
                      <a:endParaRPr lang="en-US" sz="1400" dirty="0"/>
                    </a:p>
                  </a:txBody>
                  <a:tcPr/>
                </a:tc>
              </a:tr>
              <a:tr h="707862">
                <a:tc>
                  <a:txBody>
                    <a:bodyPr/>
                    <a:lstStyle/>
                    <a:p>
                      <a:r>
                        <a:rPr lang="en-US" sz="1400" dirty="0" smtClean="0"/>
                        <a:t>4</a:t>
                      </a:r>
                      <a:endParaRPr lang="en-US" sz="1400" dirty="0"/>
                    </a:p>
                  </a:txBody>
                  <a:tcPr/>
                </a:tc>
                <a:tc>
                  <a:txBody>
                    <a:bodyPr/>
                    <a:lstStyle/>
                    <a:p>
                      <a:r>
                        <a:rPr lang="en-US" sz="1400" dirty="0" smtClean="0"/>
                        <a:t>Interpretation</a:t>
                      </a:r>
                      <a:endParaRPr lang="en-US" sz="1400" dirty="0"/>
                    </a:p>
                  </a:txBody>
                  <a:tcPr/>
                </a:tc>
                <a:tc>
                  <a:txBody>
                    <a:bodyPr/>
                    <a:lstStyle/>
                    <a:p>
                      <a:r>
                        <a:rPr lang="en-US" sz="1400" dirty="0" smtClean="0"/>
                        <a:t>How did the participants interpret the situation</a:t>
                      </a:r>
                      <a:endParaRPr lang="en-US" sz="1400" dirty="0"/>
                    </a:p>
                  </a:txBody>
                  <a:tcPr/>
                </a:tc>
                <a:tc>
                  <a:txBody>
                    <a:bodyPr/>
                    <a:lstStyle/>
                    <a:p>
                      <a:r>
                        <a:rPr lang="en-US" sz="1400" dirty="0" smtClean="0"/>
                        <a:t>Assumed incompetent by skin color;  they do</a:t>
                      </a:r>
                      <a:r>
                        <a:rPr lang="en-US" sz="1400" baseline="0" dirty="0" smtClean="0"/>
                        <a:t> not belong;  intellectually inferior</a:t>
                      </a:r>
                      <a:endParaRPr lang="en-US" sz="1400" dirty="0"/>
                    </a:p>
                  </a:txBody>
                  <a:tcPr/>
                </a:tc>
              </a:tr>
              <a:tr h="707862">
                <a:tc>
                  <a:txBody>
                    <a:bodyPr/>
                    <a:lstStyle/>
                    <a:p>
                      <a:r>
                        <a:rPr lang="en-US" sz="1400" dirty="0" smtClean="0"/>
                        <a:t>5</a:t>
                      </a:r>
                      <a:endParaRPr lang="en-US" sz="1400" dirty="0"/>
                    </a:p>
                  </a:txBody>
                  <a:tcPr/>
                </a:tc>
                <a:tc>
                  <a:txBody>
                    <a:bodyPr/>
                    <a:lstStyle/>
                    <a:p>
                      <a:r>
                        <a:rPr lang="en-US" sz="1400" dirty="0" smtClean="0"/>
                        <a:t>Consequence</a:t>
                      </a:r>
                      <a:endParaRPr lang="en-US" sz="1400" dirty="0"/>
                    </a:p>
                  </a:txBody>
                  <a:tcPr/>
                </a:tc>
                <a:tc>
                  <a:txBody>
                    <a:bodyPr/>
                    <a:lstStyle/>
                    <a:p>
                      <a:r>
                        <a:rPr lang="en-US" sz="1400" dirty="0" smtClean="0"/>
                        <a:t>Impact of micro aggression on participant</a:t>
                      </a:r>
                      <a:endParaRPr lang="en-US" sz="1400" dirty="0"/>
                    </a:p>
                  </a:txBody>
                  <a:tcPr/>
                </a:tc>
                <a:tc>
                  <a:txBody>
                    <a:bodyPr/>
                    <a:lstStyle/>
                    <a:p>
                      <a:r>
                        <a:rPr lang="en-US" sz="1400" dirty="0" smtClean="0"/>
                        <a:t>Powerlessness;  humiliation, loss of self-esteem; </a:t>
                      </a:r>
                      <a:endParaRPr lang="en-US" sz="1400" dirty="0"/>
                    </a:p>
                  </a:txBody>
                  <a:tcPr/>
                </a:tc>
              </a:tr>
            </a:tbl>
          </a:graphicData>
        </a:graphic>
      </p:graphicFrame>
    </p:spTree>
    <p:extLst>
      <p:ext uri="{BB962C8B-B14F-4D97-AF65-F5344CB8AC3E}">
        <p14:creationId xmlns:p14="http://schemas.microsoft.com/office/powerpoint/2010/main" val="1235539019"/>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r>
              <a:rPr lang="en-US" sz="2400" dirty="0" smtClean="0"/>
              <a:t>Subtle discrimination in the form of racial micro aggressiveness does exist</a:t>
            </a:r>
          </a:p>
          <a:p>
            <a:r>
              <a:rPr lang="en-US" sz="2400" dirty="0" smtClean="0"/>
              <a:t>Time limited nature suggests that study was incomplete and therefore only representative</a:t>
            </a:r>
          </a:p>
          <a:p>
            <a:r>
              <a:rPr lang="en-US" sz="2400" dirty="0" smtClean="0"/>
              <a:t>Racial micro aggressiveness fell into five categories:</a:t>
            </a:r>
          </a:p>
          <a:p>
            <a:pPr marL="914400" lvl="1" indent="-457200">
              <a:buFont typeface="+mj-lt"/>
              <a:buAutoNum type="arabicPeriod"/>
            </a:pPr>
            <a:r>
              <a:rPr lang="en-US" sz="1800" dirty="0" smtClean="0"/>
              <a:t>You do not belong!</a:t>
            </a:r>
          </a:p>
          <a:p>
            <a:pPr marL="914400" lvl="1" indent="-457200">
              <a:buFont typeface="+mj-lt"/>
              <a:buAutoNum type="arabicPeriod"/>
            </a:pPr>
            <a:r>
              <a:rPr lang="en-US" sz="1800" dirty="0" smtClean="0"/>
              <a:t>You are abnormal!</a:t>
            </a:r>
          </a:p>
          <a:p>
            <a:pPr marL="914400" lvl="1" indent="-457200">
              <a:buFont typeface="+mj-lt"/>
              <a:buAutoNum type="arabicPeriod"/>
            </a:pPr>
            <a:r>
              <a:rPr lang="en-US" sz="1800" dirty="0" smtClean="0"/>
              <a:t>You are intellectually inferior!</a:t>
            </a:r>
          </a:p>
          <a:p>
            <a:pPr marL="914400" lvl="1" indent="-457200">
              <a:buFont typeface="+mj-lt"/>
              <a:buAutoNum type="arabicPeriod"/>
            </a:pPr>
            <a:r>
              <a:rPr lang="en-US" sz="1800" dirty="0" smtClean="0"/>
              <a:t>You are untrustworthy!</a:t>
            </a:r>
          </a:p>
          <a:p>
            <a:pPr marL="914400" lvl="1" indent="-457200">
              <a:buFont typeface="+mj-lt"/>
              <a:buAutoNum type="arabicPeriod"/>
            </a:pPr>
            <a:r>
              <a:rPr lang="en-US" sz="1800" dirty="0" smtClean="0"/>
              <a:t>You are all the same</a:t>
            </a:r>
            <a:endParaRPr lang="en-US" sz="1800" dirty="0"/>
          </a:p>
        </p:txBody>
      </p:sp>
    </p:spTree>
    <p:extLst>
      <p:ext uri="{BB962C8B-B14F-4D97-AF65-F5344CB8AC3E}">
        <p14:creationId xmlns:p14="http://schemas.microsoft.com/office/powerpoint/2010/main" val="3611556429"/>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lstStyle/>
          <a:p>
            <a:r>
              <a:rPr lang="en-US" sz="2400" dirty="0" smtClean="0"/>
              <a:t>More research needs to be accomplished</a:t>
            </a:r>
          </a:p>
          <a:p>
            <a:pPr lvl="1"/>
            <a:r>
              <a:rPr lang="en-US" sz="1600" dirty="0" smtClean="0"/>
              <a:t>Determination of mental health and equity implications</a:t>
            </a:r>
          </a:p>
          <a:p>
            <a:pPr indent="-285750"/>
            <a:r>
              <a:rPr lang="en-US" sz="2400" dirty="0" smtClean="0"/>
              <a:t>Those Black Americans that understand social and psychological implications will cope better</a:t>
            </a:r>
          </a:p>
          <a:p>
            <a:pPr indent="-285750"/>
            <a:r>
              <a:rPr lang="en-US" sz="2400" dirty="0" smtClean="0"/>
              <a:t>Well intentioned individuals may be unaware of their behavior because concept of black inferiority and white superiority has been embedded in our cultural consciousness</a:t>
            </a:r>
          </a:p>
          <a:p>
            <a:pPr indent="-285750"/>
            <a:r>
              <a:rPr lang="en-US" sz="2400" b="1" i="1" dirty="0" smtClean="0">
                <a:solidFill>
                  <a:srgbClr val="FF0000"/>
                </a:solidFill>
              </a:rPr>
              <a:t>How do we make the invisible, visible and stop the endless cycle?</a:t>
            </a:r>
          </a:p>
          <a:p>
            <a:pPr marL="57150" indent="0">
              <a:buNone/>
            </a:pPr>
            <a:endParaRPr lang="en-US" sz="2400" b="1" i="1" dirty="0">
              <a:solidFill>
                <a:srgbClr val="FF0000"/>
              </a:solidFill>
            </a:endParaRPr>
          </a:p>
        </p:txBody>
      </p:sp>
    </p:spTree>
    <p:extLst>
      <p:ext uri="{BB962C8B-B14F-4D97-AF65-F5344CB8AC3E}">
        <p14:creationId xmlns:p14="http://schemas.microsoft.com/office/powerpoint/2010/main" val="3147150871"/>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arn(inVertical)">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lack History Month presentation">
  <a:themeElements>
    <a:clrScheme name="Presentation on product or service 6">
      <a:dk1>
        <a:srgbClr val="000000"/>
      </a:dk1>
      <a:lt1>
        <a:srgbClr val="FFFFFF"/>
      </a:lt1>
      <a:dk2>
        <a:srgbClr val="000000"/>
      </a:dk2>
      <a:lt2>
        <a:srgbClr val="996633"/>
      </a:lt2>
      <a:accent1>
        <a:srgbClr val="CC9900"/>
      </a:accent1>
      <a:accent2>
        <a:srgbClr val="FFE28F"/>
      </a:accent2>
      <a:accent3>
        <a:srgbClr val="FFFFFF"/>
      </a:accent3>
      <a:accent4>
        <a:srgbClr val="000000"/>
      </a:accent4>
      <a:accent5>
        <a:srgbClr val="E2CAAA"/>
      </a:accent5>
      <a:accent6>
        <a:srgbClr val="E7CD81"/>
      </a:accent6>
      <a:hlink>
        <a:srgbClr val="996633"/>
      </a:hlink>
      <a:folHlink>
        <a:srgbClr val="FF9900"/>
      </a:folHlink>
    </a:clrScheme>
    <a:fontScheme name="Presentation on product or service">
      <a:majorFont>
        <a:latin typeface="Gill Sans MT"/>
        <a:ea typeface=""/>
        <a:cs typeface=""/>
      </a:majorFont>
      <a:minorFont>
        <a:latin typeface="Gill Sans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esentation on product or service 1">
        <a:dk1>
          <a:srgbClr val="808080"/>
        </a:dk1>
        <a:lt1>
          <a:srgbClr val="F8F8F8"/>
        </a:lt1>
        <a:dk2>
          <a:srgbClr val="000000"/>
        </a:dk2>
        <a:lt2>
          <a:srgbClr val="FFFFFF"/>
        </a:lt2>
        <a:accent1>
          <a:srgbClr val="6699FF"/>
        </a:accent1>
        <a:accent2>
          <a:srgbClr val="9933FF"/>
        </a:accent2>
        <a:accent3>
          <a:srgbClr val="AAAAAA"/>
        </a:accent3>
        <a:accent4>
          <a:srgbClr val="D4D4D4"/>
        </a:accent4>
        <a:accent5>
          <a:srgbClr val="B8CAFF"/>
        </a:accent5>
        <a:accent6>
          <a:srgbClr val="8A2DE7"/>
        </a:accent6>
        <a:hlink>
          <a:srgbClr val="00FFFF"/>
        </a:hlink>
        <a:folHlink>
          <a:srgbClr val="0099CC"/>
        </a:folHlink>
      </a:clrScheme>
      <a:clrMap bg1="dk2" tx1="lt1" bg2="dk1" tx2="lt2" accent1="accent1" accent2="accent2" accent3="accent3" accent4="accent4" accent5="accent5" accent6="accent6" hlink="hlink" folHlink="folHlink"/>
    </a:extraClrScheme>
    <a:extraClrScheme>
      <a:clrScheme name="Presentation on product or service 2">
        <a:dk1>
          <a:srgbClr val="000066"/>
        </a:dk1>
        <a:lt1>
          <a:srgbClr val="FFFFFF"/>
        </a:lt1>
        <a:dk2>
          <a:srgbClr val="3333FF"/>
        </a:dk2>
        <a:lt2>
          <a:srgbClr val="3399FF"/>
        </a:lt2>
        <a:accent1>
          <a:srgbClr val="66CCFF"/>
        </a:accent1>
        <a:accent2>
          <a:srgbClr val="FF66FF"/>
        </a:accent2>
        <a:accent3>
          <a:srgbClr val="FFFFFF"/>
        </a:accent3>
        <a:accent4>
          <a:srgbClr val="000056"/>
        </a:accent4>
        <a:accent5>
          <a:srgbClr val="B8E2FF"/>
        </a:accent5>
        <a:accent6>
          <a:srgbClr val="E75CE7"/>
        </a:accent6>
        <a:hlink>
          <a:srgbClr val="CC00CC"/>
        </a:hlink>
        <a:folHlink>
          <a:srgbClr val="CC99FF"/>
        </a:folHlink>
      </a:clrScheme>
      <a:clrMap bg1="lt1" tx1="dk1" bg2="lt2" tx2="dk2" accent1="accent1" accent2="accent2" accent3="accent3" accent4="accent4" accent5="accent5" accent6="accent6" hlink="hlink" folHlink="folHlink"/>
    </a:extraClrScheme>
    <a:extraClrScheme>
      <a:clrScheme name="Presentation on product or service 3">
        <a:dk1>
          <a:srgbClr val="000000"/>
        </a:dk1>
        <a:lt1>
          <a:srgbClr val="FFFFFF"/>
        </a:lt1>
        <a:dk2>
          <a:srgbClr val="000000"/>
        </a:dk2>
        <a:lt2>
          <a:srgbClr val="808080"/>
        </a:lt2>
        <a:accent1>
          <a:srgbClr val="969696"/>
        </a:accent1>
        <a:accent2>
          <a:srgbClr val="DDDDDD"/>
        </a:accent2>
        <a:accent3>
          <a:srgbClr val="FFFFFF"/>
        </a:accent3>
        <a:accent4>
          <a:srgbClr val="000000"/>
        </a:accent4>
        <a:accent5>
          <a:srgbClr val="C9C9C9"/>
        </a:accent5>
        <a:accent6>
          <a:srgbClr val="C8C8C8"/>
        </a:accent6>
        <a:hlink>
          <a:srgbClr val="333333"/>
        </a:hlink>
        <a:folHlink>
          <a:srgbClr val="B2B2B2"/>
        </a:folHlink>
      </a:clrScheme>
      <a:clrMap bg1="lt1" tx1="dk1" bg2="lt2" tx2="dk2" accent1="accent1" accent2="accent2" accent3="accent3" accent4="accent4" accent5="accent5" accent6="accent6" hlink="hlink" folHlink="folHlink"/>
    </a:extraClrScheme>
    <a:extraClrScheme>
      <a:clrScheme name="Presentation on product or service 4">
        <a:dk1>
          <a:srgbClr val="808080"/>
        </a:dk1>
        <a:lt1>
          <a:srgbClr val="F8F8F8"/>
        </a:lt1>
        <a:dk2>
          <a:srgbClr val="000000"/>
        </a:dk2>
        <a:lt2>
          <a:srgbClr val="FFFFFF"/>
        </a:lt2>
        <a:accent1>
          <a:srgbClr val="CC9900"/>
        </a:accent1>
        <a:accent2>
          <a:srgbClr val="996600"/>
        </a:accent2>
        <a:accent3>
          <a:srgbClr val="AAAAAA"/>
        </a:accent3>
        <a:accent4>
          <a:srgbClr val="D4D4D4"/>
        </a:accent4>
        <a:accent5>
          <a:srgbClr val="E2CAAA"/>
        </a:accent5>
        <a:accent6>
          <a:srgbClr val="8A5C00"/>
        </a:accent6>
        <a:hlink>
          <a:srgbClr val="CCCC00"/>
        </a:hlink>
        <a:folHlink>
          <a:srgbClr val="808000"/>
        </a:folHlink>
      </a:clrScheme>
      <a:clrMap bg1="dk2" tx1="lt1" bg2="dk1" tx2="lt2" accent1="accent1" accent2="accent2" accent3="accent3" accent4="accent4" accent5="accent5" accent6="accent6" hlink="hlink" folHlink="folHlink"/>
    </a:extraClrScheme>
    <a:extraClrScheme>
      <a:clrScheme name="Presentation on product or service 5">
        <a:dk1>
          <a:srgbClr val="000000"/>
        </a:dk1>
        <a:lt1>
          <a:srgbClr val="FFFFFF"/>
        </a:lt1>
        <a:dk2>
          <a:srgbClr val="000000"/>
        </a:dk2>
        <a:lt2>
          <a:srgbClr val="996633"/>
        </a:lt2>
        <a:accent1>
          <a:srgbClr val="CC9900"/>
        </a:accent1>
        <a:accent2>
          <a:srgbClr val="FFECB7"/>
        </a:accent2>
        <a:accent3>
          <a:srgbClr val="FFFFFF"/>
        </a:accent3>
        <a:accent4>
          <a:srgbClr val="000000"/>
        </a:accent4>
        <a:accent5>
          <a:srgbClr val="E2CAAA"/>
        </a:accent5>
        <a:accent6>
          <a:srgbClr val="E7D6A6"/>
        </a:accent6>
        <a:hlink>
          <a:srgbClr val="996633"/>
        </a:hlink>
        <a:folHlink>
          <a:srgbClr val="FF9900"/>
        </a:folHlink>
      </a:clrScheme>
      <a:clrMap bg1="lt1" tx1="dk1" bg2="lt2" tx2="dk2" accent1="accent1" accent2="accent2" accent3="accent3" accent4="accent4" accent5="accent5" accent6="accent6" hlink="hlink" folHlink="folHlink"/>
    </a:extraClrScheme>
    <a:extraClrScheme>
      <a:clrScheme name="Presentation on product or service 6">
        <a:dk1>
          <a:srgbClr val="000000"/>
        </a:dk1>
        <a:lt1>
          <a:srgbClr val="FFFFFF"/>
        </a:lt1>
        <a:dk2>
          <a:srgbClr val="000000"/>
        </a:dk2>
        <a:lt2>
          <a:srgbClr val="996633"/>
        </a:lt2>
        <a:accent1>
          <a:srgbClr val="CC9900"/>
        </a:accent1>
        <a:accent2>
          <a:srgbClr val="FFE28F"/>
        </a:accent2>
        <a:accent3>
          <a:srgbClr val="FFFFFF"/>
        </a:accent3>
        <a:accent4>
          <a:srgbClr val="000000"/>
        </a:accent4>
        <a:accent5>
          <a:srgbClr val="E2CAAA"/>
        </a:accent5>
        <a:accent6>
          <a:srgbClr val="E7CD81"/>
        </a:accent6>
        <a:hlink>
          <a:srgbClr val="996633"/>
        </a:hlink>
        <a:folHlink>
          <a:srgbClr val="FF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Black History Month presentation</Template>
  <TotalTime>124</TotalTime>
  <Words>1062</Words>
  <Application>Microsoft Office PowerPoint</Application>
  <PresentationFormat>On-screen Show (4:3)</PresentationFormat>
  <Paragraphs>126</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Gill Sans MT</vt:lpstr>
      <vt:lpstr>Times New Roman</vt:lpstr>
      <vt:lpstr>Black History Month presentation</vt:lpstr>
      <vt:lpstr>Racial Micro aggressions in the Life Experience of Black Americans Derald Wing Sue, Christina M Capodilupo and Aisha M.B. Holder Teachers College  Columbia University  A CRITICAL ANALYSIS  </vt:lpstr>
      <vt:lpstr>Introduction</vt:lpstr>
      <vt:lpstr>Introduction   Concept of Racism</vt:lpstr>
      <vt:lpstr>Method - Research approach to study</vt:lpstr>
      <vt:lpstr>Analyzing Results</vt:lpstr>
      <vt:lpstr>Discussion</vt:lpstr>
      <vt:lpstr>Conclusions</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Racial Micro aggressions in the Life Experience of Black Americans Derald Wing Sue, Christina M Capodilupo and Aisha M.B. Holder Teachers College  Columbia University  A CRITICAL ANALYSIS</dc:title>
  <dc:creator>Owner</dc:creator>
  <cp:lastModifiedBy>Owner</cp:lastModifiedBy>
  <cp:revision>12</cp:revision>
  <dcterms:created xsi:type="dcterms:W3CDTF">2010-11-10T00:07:23Z</dcterms:created>
  <dcterms:modified xsi:type="dcterms:W3CDTF">2010-11-10T02:12:06Z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TC101030761033</vt:lpwstr>
  </property>
</Properties>
</file>