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6" d="100"/>
          <a:sy n="36" d="100"/>
        </p:scale>
        <p:origin x="-7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FFBEBB-6D65-41D0-9D10-E51C12070361}" type="datetimeFigureOut">
              <a:rPr lang="en-US" smtClean="0"/>
              <a:t>4/1/2014</a:t>
            </a:fld>
            <a:endParaRPr lang="en-U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D25ABD-E0E4-4E29-8E0D-415BC5A48382}" type="slidenum">
              <a:rPr lang="en-US" smtClean="0"/>
              <a:t>‹Nº›</a:t>
            </a:fld>
            <a:endParaRPr lang="en-US" dirty="0"/>
          </a:p>
        </p:txBody>
      </p:sp>
    </p:spTree>
    <p:extLst>
      <p:ext uri="{BB962C8B-B14F-4D97-AF65-F5344CB8AC3E}">
        <p14:creationId xmlns:p14="http://schemas.microsoft.com/office/powerpoint/2010/main" val="302673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dirty="0" smtClean="0"/>
              <a:t>Hypothesis</a:t>
            </a:r>
          </a:p>
          <a:p>
            <a:r>
              <a:rPr lang="en-US" dirty="0" smtClean="0"/>
              <a:t> The hypothesis of this study is to confirm is = f the aspect of the fourth year nursing students having deficient professional attitudes with regards to the prevention of pressure ulcer formations in health care patients has been the cause of le</a:t>
            </a:r>
            <a:r>
              <a:rPr lang="en-US" baseline="0" dirty="0" smtClean="0"/>
              <a:t>gal lawsuits against the health care facilities.</a:t>
            </a:r>
            <a:endParaRPr lang="en-US" dirty="0"/>
          </a:p>
        </p:txBody>
      </p:sp>
      <p:sp>
        <p:nvSpPr>
          <p:cNvPr id="4" name="3 Marcador de número de diapositiva"/>
          <p:cNvSpPr>
            <a:spLocks noGrp="1"/>
          </p:cNvSpPr>
          <p:nvPr>
            <p:ph type="sldNum" sz="quarter" idx="10"/>
          </p:nvPr>
        </p:nvSpPr>
        <p:spPr/>
        <p:txBody>
          <a:bodyPr/>
          <a:lstStyle/>
          <a:p>
            <a:fld id="{DCD25ABD-E0E4-4E29-8E0D-415BC5A48382}" type="slidenum">
              <a:rPr lang="en-US" smtClean="0"/>
              <a:t>1</a:t>
            </a:fld>
            <a:endParaRPr lang="en-US" dirty="0"/>
          </a:p>
        </p:txBody>
      </p:sp>
    </p:spTree>
    <p:extLst>
      <p:ext uri="{BB962C8B-B14F-4D97-AF65-F5344CB8AC3E}">
        <p14:creationId xmlns:p14="http://schemas.microsoft.com/office/powerpoint/2010/main" val="23614190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The primary weakness of the study is that all of the respondents who participated in the survey were selected from the same university. This aspect opens up the potential for researcher bias (Burns &amp; Grove, 2010; Gill &amp; Moore, 2013). </a:t>
            </a:r>
            <a:r>
              <a:rPr lang="en-GB" dirty="0" smtClean="0">
                <a:latin typeface="Times New Roman" panose="02020603050405020304" pitchFamily="18" charset="0"/>
                <a:cs typeface="Times New Roman" panose="02020603050405020304" pitchFamily="18" charset="0"/>
              </a:rPr>
              <a:t>The study would have proven to be more credible if the respondents had been selected randomly from a diverse population of nursing university students (Burns &amp; Grove, 2010; Gill &amp; Moore, 2013; Munhall, 2012). </a:t>
            </a:r>
            <a:endParaRPr lang="en-US" dirty="0" smtClean="0">
              <a:latin typeface="Times New Roman" panose="02020603050405020304" pitchFamily="18" charset="0"/>
              <a:cs typeface="Times New Roman" panose="02020603050405020304" pitchFamily="18" charset="0"/>
            </a:endParaRPr>
          </a:p>
          <a:p>
            <a:endParaRPr lang="en-US" dirty="0"/>
          </a:p>
        </p:txBody>
      </p:sp>
      <p:sp>
        <p:nvSpPr>
          <p:cNvPr id="4" name="3 Marcador de número de diapositiva"/>
          <p:cNvSpPr>
            <a:spLocks noGrp="1"/>
          </p:cNvSpPr>
          <p:nvPr>
            <p:ph type="sldNum" sz="quarter" idx="10"/>
          </p:nvPr>
        </p:nvSpPr>
        <p:spPr/>
        <p:txBody>
          <a:bodyPr/>
          <a:lstStyle/>
          <a:p>
            <a:fld id="{DCD25ABD-E0E4-4E29-8E0D-415BC5A48382}" type="slidenum">
              <a:rPr lang="en-US" smtClean="0"/>
              <a:t>10</a:t>
            </a:fld>
            <a:endParaRPr lang="en-US" dirty="0"/>
          </a:p>
        </p:txBody>
      </p:sp>
    </p:spTree>
    <p:extLst>
      <p:ext uri="{BB962C8B-B14F-4D97-AF65-F5344CB8AC3E}">
        <p14:creationId xmlns:p14="http://schemas.microsoft.com/office/powerpoint/2010/main" val="29694066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The findings which had been made by the study are credible. Notwithstanding, a doubt is cast on the credibility of the study due to the aspect of there being no comparison with nurses who attended another university. This is a major weakness of the study. The sample population upon which this research is founded is (n= 60). The questionnaire was delegated to the nursing students while they were in an introduction to the orientation module (Burns &amp; Grove, 2010; Gill &amp; Moore, 2013; Munhall, 2012). </a:t>
            </a:r>
          </a:p>
          <a:p>
            <a:endParaRPr lang="en-US" dirty="0"/>
          </a:p>
        </p:txBody>
      </p:sp>
      <p:sp>
        <p:nvSpPr>
          <p:cNvPr id="4" name="3 Marcador de número de diapositiva"/>
          <p:cNvSpPr>
            <a:spLocks noGrp="1"/>
          </p:cNvSpPr>
          <p:nvPr>
            <p:ph type="sldNum" sz="quarter" idx="10"/>
          </p:nvPr>
        </p:nvSpPr>
        <p:spPr/>
        <p:txBody>
          <a:bodyPr/>
          <a:lstStyle/>
          <a:p>
            <a:fld id="{DCD25ABD-E0E4-4E29-8E0D-415BC5A48382}" type="slidenum">
              <a:rPr lang="en-US" smtClean="0"/>
              <a:t>11</a:t>
            </a:fld>
            <a:endParaRPr lang="en-US" dirty="0"/>
          </a:p>
        </p:txBody>
      </p:sp>
    </p:spTree>
    <p:extLst>
      <p:ext uri="{BB962C8B-B14F-4D97-AF65-F5344CB8AC3E}">
        <p14:creationId xmlns:p14="http://schemas.microsoft.com/office/powerpoint/2010/main" val="1306467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This aspect alone could have influenced the answers which had been given by the respondents.  Approximately 78% of the respondents successfully completed the module. This aspect may have caused the respondent to exaggerate their perceptions of clinical capability in the subject (Burns &amp; Grove, 2010; Gill &amp; Moore, 2013; Munhall, 2012). </a:t>
            </a:r>
          </a:p>
          <a:p>
            <a:endParaRPr lang="en-US" dirty="0"/>
          </a:p>
        </p:txBody>
      </p:sp>
      <p:sp>
        <p:nvSpPr>
          <p:cNvPr id="4" name="3 Marcador de número de diapositiva"/>
          <p:cNvSpPr>
            <a:spLocks noGrp="1"/>
          </p:cNvSpPr>
          <p:nvPr>
            <p:ph type="sldNum" sz="quarter" idx="10"/>
          </p:nvPr>
        </p:nvSpPr>
        <p:spPr/>
        <p:txBody>
          <a:bodyPr/>
          <a:lstStyle/>
          <a:p>
            <a:fld id="{DCD25ABD-E0E4-4E29-8E0D-415BC5A48382}" type="slidenum">
              <a:rPr lang="en-US" smtClean="0"/>
              <a:t>12</a:t>
            </a:fld>
            <a:endParaRPr lang="en-US" dirty="0"/>
          </a:p>
        </p:txBody>
      </p:sp>
    </p:spTree>
    <p:extLst>
      <p:ext uri="{BB962C8B-B14F-4D97-AF65-F5344CB8AC3E}">
        <p14:creationId xmlns:p14="http://schemas.microsoft.com/office/powerpoint/2010/main" val="6004537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The limitation of the empirical study is that all of the respondents were derived from the same institution of higher learning. If the researchers would have distributed the questionnaire to as number of students in diverse universities by means of </a:t>
            </a:r>
            <a:r>
              <a:rPr lang="en-US" i="1" dirty="0" smtClean="0">
                <a:latin typeface="Times New Roman" panose="02020603050405020304" pitchFamily="18" charset="0"/>
                <a:cs typeface="Times New Roman" panose="02020603050405020304" pitchFamily="18" charset="0"/>
              </a:rPr>
              <a:t>Facebook.com</a:t>
            </a:r>
            <a:r>
              <a:rPr lang="en-US" dirty="0" smtClean="0">
                <a:latin typeface="Times New Roman" panose="02020603050405020304" pitchFamily="18" charset="0"/>
                <a:cs typeface="Times New Roman" panose="02020603050405020304" pitchFamily="18" charset="0"/>
              </a:rPr>
              <a:t> or </a:t>
            </a:r>
            <a:r>
              <a:rPr lang="en-US" i="1" dirty="0" smtClean="0">
                <a:latin typeface="Times New Roman" panose="02020603050405020304" pitchFamily="18" charset="0"/>
                <a:cs typeface="Times New Roman" panose="02020603050405020304" pitchFamily="18" charset="0"/>
              </a:rPr>
              <a:t>Surveygizmo.com</a:t>
            </a:r>
            <a:r>
              <a:rPr lang="en-US" dirty="0" smtClean="0">
                <a:latin typeface="Times New Roman" panose="02020603050405020304" pitchFamily="18" charset="0"/>
                <a:cs typeface="Times New Roman" panose="02020603050405020304" pitchFamily="18" charset="0"/>
              </a:rPr>
              <a:t>, this aspect would have caused the results to be more conclusive. The aspect of randomly selecting a population would have facilitated the production of data outside the study respondents (Burns &amp; Grove, 2010; Gill &amp; Moore, 2013; Munhall, 2012). </a:t>
            </a:r>
          </a:p>
          <a:p>
            <a:pPr marL="0" indent="0">
              <a:buNone/>
            </a:pPr>
            <a:endParaRPr lang="en-US" dirty="0" smtClean="0"/>
          </a:p>
          <a:p>
            <a:endParaRPr lang="en-US" dirty="0"/>
          </a:p>
        </p:txBody>
      </p:sp>
      <p:sp>
        <p:nvSpPr>
          <p:cNvPr id="4" name="3 Marcador de número de diapositiva"/>
          <p:cNvSpPr>
            <a:spLocks noGrp="1"/>
          </p:cNvSpPr>
          <p:nvPr>
            <p:ph type="sldNum" sz="quarter" idx="10"/>
          </p:nvPr>
        </p:nvSpPr>
        <p:spPr/>
        <p:txBody>
          <a:bodyPr/>
          <a:lstStyle/>
          <a:p>
            <a:fld id="{DCD25ABD-E0E4-4E29-8E0D-415BC5A48382}" type="slidenum">
              <a:rPr lang="en-US" smtClean="0"/>
              <a:t>13</a:t>
            </a:fld>
            <a:endParaRPr lang="en-US" dirty="0"/>
          </a:p>
        </p:txBody>
      </p:sp>
    </p:spTree>
    <p:extLst>
      <p:ext uri="{BB962C8B-B14F-4D97-AF65-F5344CB8AC3E}">
        <p14:creationId xmlns:p14="http://schemas.microsoft.com/office/powerpoint/2010/main" val="7028893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This study had been evaluated by the criteria established in the text by Burns &amp; Grove (2010). The criteria which is established in Burns &amp; Grove (2010) and Munhall (2012) discusses the aspect of the capacity of understanding the study, the comparisons which had been made in the study, the analyses which had been carried out in the study and the evaluation of the study. It is perceived that the primary weakness of the study is that the majority of the respondents had been selected from the same university. This aspect could have contributed to researcher bias.</a:t>
            </a:r>
          </a:p>
          <a:p>
            <a:endParaRPr lang="en-US" dirty="0"/>
          </a:p>
        </p:txBody>
      </p:sp>
      <p:sp>
        <p:nvSpPr>
          <p:cNvPr id="4" name="3 Marcador de número de diapositiva"/>
          <p:cNvSpPr>
            <a:spLocks noGrp="1"/>
          </p:cNvSpPr>
          <p:nvPr>
            <p:ph type="sldNum" sz="quarter" idx="10"/>
          </p:nvPr>
        </p:nvSpPr>
        <p:spPr/>
        <p:txBody>
          <a:bodyPr/>
          <a:lstStyle/>
          <a:p>
            <a:fld id="{DCD25ABD-E0E4-4E29-8E0D-415BC5A48382}" type="slidenum">
              <a:rPr lang="en-US" smtClean="0"/>
              <a:t>14</a:t>
            </a:fld>
            <a:endParaRPr lang="en-US" dirty="0"/>
          </a:p>
        </p:txBody>
      </p:sp>
    </p:spTree>
    <p:extLst>
      <p:ext uri="{BB962C8B-B14F-4D97-AF65-F5344CB8AC3E}">
        <p14:creationId xmlns:p14="http://schemas.microsoft.com/office/powerpoint/2010/main" val="24550277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Another aspect which must be considered is that the students had been distributed the questionnaire while they were in their module preparing for nursing practice. This aspect could have caused the respondents to exaggerate the proficiency of their experiential knowledge with regards to ulcer prevention in patients. There are many empirical studies which are directed toward the production of ulcer prevention knowledge in health care personnel who are working in clinical settings. </a:t>
            </a:r>
          </a:p>
          <a:p>
            <a:endParaRPr lang="en-US" dirty="0"/>
          </a:p>
        </p:txBody>
      </p:sp>
      <p:sp>
        <p:nvSpPr>
          <p:cNvPr id="4" name="3 Marcador de número de diapositiva"/>
          <p:cNvSpPr>
            <a:spLocks noGrp="1"/>
          </p:cNvSpPr>
          <p:nvPr>
            <p:ph type="sldNum" sz="quarter" idx="10"/>
          </p:nvPr>
        </p:nvSpPr>
        <p:spPr/>
        <p:txBody>
          <a:bodyPr/>
          <a:lstStyle/>
          <a:p>
            <a:fld id="{DCD25ABD-E0E4-4E29-8E0D-415BC5A48382}" type="slidenum">
              <a:rPr lang="en-US" smtClean="0"/>
              <a:t>15</a:t>
            </a:fld>
            <a:endParaRPr lang="en-US" dirty="0"/>
          </a:p>
        </p:txBody>
      </p:sp>
    </p:spTree>
    <p:extLst>
      <p:ext uri="{BB962C8B-B14F-4D97-AF65-F5344CB8AC3E}">
        <p14:creationId xmlns:p14="http://schemas.microsoft.com/office/powerpoint/2010/main" val="33470352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There are scarce empirical studies which are directed towards the fourth – year undergraduate students with regards to health care of the patients who are at risk for developing ulcers. The outcomes of this study demonstrate that the students have assertive attitudes toward learning about the manners by which to prevent ulcers in the health care patient population. The findings from this study may form the framework for continued study in this field. </a:t>
            </a:r>
          </a:p>
          <a:p>
            <a:pPr marL="0" indent="0">
              <a:buNone/>
            </a:pPr>
            <a:r>
              <a:rPr lang="en-US" dirty="0" smtClean="0">
                <a:latin typeface="Times New Roman" panose="02020603050405020304" pitchFamily="18" charset="0"/>
                <a:cs typeface="Times New Roman" panose="02020603050405020304" pitchFamily="18" charset="0"/>
              </a:rPr>
              <a:t> </a:t>
            </a:r>
          </a:p>
          <a:p>
            <a:endParaRPr lang="en-US" dirty="0"/>
          </a:p>
        </p:txBody>
      </p:sp>
      <p:sp>
        <p:nvSpPr>
          <p:cNvPr id="4" name="3 Marcador de número de diapositiva"/>
          <p:cNvSpPr>
            <a:spLocks noGrp="1"/>
          </p:cNvSpPr>
          <p:nvPr>
            <p:ph type="sldNum" sz="quarter" idx="10"/>
          </p:nvPr>
        </p:nvSpPr>
        <p:spPr/>
        <p:txBody>
          <a:bodyPr/>
          <a:lstStyle/>
          <a:p>
            <a:fld id="{DCD25ABD-E0E4-4E29-8E0D-415BC5A48382}" type="slidenum">
              <a:rPr lang="en-US" smtClean="0"/>
              <a:t>16</a:t>
            </a:fld>
            <a:endParaRPr lang="en-US" dirty="0"/>
          </a:p>
        </p:txBody>
      </p:sp>
    </p:spTree>
    <p:extLst>
      <p:ext uri="{BB962C8B-B14F-4D97-AF65-F5344CB8AC3E}">
        <p14:creationId xmlns:p14="http://schemas.microsoft.com/office/powerpoint/2010/main" val="24997996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indent="0" algn="ctr">
              <a:buNone/>
            </a:pPr>
            <a:r>
              <a:rPr lang="en-US" sz="1200" b="1" dirty="0" smtClean="0">
                <a:latin typeface="Times New Roman" panose="02020603050405020304" pitchFamily="18" charset="0"/>
                <a:cs typeface="Times New Roman" panose="02020603050405020304" pitchFamily="18" charset="0"/>
              </a:rPr>
              <a:t>References</a:t>
            </a:r>
            <a:r>
              <a:rPr lang="en-US" sz="1200" dirty="0" smtClean="0">
                <a:latin typeface="Times New Roman" panose="02020603050405020304" pitchFamily="18" charset="0"/>
                <a:cs typeface="Times New Roman" panose="02020603050405020304" pitchFamily="18" charset="0"/>
              </a:rPr>
              <a:t/>
            </a:r>
            <a:br>
              <a:rPr lang="en-US" sz="1200"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Burns, N., &amp; Grove, S.K. (2010) </a:t>
            </a:r>
            <a:r>
              <a:rPr lang="en-US" i="1" dirty="0" smtClean="0">
                <a:latin typeface="Times New Roman" panose="02020603050405020304" pitchFamily="18" charset="0"/>
                <a:cs typeface="Times New Roman" panose="02020603050405020304" pitchFamily="18" charset="0"/>
              </a:rPr>
              <a:t>Understanding nursing research: Building on evidence based practice</a:t>
            </a:r>
            <a:r>
              <a:rPr lang="en-US" dirty="0" smtClean="0">
                <a:latin typeface="Times New Roman" panose="02020603050405020304" pitchFamily="18" charset="0"/>
                <a:cs typeface="Times New Roman" panose="02020603050405020304" pitchFamily="18" charset="0"/>
              </a:rPr>
              <a:t>. Maryland Heights, MO: Elsevier Saunders. </a:t>
            </a:r>
          </a:p>
          <a:p>
            <a:pPr marL="0" indent="0">
              <a:buNone/>
            </a:pPr>
            <a:r>
              <a:rPr lang="en-US" dirty="0" smtClean="0">
                <a:latin typeface="Times New Roman" panose="02020603050405020304" pitchFamily="18" charset="0"/>
                <a:cs typeface="Times New Roman" panose="02020603050405020304" pitchFamily="18" charset="0"/>
              </a:rPr>
              <a:t>Gill, E. C., &amp; Moore, Z. (2013). An exploration of fourth – year undergraduate nurses’ knowledge of and 	attitude towards pressure ulcer prevention. </a:t>
            </a:r>
            <a:r>
              <a:rPr lang="en-US" i="1" dirty="0" smtClean="0">
                <a:latin typeface="Times New Roman" panose="02020603050405020304" pitchFamily="18" charset="0"/>
                <a:cs typeface="Times New Roman" panose="02020603050405020304" pitchFamily="18" charset="0"/>
              </a:rPr>
              <a:t>Journal 	of Wound 	Care, 22</a:t>
            </a:r>
            <a:r>
              <a:rPr lang="en-US" dirty="0" smtClean="0">
                <a:latin typeface="Times New Roman" panose="02020603050405020304" pitchFamily="18" charset="0"/>
                <a:cs typeface="Times New Roman" panose="02020603050405020304" pitchFamily="18" charset="0"/>
              </a:rPr>
              <a:t>(11): 618- 627.</a:t>
            </a:r>
          </a:p>
          <a:p>
            <a:pPr marL="0" indent="0">
              <a:buNone/>
            </a:pPr>
            <a:r>
              <a:rPr lang="en-US" dirty="0" smtClean="0">
                <a:latin typeface="Times New Roman" panose="02020603050405020304" pitchFamily="18" charset="0"/>
                <a:cs typeface="Times New Roman" panose="02020603050405020304" pitchFamily="18" charset="0"/>
              </a:rPr>
              <a:t>Munhall, P. (2012). </a:t>
            </a:r>
            <a:r>
              <a:rPr lang="en-US" i="1" dirty="0" smtClean="0">
                <a:latin typeface="Times New Roman" panose="02020603050405020304" pitchFamily="18" charset="0"/>
                <a:cs typeface="Times New Roman" panose="02020603050405020304" pitchFamily="18" charset="0"/>
              </a:rPr>
              <a:t>Nursing research: a qualitative 	perspective, 5</a:t>
            </a:r>
            <a:r>
              <a:rPr lang="en-US" i="1" baseline="30000" dirty="0" smtClean="0">
                <a:latin typeface="Times New Roman" panose="02020603050405020304" pitchFamily="18" charset="0"/>
                <a:cs typeface="Times New Roman" panose="02020603050405020304" pitchFamily="18" charset="0"/>
              </a:rPr>
              <a:t>th</a:t>
            </a:r>
            <a:r>
              <a:rPr lang="en-US" i="1" dirty="0" smtClean="0">
                <a:latin typeface="Times New Roman" panose="02020603050405020304" pitchFamily="18" charset="0"/>
                <a:cs typeface="Times New Roman" panose="02020603050405020304" pitchFamily="18" charset="0"/>
              </a:rPr>
              <a:t> edition</a:t>
            </a:r>
            <a:r>
              <a:rPr lang="en-US" dirty="0" smtClean="0">
                <a:latin typeface="Times New Roman" panose="02020603050405020304" pitchFamily="18" charset="0"/>
                <a:cs typeface="Times New Roman" panose="02020603050405020304" pitchFamily="18" charset="0"/>
              </a:rPr>
              <a:t>. USA: Jones &amp; Bartlett 	Learning.</a:t>
            </a:r>
          </a:p>
          <a:p>
            <a:pPr marL="0" indent="0">
              <a:buNone/>
            </a:pPr>
            <a:r>
              <a:rPr lang="en-US" dirty="0" smtClean="0"/>
              <a:t> </a:t>
            </a:r>
          </a:p>
          <a:p>
            <a:endParaRPr lang="en-US" dirty="0"/>
          </a:p>
        </p:txBody>
      </p:sp>
      <p:sp>
        <p:nvSpPr>
          <p:cNvPr id="4" name="3 Marcador de número de diapositiva"/>
          <p:cNvSpPr>
            <a:spLocks noGrp="1"/>
          </p:cNvSpPr>
          <p:nvPr>
            <p:ph type="sldNum" sz="quarter" idx="10"/>
          </p:nvPr>
        </p:nvSpPr>
        <p:spPr/>
        <p:txBody>
          <a:bodyPr/>
          <a:lstStyle/>
          <a:p>
            <a:fld id="{DCD25ABD-E0E4-4E29-8E0D-415BC5A48382}" type="slidenum">
              <a:rPr lang="en-US" smtClean="0"/>
              <a:t>17</a:t>
            </a:fld>
            <a:endParaRPr lang="en-US" dirty="0"/>
          </a:p>
        </p:txBody>
      </p:sp>
    </p:spTree>
    <p:extLst>
      <p:ext uri="{BB962C8B-B14F-4D97-AF65-F5344CB8AC3E}">
        <p14:creationId xmlns:p14="http://schemas.microsoft.com/office/powerpoint/2010/main" val="2782400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The article which will be reviewed is titled: Gill, E. C., &amp; Moore, Z. (2013). An exploration of fourth –year undergraduate nurses’ knowledge of and attitude towards pressure ulcer prevention. </a:t>
            </a:r>
            <a:r>
              <a:rPr lang="en-US" i="1" dirty="0" smtClean="0">
                <a:latin typeface="Times New Roman" panose="02020603050405020304" pitchFamily="18" charset="0"/>
                <a:cs typeface="Times New Roman" panose="02020603050405020304" pitchFamily="18" charset="0"/>
              </a:rPr>
              <a:t>Journal of Wound Care, 22</a:t>
            </a:r>
            <a:r>
              <a:rPr lang="en-US" dirty="0" smtClean="0">
                <a:latin typeface="Times New Roman" panose="02020603050405020304" pitchFamily="18" charset="0"/>
                <a:cs typeface="Times New Roman" panose="02020603050405020304" pitchFamily="18" charset="0"/>
              </a:rPr>
              <a:t>(11): 618- 627. The text which titled: Burns, N., &amp; Grove, S.K. (2010) </a:t>
            </a:r>
            <a:r>
              <a:rPr lang="en-US" i="1" dirty="0" smtClean="0">
                <a:latin typeface="Times New Roman" panose="02020603050405020304" pitchFamily="18" charset="0"/>
                <a:cs typeface="Times New Roman" panose="02020603050405020304" pitchFamily="18" charset="0"/>
              </a:rPr>
              <a:t>Understanding nursing research: Building on evidence based practice</a:t>
            </a:r>
            <a:r>
              <a:rPr lang="en-US" dirty="0" smtClean="0">
                <a:latin typeface="Times New Roman" panose="02020603050405020304" pitchFamily="18" charset="0"/>
                <a:cs typeface="Times New Roman" panose="02020603050405020304" pitchFamily="18" charset="0"/>
              </a:rPr>
              <a:t>. Maryland Heights, MO: Elsevier Saunders and Munhall, P. (2012). </a:t>
            </a:r>
            <a:r>
              <a:rPr lang="en-US" i="1" dirty="0" smtClean="0">
                <a:latin typeface="Times New Roman" panose="02020603050405020304" pitchFamily="18" charset="0"/>
                <a:cs typeface="Times New Roman" panose="02020603050405020304" pitchFamily="18" charset="0"/>
              </a:rPr>
              <a:t>Nursing research; A qualitative perspective, 5</a:t>
            </a:r>
            <a:r>
              <a:rPr lang="en-US" i="1" baseline="30000" dirty="0" smtClean="0">
                <a:latin typeface="Times New Roman" panose="02020603050405020304" pitchFamily="18" charset="0"/>
                <a:cs typeface="Times New Roman" panose="02020603050405020304" pitchFamily="18" charset="0"/>
              </a:rPr>
              <a:t>th</a:t>
            </a:r>
            <a:r>
              <a:rPr lang="en-US" i="1" dirty="0" smtClean="0">
                <a:latin typeface="Times New Roman" panose="02020603050405020304" pitchFamily="18" charset="0"/>
                <a:cs typeface="Times New Roman" panose="02020603050405020304" pitchFamily="18" charset="0"/>
              </a:rPr>
              <a:t> edition</a:t>
            </a:r>
            <a:r>
              <a:rPr lang="en-US" dirty="0" smtClean="0">
                <a:latin typeface="Times New Roman" panose="02020603050405020304" pitchFamily="18" charset="0"/>
                <a:cs typeface="Times New Roman" panose="02020603050405020304" pitchFamily="18" charset="0"/>
              </a:rPr>
              <a:t>. USA: Jones and Bartlett Learning will be applied in order to evaluate the article. </a:t>
            </a:r>
          </a:p>
          <a:p>
            <a:endParaRPr lang="en-US" dirty="0"/>
          </a:p>
        </p:txBody>
      </p:sp>
      <p:sp>
        <p:nvSpPr>
          <p:cNvPr id="4" name="3 Marcador de número de diapositiva"/>
          <p:cNvSpPr>
            <a:spLocks noGrp="1"/>
          </p:cNvSpPr>
          <p:nvPr>
            <p:ph type="sldNum" sz="quarter" idx="10"/>
          </p:nvPr>
        </p:nvSpPr>
        <p:spPr/>
        <p:txBody>
          <a:bodyPr/>
          <a:lstStyle/>
          <a:p>
            <a:fld id="{DCD25ABD-E0E4-4E29-8E0D-415BC5A48382}" type="slidenum">
              <a:rPr lang="en-US" smtClean="0"/>
              <a:t>2</a:t>
            </a:fld>
            <a:endParaRPr lang="en-US" dirty="0"/>
          </a:p>
        </p:txBody>
      </p:sp>
    </p:spTree>
    <p:extLst>
      <p:ext uri="{BB962C8B-B14F-4D97-AF65-F5344CB8AC3E}">
        <p14:creationId xmlns:p14="http://schemas.microsoft.com/office/powerpoint/2010/main" val="1368212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The research question which is reviewed in this article is the aspect of the fourth – year nursing students not being well trained in the characteristics of ulcer prevention in patient. This was attributed to the ratio of half of the students correctly answering questions which were delegated to them on a questionnaire. The deficiency of the nursing students’ knowledge with regards to ulcer prevention may influence the effective delivery of health care to the patient population (Burns &amp; Grove, 2010; Gill &amp; Moore, 2013; Munhall, 2012). </a:t>
            </a:r>
          </a:p>
          <a:p>
            <a:endParaRPr lang="en-US" dirty="0"/>
          </a:p>
        </p:txBody>
      </p:sp>
      <p:sp>
        <p:nvSpPr>
          <p:cNvPr id="4" name="3 Marcador de número de diapositiva"/>
          <p:cNvSpPr>
            <a:spLocks noGrp="1"/>
          </p:cNvSpPr>
          <p:nvPr>
            <p:ph type="sldNum" sz="quarter" idx="10"/>
          </p:nvPr>
        </p:nvSpPr>
        <p:spPr/>
        <p:txBody>
          <a:bodyPr/>
          <a:lstStyle/>
          <a:p>
            <a:fld id="{DCD25ABD-E0E4-4E29-8E0D-415BC5A48382}" type="slidenum">
              <a:rPr lang="en-US" smtClean="0"/>
              <a:t>3</a:t>
            </a:fld>
            <a:endParaRPr lang="en-US" dirty="0"/>
          </a:p>
        </p:txBody>
      </p:sp>
    </p:spTree>
    <p:extLst>
      <p:ext uri="{BB962C8B-B14F-4D97-AF65-F5344CB8AC3E}">
        <p14:creationId xmlns:p14="http://schemas.microsoft.com/office/powerpoint/2010/main" val="3114761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The knowledge of nursing procedures in the prevention of the factors which place patients at risk for ulcers in important for the planning of  health care interventions for the patients who are at risk for ulcers (Burns &amp; Grove, 2010; Gill &amp; Moore, 2013; Munhall, 2012). </a:t>
            </a:r>
          </a:p>
          <a:p>
            <a:pPr marL="0" indent="0">
              <a:buNone/>
            </a:pPr>
            <a:endParaRPr lang="en-US" dirty="0" smtClean="0"/>
          </a:p>
          <a:p>
            <a:endParaRPr lang="en-US" dirty="0"/>
          </a:p>
        </p:txBody>
      </p:sp>
      <p:sp>
        <p:nvSpPr>
          <p:cNvPr id="4" name="3 Marcador de número de diapositiva"/>
          <p:cNvSpPr>
            <a:spLocks noGrp="1"/>
          </p:cNvSpPr>
          <p:nvPr>
            <p:ph type="sldNum" sz="quarter" idx="10"/>
          </p:nvPr>
        </p:nvSpPr>
        <p:spPr/>
        <p:txBody>
          <a:bodyPr/>
          <a:lstStyle/>
          <a:p>
            <a:fld id="{DCD25ABD-E0E4-4E29-8E0D-415BC5A48382}" type="slidenum">
              <a:rPr lang="en-US" smtClean="0"/>
              <a:t>4</a:t>
            </a:fld>
            <a:endParaRPr lang="en-US" dirty="0"/>
          </a:p>
        </p:txBody>
      </p:sp>
    </p:spTree>
    <p:extLst>
      <p:ext uri="{BB962C8B-B14F-4D97-AF65-F5344CB8AC3E}">
        <p14:creationId xmlns:p14="http://schemas.microsoft.com/office/powerpoint/2010/main" val="1972070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The strengths of the study is that it applies quantitative and qualitative techniques in assessing the fourth – year nursing students experiential knowledge of the manner by which to prevent the development of ulcers in their patients. These aspects cause the research problem to be significant and the research which is conducted in the study has the capacity of contributing to the current body of knowledge in this field. The strengths of the study are that it reviews the attitudes of the fourth – year nursing students with regard to the acquisition of experiential knowledge in how to prevent ulcers in patients  (Burns &amp; Grove, 2010; Gill &amp; Moore, 2013; Munhall, 2012). </a:t>
            </a:r>
          </a:p>
          <a:p>
            <a:endParaRPr lang="en-US" dirty="0"/>
          </a:p>
        </p:txBody>
      </p:sp>
      <p:sp>
        <p:nvSpPr>
          <p:cNvPr id="4" name="3 Marcador de número de diapositiva"/>
          <p:cNvSpPr>
            <a:spLocks noGrp="1"/>
          </p:cNvSpPr>
          <p:nvPr>
            <p:ph type="sldNum" sz="quarter" idx="10"/>
          </p:nvPr>
        </p:nvSpPr>
        <p:spPr/>
        <p:txBody>
          <a:bodyPr/>
          <a:lstStyle/>
          <a:p>
            <a:fld id="{DCD25ABD-E0E4-4E29-8E0D-415BC5A48382}" type="slidenum">
              <a:rPr lang="en-US" smtClean="0"/>
              <a:t>5</a:t>
            </a:fld>
            <a:endParaRPr lang="en-US" dirty="0"/>
          </a:p>
        </p:txBody>
      </p:sp>
    </p:spTree>
    <p:extLst>
      <p:ext uri="{BB962C8B-B14F-4D97-AF65-F5344CB8AC3E}">
        <p14:creationId xmlns:p14="http://schemas.microsoft.com/office/powerpoint/2010/main" val="2442369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This was confirmed by a study which had been conducted which demonstrated that 93% of the fourth – year nursing students manifesting an assertive attitude towards the prevention of ulcers. Another strength of the study is that it applied a questionnaire which is designated the </a:t>
            </a:r>
            <a:r>
              <a:rPr lang="en-US" i="1" dirty="0" smtClean="0">
                <a:latin typeface="Times New Roman" panose="02020603050405020304" pitchFamily="18" charset="0"/>
                <a:cs typeface="Times New Roman" panose="02020603050405020304" pitchFamily="18" charset="0"/>
              </a:rPr>
              <a:t>Pressure Ulcer Attitude Knowledge Tool </a:t>
            </a:r>
            <a:r>
              <a:rPr lang="en-US" dirty="0" smtClean="0">
                <a:latin typeface="Times New Roman" panose="02020603050405020304" pitchFamily="18" charset="0"/>
                <a:cs typeface="Times New Roman" panose="02020603050405020304" pitchFamily="18" charset="0"/>
              </a:rPr>
              <a:t>(Burns &amp; Grove, 2010; Gill &amp; Moore, 2013; Munhall, 2012). </a:t>
            </a:r>
          </a:p>
          <a:p>
            <a:endParaRPr lang="en-US" dirty="0"/>
          </a:p>
        </p:txBody>
      </p:sp>
      <p:sp>
        <p:nvSpPr>
          <p:cNvPr id="4" name="3 Marcador de número de diapositiva"/>
          <p:cNvSpPr>
            <a:spLocks noGrp="1"/>
          </p:cNvSpPr>
          <p:nvPr>
            <p:ph type="sldNum" sz="quarter" idx="10"/>
          </p:nvPr>
        </p:nvSpPr>
        <p:spPr/>
        <p:txBody>
          <a:bodyPr/>
          <a:lstStyle/>
          <a:p>
            <a:fld id="{DCD25ABD-E0E4-4E29-8E0D-415BC5A48382}" type="slidenum">
              <a:rPr lang="en-US" smtClean="0"/>
              <a:t>6</a:t>
            </a:fld>
            <a:endParaRPr lang="en-US" dirty="0"/>
          </a:p>
        </p:txBody>
      </p:sp>
    </p:spTree>
    <p:extLst>
      <p:ext uri="{BB962C8B-B14F-4D97-AF65-F5344CB8AC3E}">
        <p14:creationId xmlns:p14="http://schemas.microsoft.com/office/powerpoint/2010/main" val="3519983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The first part of the survey was composed of questions which requested demographic data from the respondent. The second segment of the survey was composed of thirteen questions which could be asked of the respondents with regards to their attitudes toward ulcer prevention. This section of the survey was designed in the form of a </a:t>
            </a:r>
            <a:r>
              <a:rPr lang="en-US" i="1" dirty="0" smtClean="0">
                <a:latin typeface="Times New Roman" panose="02020603050405020304" pitchFamily="18" charset="0"/>
                <a:cs typeface="Times New Roman" panose="02020603050405020304" pitchFamily="18" charset="0"/>
              </a:rPr>
              <a:t>Likert</a:t>
            </a:r>
            <a:r>
              <a:rPr lang="en-US" dirty="0" smtClean="0">
                <a:latin typeface="Times New Roman" panose="02020603050405020304" pitchFamily="18" charset="0"/>
                <a:cs typeface="Times New Roman" panose="02020603050405020304" pitchFamily="18" charset="0"/>
              </a:rPr>
              <a:t> type Survey. The third part of the questionnaire incorporated 26 closed ended inquiries which were founded on the manners by which ulcers may be prevented. The third section was separated into six primary themes (Burns &amp; Grove, 2010; Gill &amp; Moore, 2013; Munhall, 2012). </a:t>
            </a:r>
          </a:p>
          <a:p>
            <a:pPr marL="0" indent="0">
              <a:buNone/>
            </a:pPr>
            <a:endParaRPr lang="en-US" dirty="0" smtClean="0">
              <a:latin typeface="Times New Roman" panose="02020603050405020304" pitchFamily="18" charset="0"/>
              <a:cs typeface="Times New Roman" panose="02020603050405020304" pitchFamily="18" charset="0"/>
            </a:endParaRPr>
          </a:p>
          <a:p>
            <a:endParaRPr lang="en-US" dirty="0"/>
          </a:p>
        </p:txBody>
      </p:sp>
      <p:sp>
        <p:nvSpPr>
          <p:cNvPr id="4" name="3 Marcador de número de diapositiva"/>
          <p:cNvSpPr>
            <a:spLocks noGrp="1"/>
          </p:cNvSpPr>
          <p:nvPr>
            <p:ph type="sldNum" sz="quarter" idx="10"/>
          </p:nvPr>
        </p:nvSpPr>
        <p:spPr/>
        <p:txBody>
          <a:bodyPr/>
          <a:lstStyle/>
          <a:p>
            <a:fld id="{DCD25ABD-E0E4-4E29-8E0D-415BC5A48382}" type="slidenum">
              <a:rPr lang="en-US" smtClean="0"/>
              <a:t>7</a:t>
            </a:fld>
            <a:endParaRPr lang="en-US" dirty="0"/>
          </a:p>
        </p:txBody>
      </p:sp>
    </p:spTree>
    <p:extLst>
      <p:ext uri="{BB962C8B-B14F-4D97-AF65-F5344CB8AC3E}">
        <p14:creationId xmlns:p14="http://schemas.microsoft.com/office/powerpoint/2010/main" val="521179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There were two classifications of students who participated as respondents in this study. The first category of students was undergraduate nursing students who anticipated entering into clinical practice subsequent to graduation. The second category of respondents was mature learners. The majority of the sample population was composed of the students who had been anticipating entering into the field of study subsequent to graduation from the nursing program (</a:t>
            </a:r>
            <a:r>
              <a:rPr lang="en-GB" dirty="0" smtClean="0">
                <a:latin typeface="Times New Roman" panose="02020603050405020304" pitchFamily="18" charset="0"/>
                <a:cs typeface="Times New Roman" panose="02020603050405020304" pitchFamily="18" charset="0"/>
              </a:rPr>
              <a:t>Gill &amp; Moore, 2013)</a:t>
            </a:r>
            <a:r>
              <a:rPr lang="en-US" dirty="0" smtClean="0">
                <a:latin typeface="Times New Roman" panose="02020603050405020304" pitchFamily="18" charset="0"/>
                <a:cs typeface="Times New Roman" panose="02020603050405020304" pitchFamily="18" charset="0"/>
              </a:rPr>
              <a:t>. </a:t>
            </a:r>
          </a:p>
          <a:p>
            <a:endParaRPr lang="en-US" dirty="0"/>
          </a:p>
        </p:txBody>
      </p:sp>
      <p:sp>
        <p:nvSpPr>
          <p:cNvPr id="4" name="3 Marcador de número de diapositiva"/>
          <p:cNvSpPr>
            <a:spLocks noGrp="1"/>
          </p:cNvSpPr>
          <p:nvPr>
            <p:ph type="sldNum" sz="quarter" idx="10"/>
          </p:nvPr>
        </p:nvSpPr>
        <p:spPr/>
        <p:txBody>
          <a:bodyPr/>
          <a:lstStyle/>
          <a:p>
            <a:fld id="{DCD25ABD-E0E4-4E29-8E0D-415BC5A48382}" type="slidenum">
              <a:rPr lang="en-US" smtClean="0"/>
              <a:t>8</a:t>
            </a:fld>
            <a:endParaRPr lang="en-US" dirty="0"/>
          </a:p>
        </p:txBody>
      </p:sp>
    </p:spTree>
    <p:extLst>
      <p:ext uri="{BB962C8B-B14F-4D97-AF65-F5344CB8AC3E}">
        <p14:creationId xmlns:p14="http://schemas.microsoft.com/office/powerpoint/2010/main" val="31469667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A substantial portion of the sample population were assessed to be less than twenty five years old (n= 36) and another substantial portion of the sample population had been assessed to be between twenty sic years to thirty four years old. The final categorization of the respondents were members of a health care ward (n= 25), members of a health care surgery ward (n= 20) and members who were clinicians (n= 1) in a renal rehabilitation ward (</a:t>
            </a:r>
            <a:r>
              <a:rPr lang="en-GB" dirty="0" smtClean="0">
                <a:latin typeface="Times New Roman" panose="02020603050405020304" pitchFamily="18" charset="0"/>
                <a:cs typeface="Times New Roman" panose="02020603050405020304" pitchFamily="18" charset="0"/>
              </a:rPr>
              <a:t>Gill &amp; Moore, 2013)</a:t>
            </a:r>
            <a:r>
              <a:rPr lang="en-US" dirty="0" smtClean="0">
                <a:latin typeface="Times New Roman" panose="02020603050405020304" pitchFamily="18" charset="0"/>
                <a:cs typeface="Times New Roman" panose="02020603050405020304" pitchFamily="18" charset="0"/>
              </a:rPr>
              <a:t>. </a:t>
            </a:r>
          </a:p>
          <a:p>
            <a:endParaRPr lang="en-US" dirty="0"/>
          </a:p>
        </p:txBody>
      </p:sp>
      <p:sp>
        <p:nvSpPr>
          <p:cNvPr id="4" name="3 Marcador de número de diapositiva"/>
          <p:cNvSpPr>
            <a:spLocks noGrp="1"/>
          </p:cNvSpPr>
          <p:nvPr>
            <p:ph type="sldNum" sz="quarter" idx="10"/>
          </p:nvPr>
        </p:nvSpPr>
        <p:spPr/>
        <p:txBody>
          <a:bodyPr/>
          <a:lstStyle/>
          <a:p>
            <a:fld id="{DCD25ABD-E0E4-4E29-8E0D-415BC5A48382}" type="slidenum">
              <a:rPr lang="en-US" smtClean="0"/>
              <a:t>9</a:t>
            </a:fld>
            <a:endParaRPr lang="en-US" dirty="0"/>
          </a:p>
        </p:txBody>
      </p:sp>
    </p:spTree>
    <p:extLst>
      <p:ext uri="{BB962C8B-B14F-4D97-AF65-F5344CB8AC3E}">
        <p14:creationId xmlns:p14="http://schemas.microsoft.com/office/powerpoint/2010/main" val="3317602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p>
            <a:fld id="{3217B8E9-EFEE-47CA-A4F0-EEA0ACB69BFA}" type="datetimeFigureOut">
              <a:rPr lang="en-US" smtClean="0"/>
              <a:t>4/1/2014</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CEAB8C66-265A-49AE-AAFE-680F70B0339A}" type="slidenum">
              <a:rPr lang="en-US" smtClean="0"/>
              <a:t>‹Nº›</a:t>
            </a:fld>
            <a:endParaRPr lang="en-US" dirty="0"/>
          </a:p>
        </p:txBody>
      </p:sp>
    </p:spTree>
    <p:extLst>
      <p:ext uri="{BB962C8B-B14F-4D97-AF65-F5344CB8AC3E}">
        <p14:creationId xmlns:p14="http://schemas.microsoft.com/office/powerpoint/2010/main" val="158054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3217B8E9-EFEE-47CA-A4F0-EEA0ACB69BFA}" type="datetimeFigureOut">
              <a:rPr lang="en-US" smtClean="0"/>
              <a:t>4/1/2014</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CEAB8C66-265A-49AE-AAFE-680F70B0339A}" type="slidenum">
              <a:rPr lang="en-US" smtClean="0"/>
              <a:t>‹Nº›</a:t>
            </a:fld>
            <a:endParaRPr lang="en-US" dirty="0"/>
          </a:p>
        </p:txBody>
      </p:sp>
    </p:spTree>
    <p:extLst>
      <p:ext uri="{BB962C8B-B14F-4D97-AF65-F5344CB8AC3E}">
        <p14:creationId xmlns:p14="http://schemas.microsoft.com/office/powerpoint/2010/main" val="2474056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3217B8E9-EFEE-47CA-A4F0-EEA0ACB69BFA}" type="datetimeFigureOut">
              <a:rPr lang="en-US" smtClean="0"/>
              <a:t>4/1/2014</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CEAB8C66-265A-49AE-AAFE-680F70B0339A}" type="slidenum">
              <a:rPr lang="en-US" smtClean="0"/>
              <a:t>‹Nº›</a:t>
            </a:fld>
            <a:endParaRPr lang="en-US" dirty="0"/>
          </a:p>
        </p:txBody>
      </p:sp>
    </p:spTree>
    <p:extLst>
      <p:ext uri="{BB962C8B-B14F-4D97-AF65-F5344CB8AC3E}">
        <p14:creationId xmlns:p14="http://schemas.microsoft.com/office/powerpoint/2010/main" val="1022160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3217B8E9-EFEE-47CA-A4F0-EEA0ACB69BFA}" type="datetimeFigureOut">
              <a:rPr lang="en-US" smtClean="0"/>
              <a:t>4/1/2014</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CEAB8C66-265A-49AE-AAFE-680F70B0339A}" type="slidenum">
              <a:rPr lang="en-US" smtClean="0"/>
              <a:t>‹Nº›</a:t>
            </a:fld>
            <a:endParaRPr lang="en-US" dirty="0"/>
          </a:p>
        </p:txBody>
      </p:sp>
    </p:spTree>
    <p:extLst>
      <p:ext uri="{BB962C8B-B14F-4D97-AF65-F5344CB8AC3E}">
        <p14:creationId xmlns:p14="http://schemas.microsoft.com/office/powerpoint/2010/main" val="120905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217B8E9-EFEE-47CA-A4F0-EEA0ACB69BFA}" type="datetimeFigureOut">
              <a:rPr lang="en-US" smtClean="0"/>
              <a:t>4/1/2014</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CEAB8C66-265A-49AE-AAFE-680F70B0339A}" type="slidenum">
              <a:rPr lang="en-US" smtClean="0"/>
              <a:t>‹Nº›</a:t>
            </a:fld>
            <a:endParaRPr lang="en-US" dirty="0"/>
          </a:p>
        </p:txBody>
      </p:sp>
    </p:spTree>
    <p:extLst>
      <p:ext uri="{BB962C8B-B14F-4D97-AF65-F5344CB8AC3E}">
        <p14:creationId xmlns:p14="http://schemas.microsoft.com/office/powerpoint/2010/main" val="3478812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p>
            <a:fld id="{3217B8E9-EFEE-47CA-A4F0-EEA0ACB69BFA}" type="datetimeFigureOut">
              <a:rPr lang="en-US" smtClean="0"/>
              <a:t>4/1/2014</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CEAB8C66-265A-49AE-AAFE-680F70B0339A}" type="slidenum">
              <a:rPr lang="en-US" smtClean="0"/>
              <a:t>‹Nº›</a:t>
            </a:fld>
            <a:endParaRPr lang="en-US" dirty="0"/>
          </a:p>
        </p:txBody>
      </p:sp>
    </p:spTree>
    <p:extLst>
      <p:ext uri="{BB962C8B-B14F-4D97-AF65-F5344CB8AC3E}">
        <p14:creationId xmlns:p14="http://schemas.microsoft.com/office/powerpoint/2010/main" val="2684532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p>
            <a:fld id="{3217B8E9-EFEE-47CA-A4F0-EEA0ACB69BFA}" type="datetimeFigureOut">
              <a:rPr lang="en-US" smtClean="0"/>
              <a:t>4/1/2014</a:t>
            </a:fld>
            <a:endParaRPr lang="en-US" dirty="0"/>
          </a:p>
        </p:txBody>
      </p:sp>
      <p:sp>
        <p:nvSpPr>
          <p:cNvPr id="8" name="7 Marcador de pie de página"/>
          <p:cNvSpPr>
            <a:spLocks noGrp="1"/>
          </p:cNvSpPr>
          <p:nvPr>
            <p:ph type="ftr" sz="quarter" idx="11"/>
          </p:nvPr>
        </p:nvSpPr>
        <p:spPr/>
        <p:txBody>
          <a:bodyPr/>
          <a:lstStyle/>
          <a:p>
            <a:endParaRPr lang="en-US" dirty="0"/>
          </a:p>
        </p:txBody>
      </p:sp>
      <p:sp>
        <p:nvSpPr>
          <p:cNvPr id="9" name="8 Marcador de número de diapositiva"/>
          <p:cNvSpPr>
            <a:spLocks noGrp="1"/>
          </p:cNvSpPr>
          <p:nvPr>
            <p:ph type="sldNum" sz="quarter" idx="12"/>
          </p:nvPr>
        </p:nvSpPr>
        <p:spPr/>
        <p:txBody>
          <a:bodyPr/>
          <a:lstStyle/>
          <a:p>
            <a:fld id="{CEAB8C66-265A-49AE-AAFE-680F70B0339A}" type="slidenum">
              <a:rPr lang="en-US" smtClean="0"/>
              <a:t>‹Nº›</a:t>
            </a:fld>
            <a:endParaRPr lang="en-US" dirty="0"/>
          </a:p>
        </p:txBody>
      </p:sp>
    </p:spTree>
    <p:extLst>
      <p:ext uri="{BB962C8B-B14F-4D97-AF65-F5344CB8AC3E}">
        <p14:creationId xmlns:p14="http://schemas.microsoft.com/office/powerpoint/2010/main" val="2057691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p>
            <a:fld id="{3217B8E9-EFEE-47CA-A4F0-EEA0ACB69BFA}" type="datetimeFigureOut">
              <a:rPr lang="en-US" smtClean="0"/>
              <a:t>4/1/2014</a:t>
            </a:fld>
            <a:endParaRPr lang="en-US" dirty="0"/>
          </a:p>
        </p:txBody>
      </p:sp>
      <p:sp>
        <p:nvSpPr>
          <p:cNvPr id="4" name="3 Marcador de pie de página"/>
          <p:cNvSpPr>
            <a:spLocks noGrp="1"/>
          </p:cNvSpPr>
          <p:nvPr>
            <p:ph type="ftr" sz="quarter" idx="11"/>
          </p:nvPr>
        </p:nvSpPr>
        <p:spPr/>
        <p:txBody>
          <a:bodyPr/>
          <a:lstStyle/>
          <a:p>
            <a:endParaRPr lang="en-US" dirty="0"/>
          </a:p>
        </p:txBody>
      </p:sp>
      <p:sp>
        <p:nvSpPr>
          <p:cNvPr id="5" name="4 Marcador de número de diapositiva"/>
          <p:cNvSpPr>
            <a:spLocks noGrp="1"/>
          </p:cNvSpPr>
          <p:nvPr>
            <p:ph type="sldNum" sz="quarter" idx="12"/>
          </p:nvPr>
        </p:nvSpPr>
        <p:spPr/>
        <p:txBody>
          <a:bodyPr/>
          <a:lstStyle/>
          <a:p>
            <a:fld id="{CEAB8C66-265A-49AE-AAFE-680F70B0339A}" type="slidenum">
              <a:rPr lang="en-US" smtClean="0"/>
              <a:t>‹Nº›</a:t>
            </a:fld>
            <a:endParaRPr lang="en-US" dirty="0"/>
          </a:p>
        </p:txBody>
      </p:sp>
    </p:spTree>
    <p:extLst>
      <p:ext uri="{BB962C8B-B14F-4D97-AF65-F5344CB8AC3E}">
        <p14:creationId xmlns:p14="http://schemas.microsoft.com/office/powerpoint/2010/main" val="943664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17B8E9-EFEE-47CA-A4F0-EEA0ACB69BFA}" type="datetimeFigureOut">
              <a:rPr lang="en-US" smtClean="0"/>
              <a:t>4/1/2014</a:t>
            </a:fld>
            <a:endParaRPr lang="en-US" dirty="0"/>
          </a:p>
        </p:txBody>
      </p:sp>
      <p:sp>
        <p:nvSpPr>
          <p:cNvPr id="3" name="2 Marcador de pie de página"/>
          <p:cNvSpPr>
            <a:spLocks noGrp="1"/>
          </p:cNvSpPr>
          <p:nvPr>
            <p:ph type="ftr" sz="quarter" idx="11"/>
          </p:nvPr>
        </p:nvSpPr>
        <p:spPr/>
        <p:txBody>
          <a:bodyPr/>
          <a:lstStyle/>
          <a:p>
            <a:endParaRPr lang="en-US" dirty="0"/>
          </a:p>
        </p:txBody>
      </p:sp>
      <p:sp>
        <p:nvSpPr>
          <p:cNvPr id="4" name="3 Marcador de número de diapositiva"/>
          <p:cNvSpPr>
            <a:spLocks noGrp="1"/>
          </p:cNvSpPr>
          <p:nvPr>
            <p:ph type="sldNum" sz="quarter" idx="12"/>
          </p:nvPr>
        </p:nvSpPr>
        <p:spPr/>
        <p:txBody>
          <a:bodyPr/>
          <a:lstStyle/>
          <a:p>
            <a:fld id="{CEAB8C66-265A-49AE-AAFE-680F70B0339A}" type="slidenum">
              <a:rPr lang="en-US" smtClean="0"/>
              <a:t>‹Nº›</a:t>
            </a:fld>
            <a:endParaRPr lang="en-US" dirty="0"/>
          </a:p>
        </p:txBody>
      </p:sp>
    </p:spTree>
    <p:extLst>
      <p:ext uri="{BB962C8B-B14F-4D97-AF65-F5344CB8AC3E}">
        <p14:creationId xmlns:p14="http://schemas.microsoft.com/office/powerpoint/2010/main" val="1666836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217B8E9-EFEE-47CA-A4F0-EEA0ACB69BFA}" type="datetimeFigureOut">
              <a:rPr lang="en-US" smtClean="0"/>
              <a:t>4/1/2014</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CEAB8C66-265A-49AE-AAFE-680F70B0339A}" type="slidenum">
              <a:rPr lang="en-US" smtClean="0"/>
              <a:t>‹Nº›</a:t>
            </a:fld>
            <a:endParaRPr lang="en-US" dirty="0"/>
          </a:p>
        </p:txBody>
      </p:sp>
    </p:spTree>
    <p:extLst>
      <p:ext uri="{BB962C8B-B14F-4D97-AF65-F5344CB8AC3E}">
        <p14:creationId xmlns:p14="http://schemas.microsoft.com/office/powerpoint/2010/main" val="2611695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217B8E9-EFEE-47CA-A4F0-EEA0ACB69BFA}" type="datetimeFigureOut">
              <a:rPr lang="en-US" smtClean="0"/>
              <a:t>4/1/2014</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CEAB8C66-265A-49AE-AAFE-680F70B0339A}" type="slidenum">
              <a:rPr lang="en-US" smtClean="0"/>
              <a:t>‹Nº›</a:t>
            </a:fld>
            <a:endParaRPr lang="en-US" dirty="0"/>
          </a:p>
        </p:txBody>
      </p:sp>
    </p:spTree>
    <p:extLst>
      <p:ext uri="{BB962C8B-B14F-4D97-AF65-F5344CB8AC3E}">
        <p14:creationId xmlns:p14="http://schemas.microsoft.com/office/powerpoint/2010/main" val="2629657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17B8E9-EFEE-47CA-A4F0-EEA0ACB69BFA}" type="datetimeFigureOut">
              <a:rPr lang="en-US" smtClean="0"/>
              <a:t>4/1/2014</a:t>
            </a:fld>
            <a:endParaRPr lang="en-U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AB8C66-265A-49AE-AAFE-680F70B0339A}" type="slidenum">
              <a:rPr lang="en-US" smtClean="0"/>
              <a:t>‹Nº›</a:t>
            </a:fld>
            <a:endParaRPr lang="en-US" dirty="0"/>
          </a:p>
        </p:txBody>
      </p:sp>
    </p:spTree>
    <p:extLst>
      <p:ext uri="{BB962C8B-B14F-4D97-AF65-F5344CB8AC3E}">
        <p14:creationId xmlns:p14="http://schemas.microsoft.com/office/powerpoint/2010/main" val="372437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n-US" dirty="0">
                <a:latin typeface="+mn-lt"/>
                <a:cs typeface="Times New Roman" panose="02020603050405020304" pitchFamily="18" charset="0"/>
              </a:rPr>
              <a:t>RESEARCH ARTICLE CRITIQUE</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2 Subtítulo"/>
          <p:cNvSpPr>
            <a:spLocks noGrp="1"/>
          </p:cNvSpPr>
          <p:nvPr>
            <p:ph type="subTitle" idx="1"/>
          </p:nvPr>
        </p:nvSpPr>
        <p:spPr/>
        <p:txBody>
          <a:bodyPr/>
          <a:lstStyle/>
          <a:p>
            <a:r>
              <a:rPr lang="en-US" dirty="0">
                <a:latin typeface="Times New Roman" panose="02020603050405020304" pitchFamily="18" charset="0"/>
                <a:cs typeface="Times New Roman" panose="02020603050405020304" pitchFamily="18" charset="0"/>
              </a:rPr>
              <a:t>(</a:t>
            </a:r>
            <a:r>
              <a:rPr lang="en-US" dirty="0">
                <a:cs typeface="Times New Roman" panose="02020603050405020304" pitchFamily="18" charset="0"/>
              </a:rPr>
              <a:t>Student’s name)</a:t>
            </a:r>
          </a:p>
          <a:p>
            <a:r>
              <a:rPr lang="en-US" dirty="0">
                <a:cs typeface="Times New Roman" panose="02020603050405020304" pitchFamily="18" charset="0"/>
              </a:rPr>
              <a:t>(University)                                                                                            </a:t>
            </a:r>
          </a:p>
          <a:p>
            <a:endParaRPr lang="en-US" dirty="0"/>
          </a:p>
        </p:txBody>
      </p:sp>
    </p:spTree>
    <p:extLst>
      <p:ext uri="{BB962C8B-B14F-4D97-AF65-F5344CB8AC3E}">
        <p14:creationId xmlns:p14="http://schemas.microsoft.com/office/powerpoint/2010/main" val="277248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sz="3200" b="1" dirty="0" smtClean="0">
                <a:latin typeface="+mn-lt"/>
                <a:cs typeface="Times New Roman" panose="02020603050405020304" pitchFamily="18" charset="0"/>
              </a:rPr>
              <a:t>Problem</a:t>
            </a: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ormAutofit lnSpcReduction="10000"/>
          </a:bodyPr>
          <a:lstStyle/>
          <a:p>
            <a:r>
              <a:rPr lang="en-US" dirty="0" smtClean="0"/>
              <a:t>The author did not supply sufficient information with regards to the educational curriculum which the nurses had received  with respect to the prevention of pressure ulcer formations on the  healthcare patients. </a:t>
            </a:r>
          </a:p>
          <a:p>
            <a:r>
              <a:rPr lang="en-US" dirty="0" smtClean="0"/>
              <a:t>The outcome of the knowledge deficiency is that the nurse are being litigated against for the lack of health care received by the health care patients.</a:t>
            </a:r>
            <a:endParaRPr lang="en-US" dirty="0"/>
          </a:p>
        </p:txBody>
      </p:sp>
    </p:spTree>
    <p:extLst>
      <p:ext uri="{BB962C8B-B14F-4D97-AF65-F5344CB8AC3E}">
        <p14:creationId xmlns:p14="http://schemas.microsoft.com/office/powerpoint/2010/main" val="3337410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sz="3200" b="1" dirty="0" smtClean="0">
                <a:latin typeface="+mn-lt"/>
                <a:cs typeface="Times New Roman" panose="02020603050405020304" pitchFamily="18" charset="0"/>
              </a:rPr>
              <a:t>Objectives</a:t>
            </a:r>
            <a:r>
              <a:rPr lang="en-US" sz="3200" b="1" dirty="0" smtClean="0">
                <a:latin typeface="+mn-lt"/>
                <a:cs typeface="Times New Roman" panose="02020603050405020304" pitchFamily="18" charset="0"/>
              </a:rPr>
              <a:t> </a:t>
            </a:r>
            <a:r>
              <a:rPr lang="en-US" sz="3200" b="1" dirty="0">
                <a:latin typeface="+mn-lt"/>
                <a:cs typeface="Times New Roman" panose="02020603050405020304" pitchFamily="18" charset="0"/>
              </a:rPr>
              <a:t>of the Study</a:t>
            </a: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ormAutofit/>
          </a:bodyPr>
          <a:lstStyle/>
          <a:p>
            <a:r>
              <a:rPr lang="en-US" dirty="0" smtClean="0"/>
              <a:t>The goal of this research is discover a feasible academic and professional answer to the reasons for the deficiency in pressure ulcer deterrence by the nursing professionals</a:t>
            </a:r>
          </a:p>
          <a:p>
            <a:r>
              <a:rPr lang="en-US" dirty="0" smtClean="0">
                <a:cs typeface="Times New Roman" panose="02020603050405020304" pitchFamily="18" charset="0"/>
              </a:rPr>
              <a:t>The second objective is to find who is at tort, whether it is the nurses’ attitudes, the nurses of the academic curriculum which is received by the fourth- year nursing students. </a:t>
            </a:r>
            <a:endParaRPr lang="en-US" dirty="0">
              <a:cs typeface="Times New Roman" panose="02020603050405020304" pitchFamily="18" charset="0"/>
            </a:endParaRPr>
          </a:p>
        </p:txBody>
      </p:sp>
    </p:spTree>
    <p:extLst>
      <p:ext uri="{BB962C8B-B14F-4D97-AF65-F5344CB8AC3E}">
        <p14:creationId xmlns:p14="http://schemas.microsoft.com/office/powerpoint/2010/main" val="3679865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sz="3200" b="1" dirty="0" smtClean="0">
                <a:latin typeface="+mn-lt"/>
                <a:cs typeface="Times New Roman" panose="02020603050405020304" pitchFamily="18" charset="0"/>
              </a:rPr>
              <a:t>Objective</a:t>
            </a:r>
            <a:r>
              <a:rPr lang="en-US" sz="3200" b="1" dirty="0" smtClean="0">
                <a:latin typeface="+mn-lt"/>
                <a:cs typeface="Times New Roman" panose="02020603050405020304" pitchFamily="18" charset="0"/>
              </a:rPr>
              <a:t> </a:t>
            </a:r>
            <a:r>
              <a:rPr lang="en-US" sz="3200" b="1" dirty="0">
                <a:latin typeface="+mn-lt"/>
                <a:cs typeface="Times New Roman" panose="02020603050405020304" pitchFamily="18" charset="0"/>
              </a:rPr>
              <a:t>of the Study</a:t>
            </a: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ormAutofit fontScale="92500" lnSpcReduction="10000"/>
          </a:bodyPr>
          <a:lstStyle/>
          <a:p>
            <a:pPr marL="0" indent="0">
              <a:buNone/>
            </a:pPr>
            <a:r>
              <a:rPr lang="en-US" dirty="0" smtClean="0"/>
              <a:t>Research Questions</a:t>
            </a:r>
          </a:p>
          <a:p>
            <a:r>
              <a:rPr lang="en-US" dirty="0" smtClean="0"/>
              <a:t>The studies incorporated a survey which is designated the </a:t>
            </a:r>
            <a:r>
              <a:rPr lang="en-US" i="1" dirty="0" smtClean="0"/>
              <a:t>Pr</a:t>
            </a:r>
            <a:r>
              <a:rPr lang="en-US" i="1" dirty="0" smtClean="0"/>
              <a:t>essure Ulcer Attitude and Knowledge Tool.</a:t>
            </a:r>
          </a:p>
          <a:p>
            <a:r>
              <a:rPr lang="en-US" dirty="0" smtClean="0"/>
              <a:t>The initial section is composed of demographic inquiries.</a:t>
            </a:r>
          </a:p>
          <a:p>
            <a:r>
              <a:rPr lang="en-US" dirty="0" smtClean="0"/>
              <a:t>The second section is composed of 13 inquiries with regards to pressure ulcer deterrence.</a:t>
            </a:r>
          </a:p>
          <a:p>
            <a:pPr marL="0" indent="0">
              <a:buNone/>
            </a:pPr>
            <a:r>
              <a:rPr lang="en-US" dirty="0" smtClean="0"/>
              <a:t>The third section applies 26 closed ended inquiries.</a:t>
            </a:r>
            <a:endParaRPr lang="en-US" dirty="0"/>
          </a:p>
        </p:txBody>
      </p:sp>
    </p:spTree>
    <p:extLst>
      <p:ext uri="{BB962C8B-B14F-4D97-AF65-F5344CB8AC3E}">
        <p14:creationId xmlns:p14="http://schemas.microsoft.com/office/powerpoint/2010/main" val="1337130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sz="3200" b="1" dirty="0">
                <a:latin typeface="+mn-lt"/>
                <a:cs typeface="Times New Roman" panose="02020603050405020304" pitchFamily="18" charset="0"/>
              </a:rPr>
              <a:t>Limitations of the Study</a:t>
            </a: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ormAutofit fontScale="92500"/>
          </a:bodyPr>
          <a:lstStyle/>
          <a:p>
            <a:r>
              <a:rPr lang="en-US" dirty="0"/>
              <a:t> </a:t>
            </a:r>
            <a:r>
              <a:rPr lang="en-US" dirty="0" smtClean="0"/>
              <a:t>The goal of the study had been to review the deficiencies in education, training and the deficient nursing attitudes of the nurses for all of the potential causes. The sample population who participated as respondents in the study were fourth years undergraduate nursing students.</a:t>
            </a:r>
          </a:p>
          <a:p>
            <a:r>
              <a:rPr lang="en-US" dirty="0" smtClean="0"/>
              <a:t>Students who are alumni of the nursing institute have not performed well in the filed of pressure ulcer prevention knowledge.</a:t>
            </a:r>
            <a:endParaRPr lang="en-US" dirty="0"/>
          </a:p>
        </p:txBody>
      </p:sp>
    </p:spTree>
    <p:extLst>
      <p:ext uri="{BB962C8B-B14F-4D97-AF65-F5344CB8AC3E}">
        <p14:creationId xmlns:p14="http://schemas.microsoft.com/office/powerpoint/2010/main" val="841091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sz="3200" b="1" dirty="0">
                <a:latin typeface="+mn-lt"/>
                <a:cs typeface="Times New Roman" panose="02020603050405020304" pitchFamily="18" charset="0"/>
              </a:rPr>
              <a:t>Conclusion</a:t>
            </a: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ormAutofit/>
          </a:bodyPr>
          <a:lstStyle/>
          <a:p>
            <a:r>
              <a:rPr lang="en-US" dirty="0" smtClean="0"/>
              <a:t>Lack of pressure ulcer prevention  intervention strategies by the nursing staff led to lawsuits.</a:t>
            </a:r>
          </a:p>
          <a:p>
            <a:r>
              <a:rPr lang="en-US" dirty="0" smtClean="0">
                <a:cs typeface="Times New Roman" panose="02020603050405020304" pitchFamily="18" charset="0"/>
              </a:rPr>
              <a:t>The specialists , LPNs and attending physicians must be more attentive to the signed of deficient pressure ulcer formation approaches by the nurses.</a:t>
            </a:r>
          </a:p>
          <a:p>
            <a:r>
              <a:rPr lang="en-US" dirty="0" smtClean="0">
                <a:cs typeface="Times New Roman" panose="02020603050405020304" pitchFamily="18" charset="0"/>
              </a:rPr>
              <a:t>Obese patients have greater tendency to have pressure </a:t>
            </a:r>
            <a:r>
              <a:rPr lang="en-US" smtClean="0">
                <a:cs typeface="Times New Roman" panose="02020603050405020304" pitchFamily="18" charset="0"/>
              </a:rPr>
              <a:t>ulcers and bedsores</a:t>
            </a:r>
            <a:r>
              <a:rPr lang="en-US" dirty="0" smtClean="0">
                <a:cs typeface="Times New Roman" panose="02020603050405020304" pitchFamily="18" charset="0"/>
              </a:rPr>
              <a:t>.</a:t>
            </a:r>
            <a:endParaRPr lang="en-US" dirty="0">
              <a:cs typeface="Times New Roman" panose="02020603050405020304" pitchFamily="18" charset="0"/>
            </a:endParaRPr>
          </a:p>
        </p:txBody>
      </p:sp>
    </p:spTree>
    <p:extLst>
      <p:ext uri="{BB962C8B-B14F-4D97-AF65-F5344CB8AC3E}">
        <p14:creationId xmlns:p14="http://schemas.microsoft.com/office/powerpoint/2010/main" val="2456840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sz="3200" b="1" dirty="0">
                <a:latin typeface="+mn-lt"/>
                <a:cs typeface="Times New Roman" panose="02020603050405020304" pitchFamily="18" charset="0"/>
              </a:rPr>
              <a:t>Conclusion</a:t>
            </a: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ormAutofit/>
          </a:bodyPr>
          <a:lstStyle/>
          <a:p>
            <a:r>
              <a:rPr lang="en-US" dirty="0" smtClean="0"/>
              <a:t>Few </a:t>
            </a:r>
            <a:r>
              <a:rPr lang="en-US" dirty="0"/>
              <a:t>studies are directed toward the increase of knowledge of pressure ulcer prevention from  the perspective off fourth year nursing students. </a:t>
            </a:r>
          </a:p>
          <a:p>
            <a:r>
              <a:rPr lang="en-US" dirty="0"/>
              <a:t>Every Situation which can cause bed sores is different.</a:t>
            </a:r>
          </a:p>
          <a:p>
            <a:r>
              <a:rPr lang="en-US" dirty="0"/>
              <a:t>Patients with diabetes have a higher tendency of getting bedsores	</a:t>
            </a:r>
            <a:endParaRPr lang="en-US" dirty="0"/>
          </a:p>
        </p:txBody>
      </p:sp>
    </p:spTree>
    <p:extLst>
      <p:ext uri="{BB962C8B-B14F-4D97-AF65-F5344CB8AC3E}">
        <p14:creationId xmlns:p14="http://schemas.microsoft.com/office/powerpoint/2010/main" val="2813650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sz="3200" b="1" dirty="0">
                <a:latin typeface="+mn-lt"/>
                <a:cs typeface="Times New Roman" panose="02020603050405020304" pitchFamily="18" charset="0"/>
              </a:rPr>
              <a:t>Conclusion</a:t>
            </a: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ormAutofit/>
          </a:bodyPr>
          <a:lstStyle/>
          <a:p>
            <a:r>
              <a:rPr lang="en-US" dirty="0">
                <a:cs typeface="Times New Roman" panose="02020603050405020304" pitchFamily="18" charset="0"/>
              </a:rPr>
              <a:t>Avoid Patients Suffering from Pressure </a:t>
            </a:r>
            <a:r>
              <a:rPr lang="en-US" dirty="0" smtClean="0">
                <a:cs typeface="Times New Roman" panose="02020603050405020304" pitchFamily="18" charset="0"/>
              </a:rPr>
              <a:t>Ulcers.</a:t>
            </a:r>
          </a:p>
          <a:p>
            <a:endParaRPr lang="en-US" dirty="0">
              <a:cs typeface="Times New Roman" panose="02020603050405020304" pitchFamily="18" charset="0"/>
            </a:endParaRPr>
          </a:p>
          <a:p>
            <a:r>
              <a:rPr lang="en-US" dirty="0">
                <a:cs typeface="Times New Roman" panose="02020603050405020304" pitchFamily="18" charset="0"/>
              </a:rPr>
              <a:t>Nursing education for the prevention of pressure ulcers is vey important. Increase the quality of care received by the </a:t>
            </a:r>
            <a:r>
              <a:rPr lang="en-US" dirty="0" smtClean="0">
                <a:cs typeface="Times New Roman" panose="02020603050405020304" pitchFamily="18" charset="0"/>
              </a:rPr>
              <a:t>patients</a:t>
            </a:r>
            <a:r>
              <a:rPr lang="en-US" dirty="0">
                <a:cs typeface="Times New Roman" panose="02020603050405020304" pitchFamily="18" charset="0"/>
              </a:rPr>
              <a:t>. Learn about the strategies which prevent pressure ulcers on health care patients. </a:t>
            </a:r>
            <a:r>
              <a:rPr lang="en-US" dirty="0" smtClean="0">
                <a:cs typeface="Times New Roman" panose="02020603050405020304" pitchFamily="18" charset="0"/>
              </a:rPr>
              <a:t>Thank </a:t>
            </a:r>
            <a:r>
              <a:rPr lang="en-US" dirty="0">
                <a:cs typeface="Times New Roman" panose="02020603050405020304" pitchFamily="18" charset="0"/>
              </a:rPr>
              <a:t>you.</a:t>
            </a:r>
            <a:endParaRPr lang="en-US" dirty="0"/>
          </a:p>
          <a:p>
            <a:endParaRPr lang="en-US" dirty="0"/>
          </a:p>
        </p:txBody>
      </p:sp>
    </p:spTree>
    <p:extLst>
      <p:ext uri="{BB962C8B-B14F-4D97-AF65-F5344CB8AC3E}">
        <p14:creationId xmlns:p14="http://schemas.microsoft.com/office/powerpoint/2010/main" val="2353007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endParaRPr lang="en-US" sz="3200" dirty="0">
              <a:latin typeface="+mn-lt"/>
              <a:cs typeface="Times New Roman" panose="02020603050405020304" pitchFamily="18" charset="0"/>
            </a:endParaRPr>
          </a:p>
        </p:txBody>
      </p:sp>
      <p:sp>
        <p:nvSpPr>
          <p:cNvPr id="3" name="2 Marcador de contenido"/>
          <p:cNvSpPr>
            <a:spLocks noGrp="1"/>
          </p:cNvSpPr>
          <p:nvPr>
            <p:ph idx="1"/>
          </p:nvPr>
        </p:nvSpPr>
        <p:spPr/>
        <p:txBody>
          <a:bodyPr>
            <a:normAutofit/>
          </a:bodyPr>
          <a:lstStyle/>
          <a:p>
            <a:pPr marL="0" indent="0">
              <a:buNone/>
            </a:pPr>
            <a:endParaRPr lang="en-US" dirty="0"/>
          </a:p>
        </p:txBody>
      </p:sp>
    </p:spTree>
    <p:extLst>
      <p:ext uri="{BB962C8B-B14F-4D97-AF65-F5344CB8AC3E}">
        <p14:creationId xmlns:p14="http://schemas.microsoft.com/office/powerpoint/2010/main" val="495761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a:latin typeface="+mn-lt"/>
                <a:cs typeface="Times New Roman" panose="02020603050405020304" pitchFamily="18" charset="0"/>
              </a:rPr>
              <a:t>Research Article Critique</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ormAutofit lnSpcReduction="10000"/>
          </a:bodyPr>
          <a:lstStyle/>
          <a:p>
            <a:pPr marL="0" indent="0">
              <a:buNone/>
            </a:pPr>
            <a:r>
              <a:rPr lang="en-US" dirty="0" smtClean="0"/>
              <a:t>Purpose</a:t>
            </a:r>
          </a:p>
          <a:p>
            <a:r>
              <a:rPr lang="en-US" dirty="0" smtClean="0">
                <a:latin typeface="Times New Roman" panose="02020603050405020304" pitchFamily="18" charset="0"/>
                <a:cs typeface="Times New Roman" panose="02020603050405020304" pitchFamily="18" charset="0"/>
              </a:rPr>
              <a:t>To find out the level of undergraduate nursing student’s attitudes and capacities with regards to ulcer prevention in  health care facility patient. </a:t>
            </a:r>
          </a:p>
          <a:p>
            <a:r>
              <a:rPr lang="en-US" dirty="0" smtClean="0">
                <a:latin typeface="Times New Roman" panose="02020603050405020304" pitchFamily="18" charset="0"/>
                <a:cs typeface="Times New Roman" panose="02020603050405020304" pitchFamily="18" charset="0"/>
              </a:rPr>
              <a:t>An article will be selected and evaluated which explored the undergraduate nurses’ attitudes and capacities for ulcer prevention in healthcare patients.</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071903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a:latin typeface="+mn-lt"/>
                <a:cs typeface="Times New Roman" panose="02020603050405020304" pitchFamily="18" charset="0"/>
              </a:rPr>
              <a:t>Research Question and Significance</a:t>
            </a:r>
            <a:r>
              <a:rPr lang="en-US" dirty="0"/>
              <a:t/>
            </a:r>
            <a:br>
              <a:rPr lang="en-US" dirty="0"/>
            </a:br>
            <a:endParaRPr lang="en-US" dirty="0"/>
          </a:p>
        </p:txBody>
      </p:sp>
      <p:sp>
        <p:nvSpPr>
          <p:cNvPr id="3" name="2 Marcador de contenido"/>
          <p:cNvSpPr>
            <a:spLocks noGrp="1"/>
          </p:cNvSpPr>
          <p:nvPr>
            <p:ph idx="1"/>
          </p:nvPr>
        </p:nvSpPr>
        <p:spPr/>
        <p:txBody>
          <a:bodyPr>
            <a:normAutofit/>
          </a:bodyPr>
          <a:lstStyle/>
          <a:p>
            <a:pPr marL="457200" lvl="1" indent="0">
              <a:buNone/>
            </a:pPr>
            <a:r>
              <a:rPr lang="en-US" dirty="0" smtClean="0"/>
              <a:t>Quantitative Methods</a:t>
            </a:r>
            <a:endParaRPr lang="en-US" dirty="0"/>
          </a:p>
          <a:p>
            <a:pPr lvl="1">
              <a:buFont typeface="Wingdings" panose="05000000000000000000" pitchFamily="2" charset="2"/>
              <a:buChar char="§"/>
            </a:pPr>
            <a:r>
              <a:rPr lang="en-US" dirty="0" smtClean="0"/>
              <a:t> The research study applied a quasi experimental mixed methods approach as a result of the nurses’ feedback with regards to their attitudes and practices toward pressure ulcer development in the patients in the health care facilities.</a:t>
            </a:r>
          </a:p>
          <a:p>
            <a:pPr marL="457200" lvl="1" indent="0">
              <a:buNone/>
            </a:pPr>
            <a:endParaRPr lang="en-US" dirty="0">
              <a:latin typeface="Times New Roman" panose="02020603050405020304" pitchFamily="18" charset="0"/>
              <a:cs typeface="Times New Roman" panose="02020603050405020304" pitchFamily="18" charset="0"/>
            </a:endParaRPr>
          </a:p>
          <a:p>
            <a:pPr marL="457200" lvl="1" indent="0">
              <a:buNone/>
            </a:pPr>
            <a:endParaRPr lang="en-US" dirty="0"/>
          </a:p>
        </p:txBody>
      </p:sp>
    </p:spTree>
    <p:extLst>
      <p:ext uri="{BB962C8B-B14F-4D97-AF65-F5344CB8AC3E}">
        <p14:creationId xmlns:p14="http://schemas.microsoft.com/office/powerpoint/2010/main" val="570553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a:latin typeface="+mn-lt"/>
                <a:cs typeface="Times New Roman" panose="02020603050405020304" pitchFamily="18" charset="0"/>
              </a:rPr>
              <a:t>Research Question and Significance</a:t>
            </a:r>
            <a:r>
              <a:rPr lang="en-US" dirty="0"/>
              <a:t/>
            </a:r>
            <a:br>
              <a:rPr lang="en-US" dirty="0"/>
            </a:br>
            <a:endParaRPr lang="en-US" dirty="0"/>
          </a:p>
        </p:txBody>
      </p:sp>
      <p:sp>
        <p:nvSpPr>
          <p:cNvPr id="3" name="2 Marcador de contenido"/>
          <p:cNvSpPr>
            <a:spLocks noGrp="1"/>
          </p:cNvSpPr>
          <p:nvPr>
            <p:ph idx="1"/>
          </p:nvPr>
        </p:nvSpPr>
        <p:spPr/>
        <p:txBody>
          <a:bodyPr/>
          <a:lstStyle/>
          <a:p>
            <a:pPr marL="0" indent="0">
              <a:buNone/>
            </a:pPr>
            <a:r>
              <a:rPr lang="en-US" dirty="0" smtClean="0"/>
              <a:t>Quantitative Demographics</a:t>
            </a:r>
          </a:p>
          <a:p>
            <a:r>
              <a:rPr lang="en-US" dirty="0" smtClean="0">
                <a:latin typeface="Times New Roman" panose="02020603050405020304" pitchFamily="18" charset="0"/>
                <a:cs typeface="Times New Roman" panose="02020603050405020304" pitchFamily="18" charset="0"/>
              </a:rPr>
              <a:t>The  majority of the respondents who participated in the study had been advanced nursing students who were younger than twenty five years old. </a:t>
            </a: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313557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a:latin typeface="+mn-lt"/>
                <a:cs typeface="Times New Roman" panose="02020603050405020304" pitchFamily="18" charset="0"/>
              </a:rPr>
              <a:t>Strengths of the Stud</a:t>
            </a:r>
            <a:r>
              <a:rPr lang="en-US" b="1" dirty="0">
                <a:latin typeface="Times New Roman" panose="02020603050405020304" pitchFamily="18" charset="0"/>
                <a:cs typeface="Times New Roman" panose="02020603050405020304" pitchFamily="18" charset="0"/>
              </a:rPr>
              <a:t>y</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ormAutofit lnSpcReduction="10000"/>
          </a:bodyPr>
          <a:lstStyle/>
          <a:p>
            <a:pPr marL="0" indent="0">
              <a:buNone/>
            </a:pPr>
            <a:r>
              <a:rPr lang="en-US" dirty="0" smtClean="0"/>
              <a:t>Quantitative Analysis</a:t>
            </a:r>
          </a:p>
          <a:p>
            <a:r>
              <a:rPr lang="en-US" dirty="0" smtClean="0">
                <a:latin typeface="Times New Roman" panose="02020603050405020304" pitchFamily="18" charset="0"/>
                <a:cs typeface="Times New Roman" panose="02020603050405020304" pitchFamily="18" charset="0"/>
              </a:rPr>
              <a:t>The number of respondents who participated in and completed the survey was forty six. This aspect indicated that a high percentage of the fourth – year  nursing g students responded positively to the three section survey. It was determined that 54% of the respondents worked in surgical wards and 44% of the respondents worked in renal wards.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1413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a:latin typeface="+mn-lt"/>
                <a:cs typeface="Times New Roman" panose="02020603050405020304" pitchFamily="18" charset="0"/>
              </a:rPr>
              <a:t>Strengths of the Study</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lstStyle/>
          <a:p>
            <a:pPr marL="0" indent="0">
              <a:buNone/>
            </a:pPr>
            <a:r>
              <a:rPr lang="en-US" dirty="0" smtClean="0"/>
              <a:t>Quantitative </a:t>
            </a:r>
            <a:r>
              <a:rPr lang="en-US" dirty="0"/>
              <a:t>R</a:t>
            </a:r>
            <a:r>
              <a:rPr lang="en-US" dirty="0" smtClean="0"/>
              <a:t>esults</a:t>
            </a:r>
            <a:r>
              <a:rPr lang="en-US" dirty="0" smtClean="0"/>
              <a:t>	</a:t>
            </a:r>
            <a:endParaRPr lang="en-US" dirty="0" smtClean="0"/>
          </a:p>
          <a:p>
            <a:r>
              <a:rPr lang="en-US" dirty="0" smtClean="0"/>
              <a:t>The main variable which had been explored is the  nurses’ attitudes  with respect to the methods which deter the formation of ulcers in health care patients. This is the independent variable. The  aspects of the dependent variables would be the number of patients who are discovered with ulcers.</a:t>
            </a:r>
            <a:endParaRPr lang="en-US" dirty="0"/>
          </a:p>
        </p:txBody>
      </p:sp>
    </p:spTree>
    <p:extLst>
      <p:ext uri="{BB962C8B-B14F-4D97-AF65-F5344CB8AC3E}">
        <p14:creationId xmlns:p14="http://schemas.microsoft.com/office/powerpoint/2010/main" val="3908604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a:latin typeface="+mn-lt"/>
                <a:cs typeface="Times New Roman" panose="02020603050405020304" pitchFamily="18" charset="0"/>
              </a:rPr>
              <a:t>Study Methodology</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ormAutofit fontScale="92500" lnSpcReduction="20000"/>
          </a:bodyPr>
          <a:lstStyle/>
          <a:p>
            <a:pPr marL="0" indent="0">
              <a:buNone/>
            </a:pPr>
            <a:r>
              <a:rPr lang="en-US" dirty="0" smtClean="0"/>
              <a:t>Qualitative  </a:t>
            </a:r>
            <a:r>
              <a:rPr lang="en-US" dirty="0" smtClean="0"/>
              <a:t>P</a:t>
            </a:r>
            <a:r>
              <a:rPr lang="en-US" dirty="0" smtClean="0"/>
              <a:t>urpose</a:t>
            </a:r>
          </a:p>
          <a:p>
            <a:pPr marL="0" indent="0">
              <a:buNone/>
            </a:pP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goal of this research was to discover the fundamental reasons for the knowledge deficiency of the undergraduate students with regards to the application of pressure ulcer deterrence approaches. </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fundamental reasons for the  undergraduate nurses’ knowledge deficiency is the academic preparation and the nurses’ attitudes with regards to applying these approaches.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9303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sz="3200" b="1" dirty="0">
                <a:latin typeface="+mn-lt"/>
                <a:cs typeface="Times New Roman" panose="02020603050405020304" pitchFamily="18" charset="0"/>
              </a:rPr>
              <a:t>Sample Population Applied in the Research</a:t>
            </a:r>
            <a:r>
              <a:rPr lang="en-US" sz="3200" dirty="0"/>
              <a:t/>
            </a:r>
            <a:br>
              <a:rPr lang="en-US" sz="3200" dirty="0"/>
            </a:br>
            <a:endParaRPr lang="en-US" sz="3200" dirty="0"/>
          </a:p>
        </p:txBody>
      </p:sp>
      <p:sp>
        <p:nvSpPr>
          <p:cNvPr id="3" name="2 Marcador de contenido"/>
          <p:cNvSpPr>
            <a:spLocks noGrp="1"/>
          </p:cNvSpPr>
          <p:nvPr>
            <p:ph idx="1"/>
          </p:nvPr>
        </p:nvSpPr>
        <p:spPr/>
        <p:txBody>
          <a:bodyPr>
            <a:normAutofit lnSpcReduction="10000"/>
          </a:bodyPr>
          <a:lstStyle/>
          <a:p>
            <a:pPr marL="0" indent="0">
              <a:buNone/>
            </a:pPr>
            <a:r>
              <a:rPr lang="en-US" dirty="0" smtClean="0"/>
              <a:t>Qualitative </a:t>
            </a:r>
            <a:r>
              <a:rPr lang="en-US" dirty="0" smtClean="0"/>
              <a:t>P</a:t>
            </a:r>
            <a:r>
              <a:rPr lang="en-US" dirty="0" smtClean="0"/>
              <a:t>roblem</a:t>
            </a:r>
          </a:p>
          <a:p>
            <a:r>
              <a:rPr lang="en-US" dirty="0" smtClean="0"/>
              <a:t>The challenges which were incurred for the patients pursuit of compensatory damages which were incurred by bedsore is  attributed to the lack of quality healthcare from the nurses who were on duty.</a:t>
            </a:r>
          </a:p>
          <a:p>
            <a:r>
              <a:rPr lang="en-US" dirty="0" smtClean="0">
                <a:cs typeface="Times New Roman" panose="02020603050405020304" pitchFamily="18" charset="0"/>
              </a:rPr>
              <a:t>The important step  to saving this problem is researching the steps which must be taken in the beginning of the nurses’ careers.</a:t>
            </a:r>
            <a:endParaRPr lang="en-US" dirty="0">
              <a:cs typeface="Times New Roman" panose="02020603050405020304" pitchFamily="18" charset="0"/>
            </a:endParaRPr>
          </a:p>
        </p:txBody>
      </p:sp>
    </p:spTree>
    <p:extLst>
      <p:ext uri="{BB962C8B-B14F-4D97-AF65-F5344CB8AC3E}">
        <p14:creationId xmlns:p14="http://schemas.microsoft.com/office/powerpoint/2010/main" val="3969702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sz="3200" b="1" dirty="0">
                <a:latin typeface="+mn-lt"/>
                <a:cs typeface="Times New Roman" panose="02020603050405020304" pitchFamily="18" charset="0"/>
              </a:rPr>
              <a:t>Sample Population Applied in the Research</a:t>
            </a:r>
            <a:r>
              <a:rPr lang="en-US" sz="3200" dirty="0"/>
              <a:t/>
            </a:r>
            <a:br>
              <a:rPr lang="en-US" sz="3200" dirty="0"/>
            </a:br>
            <a:endParaRPr lang="en-US" sz="3200" dirty="0"/>
          </a:p>
        </p:txBody>
      </p:sp>
      <p:sp>
        <p:nvSpPr>
          <p:cNvPr id="3" name="2 Marcador de contenido"/>
          <p:cNvSpPr>
            <a:spLocks noGrp="1"/>
          </p:cNvSpPr>
          <p:nvPr>
            <p:ph idx="1"/>
          </p:nvPr>
        </p:nvSpPr>
        <p:spPr/>
        <p:txBody>
          <a:bodyPr>
            <a:normAutofit/>
          </a:bodyPr>
          <a:lstStyle/>
          <a:p>
            <a:pPr marL="0" indent="0">
              <a:buNone/>
            </a:pPr>
            <a:r>
              <a:rPr lang="en-US" dirty="0" smtClean="0"/>
              <a:t>Qualitative  Data Collection </a:t>
            </a:r>
          </a:p>
          <a:p>
            <a:r>
              <a:rPr lang="en-US" dirty="0" smtClean="0">
                <a:cs typeface="Times New Roman" panose="02020603050405020304" pitchFamily="18" charset="0"/>
              </a:rPr>
              <a:t>The patient interviews had been conceived for the elderly patients and each of the patients was surveyed with regards to their perspectives on the quality of health care received from the nurses who had been on duty.</a:t>
            </a:r>
            <a:endParaRPr lang="en-US" dirty="0">
              <a:cs typeface="Times New Roman" panose="02020603050405020304" pitchFamily="18" charset="0"/>
            </a:endParaRPr>
          </a:p>
        </p:txBody>
      </p:sp>
    </p:spTree>
    <p:extLst>
      <p:ext uri="{BB962C8B-B14F-4D97-AF65-F5344CB8AC3E}">
        <p14:creationId xmlns:p14="http://schemas.microsoft.com/office/powerpoint/2010/main" val="209165242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2189</Words>
  <Application>Microsoft Office PowerPoint</Application>
  <PresentationFormat>Presentación en pantalla (4:3)</PresentationFormat>
  <Paragraphs>98</Paragraphs>
  <Slides>17</Slides>
  <Notes>17</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RESEARCH ARTICLE CRITIQUE  </vt:lpstr>
      <vt:lpstr>Research Article Critique </vt:lpstr>
      <vt:lpstr>Research Question and Significance </vt:lpstr>
      <vt:lpstr>Research Question and Significance </vt:lpstr>
      <vt:lpstr>Strengths of the Study </vt:lpstr>
      <vt:lpstr>Strengths of the Study </vt:lpstr>
      <vt:lpstr>Study Methodology </vt:lpstr>
      <vt:lpstr>Sample Population Applied in the Research </vt:lpstr>
      <vt:lpstr>Sample Population Applied in the Research </vt:lpstr>
      <vt:lpstr>Problem </vt:lpstr>
      <vt:lpstr>Objectives of the Study </vt:lpstr>
      <vt:lpstr>Objective of the Study </vt:lpstr>
      <vt:lpstr>Limitations of the Study </vt:lpstr>
      <vt:lpstr>Conclusion </vt:lpstr>
      <vt:lpstr>Conclusion </vt:lpstr>
      <vt:lpstr>Conclusion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ARTICLE CRITIQUE</dc:title>
  <dc:creator>PC</dc:creator>
  <cp:lastModifiedBy>PC</cp:lastModifiedBy>
  <cp:revision>15</cp:revision>
  <dcterms:created xsi:type="dcterms:W3CDTF">2014-03-31T20:46:44Z</dcterms:created>
  <dcterms:modified xsi:type="dcterms:W3CDTF">2014-04-01T06:34:59Z</dcterms:modified>
</cp:coreProperties>
</file>