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10"/>
  </p:notes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ECC909-F612-40C0-AF9D-14BAB1B530D1}" type="datetimeFigureOut">
              <a:rPr lang="en-US" smtClean="0"/>
              <a:pPr/>
              <a:t>9/20/2010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E06987-2CAC-4144-B59E-72E6F957DFD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E06987-2CAC-4144-B59E-72E6F957DFD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E06987-2CAC-4144-B59E-72E6F957DFD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E06987-2CAC-4144-B59E-72E6F957DFD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E06987-2CAC-4144-B59E-72E6F957DFD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E06987-2CAC-4144-B59E-72E6F957DFD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E06987-2CAC-4144-B59E-72E6F957DFD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9E06987-2CAC-4144-B59E-72E6F957DFD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E06987-2CAC-4144-B59E-72E6F957DFD6}"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628A56BB-2FAB-4F89-A3BF-966A39715655}" type="slidenum">
              <a:rPr lang="en-US" smtClean="0"/>
              <a:pPr/>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28A56BB-2FAB-4F89-A3BF-966A3971565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28A56BB-2FAB-4F89-A3BF-966A3971565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28A56BB-2FAB-4F89-A3BF-966A3971565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28A56BB-2FAB-4F89-A3BF-966A39715655}" type="slidenum">
              <a:rPr lang="en-US" smtClean="0"/>
              <a:pPr/>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28A56BB-2FAB-4F89-A3BF-966A3971565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28A56BB-2FAB-4F89-A3BF-966A39715655}" type="slidenum">
              <a:rPr lang="en-US" smtClean="0"/>
              <a:pPr/>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28A56BB-2FAB-4F89-A3BF-966A3971565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28A56BB-2FAB-4F89-A3BF-966A3971565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D981F2-079B-4AA8-A114-DCDF8DA6A84B}" type="datetimeFigureOut">
              <a:rPr lang="en-US" smtClean="0"/>
              <a:pPr/>
              <a:t>9/20/2010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28A56BB-2FAB-4F89-A3BF-966A3971565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05D981F2-079B-4AA8-A114-DCDF8DA6A84B}" type="datetimeFigureOut">
              <a:rPr lang="en-US" smtClean="0"/>
              <a:pPr/>
              <a:t>9/20/2010</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628A56BB-2FAB-4F89-A3BF-966A3971565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5D981F2-079B-4AA8-A114-DCDF8DA6A84B}" type="datetimeFigureOut">
              <a:rPr lang="en-US" smtClean="0"/>
              <a:pPr/>
              <a:t>9/20/2010</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28A56BB-2FAB-4F89-A3BF-966A39715655}"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hippy.com/modules.php?name=News&amp;file=article&amp;sid=209" TargetMode="External"/><Relationship Id="rId3" Type="http://schemas.openxmlformats.org/officeDocument/2006/relationships/hyperlink" Target="http://www.toppun.com/Peace-Signs/Hippie-Designs-Products-Merchandise-Store-Shop.html" TargetMode="External"/><Relationship Id="rId7" Type="http://schemas.openxmlformats.org/officeDocument/2006/relationships/hyperlink" Target="http://www.garyelshaw.com/jlg/Thesis.pdf"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hyperlink" Target="http://www.hippy.com/modules.php?name=News&amp;file=article&amp;sid=203" TargetMode="External"/><Relationship Id="rId5" Type="http://schemas.openxmlformats.org/officeDocument/2006/relationships/hyperlink" Target="http://www.hippy.com/modules.php?name=News&amp;file=article&amp;sid=195" TargetMode="External"/><Relationship Id="rId4" Type="http://schemas.openxmlformats.org/officeDocument/2006/relationships/hyperlink" Target="http://blues.about.com/od/bluesrockessentials/tp/Woodstock69.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28600"/>
            <a:ext cx="8305800" cy="1219200"/>
          </a:xfrm>
        </p:spPr>
        <p:txBody>
          <a:bodyPr>
            <a:noAutofit/>
          </a:bodyPr>
          <a:lstStyle/>
          <a:p>
            <a:pPr algn="ctr"/>
            <a:r>
              <a:rPr lang="en-US" sz="4400" dirty="0" smtClean="0">
                <a:latin typeface="Andalus" pitchFamily="2" charset="-78"/>
                <a:cs typeface="Andalus" pitchFamily="2" charset="-78"/>
              </a:rPr>
              <a:t>The Counterculture and Sixties Movements</a:t>
            </a:r>
            <a:endParaRPr lang="en-US" sz="4400" dirty="0">
              <a:latin typeface="Andalus" pitchFamily="2" charset="-78"/>
              <a:cs typeface="Andalus" pitchFamily="2" charset="-78"/>
            </a:endParaRPr>
          </a:p>
        </p:txBody>
      </p:sp>
      <p:sp>
        <p:nvSpPr>
          <p:cNvPr id="30722" name="AutoShape 2" descr="http://toppun.com/Peace-Signs/Too-Cool-Too-Groovy/Hippie-Flower-Power-1_small.gif"/>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6" name="Picture 5" descr="1960s-Hippie-Peace-Hand-1_small.gif"/>
          <p:cNvPicPr>
            <a:picLocks noChangeAspect="1"/>
          </p:cNvPicPr>
          <p:nvPr/>
        </p:nvPicPr>
        <p:blipFill>
          <a:blip r:embed="rId3" cstate="print"/>
          <a:stretch>
            <a:fillRect/>
          </a:stretch>
        </p:blipFill>
        <p:spPr>
          <a:xfrm>
            <a:off x="2438400" y="2133600"/>
            <a:ext cx="4038600" cy="4038600"/>
          </a:xfrm>
          <a:prstGeom prst="rect">
            <a:avLst/>
          </a:prstGeom>
          <a:ln w="228600" cap="sq" cmpd="thickThin">
            <a:solidFill>
              <a:srgbClr val="000000"/>
            </a:solidFill>
            <a:prstDash val="solid"/>
            <a:miter lim="800000"/>
          </a:ln>
          <a:effectLst>
            <a:innerShdw blurRad="76200">
              <a:srgbClr val="000000"/>
            </a:innerShdw>
          </a:effectLst>
          <a:scene3d>
            <a:camera prst="isometricLeftDown"/>
            <a:lightRig rig="threePt" dir="t"/>
          </a:scene3d>
        </p:spPr>
      </p:pic>
      <p:sp>
        <p:nvSpPr>
          <p:cNvPr id="7" name="TextBox 6"/>
          <p:cNvSpPr txBox="1"/>
          <p:nvPr/>
        </p:nvSpPr>
        <p:spPr>
          <a:xfrm>
            <a:off x="1600200" y="6324600"/>
            <a:ext cx="3048000" cy="307777"/>
          </a:xfrm>
          <a:prstGeom prst="rect">
            <a:avLst/>
          </a:prstGeom>
          <a:noFill/>
        </p:spPr>
        <p:txBody>
          <a:bodyPr wrap="square" rtlCol="0">
            <a:spAutoFit/>
          </a:bodyPr>
          <a:lstStyle/>
          <a:p>
            <a:r>
              <a:rPr lang="en-US" sz="1400" dirty="0" smtClean="0">
                <a:latin typeface="Andalus" pitchFamily="2" charset="-78"/>
                <a:cs typeface="Andalus" pitchFamily="2" charset="-78"/>
              </a:rPr>
              <a:t>Source: Hippie Designs (2010) </a:t>
            </a:r>
            <a:endParaRPr lang="en-US" sz="1400" dirty="0">
              <a:latin typeface="Andalus" pitchFamily="2" charset="-78"/>
              <a:cs typeface="Andalus" pitchFamily="2" charset="-78"/>
            </a:endParaRPr>
          </a:p>
        </p:txBody>
      </p:sp>
    </p:spTree>
  </p:cSld>
  <p:clrMapOvr>
    <a:masterClrMapping/>
  </p:clrMapOvr>
  <p:transition spd="med" advClick="0" advTm="4000">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819400"/>
            <a:ext cx="8305800" cy="3581400"/>
          </a:xfrm>
        </p:spPr>
        <p:txBody>
          <a:bodyPr>
            <a:normAutofit fontScale="92500" lnSpcReduction="10000"/>
          </a:bodyPr>
          <a:lstStyle/>
          <a:p>
            <a:pPr algn="just">
              <a:buNone/>
            </a:pPr>
            <a:r>
              <a:rPr lang="en-US" dirty="0" smtClean="0">
                <a:latin typeface="Australian Sunrise" pitchFamily="2" charset="0"/>
              </a:rPr>
              <a:t>  </a:t>
            </a:r>
            <a:r>
              <a:rPr lang="en-US" b="1" dirty="0" smtClean="0">
                <a:latin typeface="Andalus" pitchFamily="2" charset="-78"/>
                <a:cs typeface="Andalus" pitchFamily="2" charset="-78"/>
              </a:rPr>
              <a:t>Music while indeed a source of contention during the 1960’s was certainly not the only source of contention among the Hippies and the Straights but as well the Vietnam War was a source of contention. Many young people protested the Vietnam War. Shown in the picture above is a group of individuals who protested in Washington, D.C. against the Vietnam War.</a:t>
            </a:r>
          </a:p>
          <a:p>
            <a:endParaRPr lang="en-US" dirty="0">
              <a:latin typeface="Andalus" pitchFamily="2" charset="-78"/>
              <a:cs typeface="Andalus" pitchFamily="2" charset="-78"/>
            </a:endParaRPr>
          </a:p>
        </p:txBody>
      </p:sp>
      <p:pic>
        <p:nvPicPr>
          <p:cNvPr id="4" name="Picture 3" descr="http://www.hippy.com/trip/dcprotest.jpg"/>
          <p:cNvPicPr/>
          <p:nvPr/>
        </p:nvPicPr>
        <p:blipFill>
          <a:blip r:embed="rId4" cstate="print"/>
          <a:srcRect/>
          <a:stretch>
            <a:fillRect/>
          </a:stretch>
        </p:blipFill>
        <p:spPr bwMode="auto">
          <a:xfrm>
            <a:off x="1676400" y="304800"/>
            <a:ext cx="6096000" cy="1876425"/>
          </a:xfrm>
          <a:prstGeom prst="rect">
            <a:avLst/>
          </a:prstGeom>
          <a:noFill/>
          <a:ln w="9525">
            <a:noFill/>
            <a:miter lim="800000"/>
            <a:headEnd/>
            <a:tailEnd/>
          </a:ln>
        </p:spPr>
      </p:pic>
      <p:sp>
        <p:nvSpPr>
          <p:cNvPr id="5" name="TextBox 4"/>
          <p:cNvSpPr txBox="1"/>
          <p:nvPr/>
        </p:nvSpPr>
        <p:spPr>
          <a:xfrm>
            <a:off x="3124200" y="2362200"/>
            <a:ext cx="2819400" cy="338554"/>
          </a:xfrm>
          <a:prstGeom prst="rect">
            <a:avLst/>
          </a:prstGeom>
          <a:noFill/>
        </p:spPr>
        <p:txBody>
          <a:bodyPr wrap="square" rtlCol="0">
            <a:spAutoFit/>
          </a:bodyPr>
          <a:lstStyle/>
          <a:p>
            <a:pPr algn="ctr"/>
            <a:r>
              <a:rPr lang="en-US" sz="1600" dirty="0" smtClean="0">
                <a:latin typeface="Andalus" pitchFamily="2" charset="-78"/>
                <a:cs typeface="Andalus" pitchFamily="2" charset="-78"/>
              </a:rPr>
              <a:t>Source: Hippy.com</a:t>
            </a:r>
            <a:endParaRPr lang="en-US" sz="1600" dirty="0">
              <a:latin typeface="Andalus" pitchFamily="2" charset="-78"/>
              <a:cs typeface="Andalus" pitchFamily="2" charset="-78"/>
            </a:endParaRPr>
          </a:p>
        </p:txBody>
      </p:sp>
    </p:spTree>
  </p:cSld>
  <p:clrMapOvr>
    <a:masterClrMapping/>
  </p:clrMapOvr>
  <p:transition spd="med" advTm="15000">
    <p:dissolve/>
    <p:sndAc>
      <p:stSnd>
        <p:snd r:embed="rId3" name="explod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lumMod val="85000"/>
                  </a:schemeClr>
                </a:solidFill>
                <a:latin typeface="Andalus" pitchFamily="2" charset="-78"/>
                <a:cs typeface="Andalus" pitchFamily="2" charset="-78"/>
              </a:rPr>
              <a:t>Sex, Drugs, and Rock-n-Roll</a:t>
            </a:r>
            <a:endParaRPr lang="en-US" dirty="0">
              <a:solidFill>
                <a:schemeClr val="tx1">
                  <a:lumMod val="85000"/>
                </a:schemeClr>
              </a:solidFill>
              <a:latin typeface="Andalus" pitchFamily="2" charset="-78"/>
              <a:cs typeface="Andalus" pitchFamily="2" charset="-78"/>
            </a:endParaRPr>
          </a:p>
        </p:txBody>
      </p:sp>
      <p:sp>
        <p:nvSpPr>
          <p:cNvPr id="3" name="Content Placeholder 2"/>
          <p:cNvSpPr>
            <a:spLocks noGrp="1"/>
          </p:cNvSpPr>
          <p:nvPr>
            <p:ph idx="1"/>
          </p:nvPr>
        </p:nvSpPr>
        <p:spPr/>
        <p:txBody>
          <a:bodyPr>
            <a:normAutofit lnSpcReduction="10000"/>
          </a:bodyPr>
          <a:lstStyle/>
          <a:p>
            <a:pPr>
              <a:buNone/>
            </a:pPr>
            <a:r>
              <a:rPr lang="en-US" b="1" dirty="0" smtClean="0">
                <a:latin typeface="Australian Sunrise" pitchFamily="2" charset="0"/>
              </a:rPr>
              <a:t>  </a:t>
            </a:r>
            <a:r>
              <a:rPr lang="en-US" b="1" dirty="0" smtClean="0">
                <a:latin typeface="Andalus" pitchFamily="2" charset="-78"/>
                <a:cs typeface="Andalus" pitchFamily="2" charset="-78"/>
              </a:rPr>
              <a:t>One source of contention during the 1960’s was the music of that time. Music was replete with references to drug use and illicit sex,, all of which challenged the societal standards of that time. The previous decade characterized by wholesomeness faded away into the psychedelic 1960’s which were years  characterized by societal transformation.  </a:t>
            </a:r>
          </a:p>
          <a:p>
            <a:endParaRPr lang="en-US" dirty="0">
              <a:latin typeface="Andalus" pitchFamily="2" charset="-78"/>
              <a:cs typeface="Andalus" pitchFamily="2" charset="-78"/>
            </a:endParaRPr>
          </a:p>
        </p:txBody>
      </p:sp>
    </p:spTree>
  </p:cSld>
  <p:clrMapOvr>
    <a:masterClrMapping/>
  </p:clrMapOvr>
  <p:transition spd="med" advTm="15000">
    <p:wheel spokes="8"/>
    <p:sndAc>
      <p:end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latin typeface="Andalus" pitchFamily="2" charset="-78"/>
                <a:cs typeface="Andalus" pitchFamily="2" charset="-78"/>
              </a:rPr>
              <a:t>The Woodstock Festival </a:t>
            </a:r>
            <a:endParaRPr lang="en-US" sz="4800" dirty="0">
              <a:latin typeface="Andalus" pitchFamily="2" charset="-78"/>
              <a:cs typeface="Andalus" pitchFamily="2" charset="-78"/>
            </a:endParaRPr>
          </a:p>
        </p:txBody>
      </p:sp>
      <p:sp>
        <p:nvSpPr>
          <p:cNvPr id="3" name="Content Placeholder 2"/>
          <p:cNvSpPr>
            <a:spLocks noGrp="1"/>
          </p:cNvSpPr>
          <p:nvPr>
            <p:ph idx="1"/>
          </p:nvPr>
        </p:nvSpPr>
        <p:spPr/>
        <p:txBody>
          <a:bodyPr>
            <a:normAutofit/>
          </a:bodyPr>
          <a:lstStyle/>
          <a:p>
            <a:pPr>
              <a:buNone/>
            </a:pPr>
            <a:r>
              <a:rPr lang="en-US" dirty="0" smtClean="0"/>
              <a:t> </a:t>
            </a:r>
            <a:endParaRPr lang="en-US" sz="3600" dirty="0" smtClean="0"/>
          </a:p>
          <a:p>
            <a:pPr>
              <a:buNone/>
            </a:pPr>
            <a:r>
              <a:rPr lang="en-US" sz="3600" dirty="0" smtClean="0"/>
              <a:t>    </a:t>
            </a:r>
            <a:r>
              <a:rPr lang="en-US" sz="3600" b="1" dirty="0" smtClean="0">
                <a:latin typeface="Andalus" pitchFamily="2" charset="-78"/>
                <a:cs typeface="Andalus" pitchFamily="2" charset="-78"/>
              </a:rPr>
              <a:t>One of the musicians of the 1960’s and one that performed at Woodstock was Jimi Hendrix shown in the photograph below. </a:t>
            </a:r>
          </a:p>
          <a:p>
            <a:pPr>
              <a:buNone/>
            </a:pPr>
            <a:endParaRPr lang="en-US" dirty="0" smtClean="0"/>
          </a:p>
          <a:p>
            <a:endParaRPr lang="en-US" dirty="0"/>
          </a:p>
        </p:txBody>
      </p:sp>
      <p:pic>
        <p:nvPicPr>
          <p:cNvPr id="4" name="Picture 3" descr="Jimi Hendrix"/>
          <p:cNvPicPr/>
          <p:nvPr/>
        </p:nvPicPr>
        <p:blipFill>
          <a:blip r:embed="rId3" cstate="print"/>
          <a:srcRect/>
          <a:stretch>
            <a:fillRect/>
          </a:stretch>
        </p:blipFill>
        <p:spPr bwMode="auto">
          <a:xfrm>
            <a:off x="3505200" y="4724400"/>
            <a:ext cx="1790700" cy="1447800"/>
          </a:xfrm>
          <a:prstGeom prst="rect">
            <a:avLst/>
          </a:prstGeom>
          <a:noFill/>
          <a:ln w="9525">
            <a:noFill/>
            <a:miter lim="800000"/>
            <a:headEnd/>
            <a:tailEnd/>
          </a:ln>
        </p:spPr>
      </p:pic>
      <p:sp>
        <p:nvSpPr>
          <p:cNvPr id="5" name="TextBox 4"/>
          <p:cNvSpPr txBox="1"/>
          <p:nvPr/>
        </p:nvSpPr>
        <p:spPr>
          <a:xfrm>
            <a:off x="2971800" y="6400800"/>
            <a:ext cx="2819400" cy="338554"/>
          </a:xfrm>
          <a:prstGeom prst="rect">
            <a:avLst/>
          </a:prstGeom>
          <a:noFill/>
        </p:spPr>
        <p:txBody>
          <a:bodyPr wrap="square" rtlCol="0">
            <a:spAutoFit/>
          </a:bodyPr>
          <a:lstStyle/>
          <a:p>
            <a:pPr algn="ctr"/>
            <a:r>
              <a:rPr lang="en-US" sz="1600" dirty="0" smtClean="0">
                <a:latin typeface="Andalus" pitchFamily="2" charset="-78"/>
                <a:cs typeface="Andalus" pitchFamily="2" charset="-78"/>
              </a:rPr>
              <a:t>Source: Gordon (2010)</a:t>
            </a:r>
            <a:endParaRPr lang="en-US" sz="1600" dirty="0">
              <a:latin typeface="Andalus" pitchFamily="2" charset="-78"/>
              <a:cs typeface="Andalus" pitchFamily="2" charset="-78"/>
            </a:endParaRPr>
          </a:p>
        </p:txBody>
      </p:sp>
    </p:spTree>
  </p:cSld>
  <p:clrMapOvr>
    <a:masterClrMapping/>
  </p:clrMapOvr>
  <p:transition spd="med" advTm="10000">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ndalus" pitchFamily="2" charset="-78"/>
                <a:cs typeface="Andalus" pitchFamily="2" charset="-78"/>
              </a:rPr>
              <a:t>Janis Joplin: A Statistic</a:t>
            </a:r>
            <a:endParaRPr lang="en-US" dirty="0">
              <a:latin typeface="Andalus" pitchFamily="2" charset="-78"/>
              <a:cs typeface="Andalus" pitchFamily="2" charset="-78"/>
            </a:endParaRPr>
          </a:p>
        </p:txBody>
      </p:sp>
      <p:pic>
        <p:nvPicPr>
          <p:cNvPr id="4" name="Content Placeholder 3" descr="Janis-PEARL.jpg"/>
          <p:cNvPicPr>
            <a:picLocks noGrp="1" noChangeAspect="1"/>
          </p:cNvPicPr>
          <p:nvPr>
            <p:ph idx="1"/>
          </p:nvPr>
        </p:nvPicPr>
        <p:blipFill>
          <a:blip r:embed="rId3" cstate="print"/>
          <a:stretch>
            <a:fillRect/>
          </a:stretch>
        </p:blipFill>
        <p:spPr>
          <a:xfrm>
            <a:off x="3200400" y="4267200"/>
            <a:ext cx="2540000" cy="1981200"/>
          </a:xfrm>
        </p:spPr>
      </p:pic>
      <p:sp>
        <p:nvSpPr>
          <p:cNvPr id="7" name="TextBox 6"/>
          <p:cNvSpPr txBox="1"/>
          <p:nvPr/>
        </p:nvSpPr>
        <p:spPr>
          <a:xfrm>
            <a:off x="457200" y="1981200"/>
            <a:ext cx="8382000" cy="1938992"/>
          </a:xfrm>
          <a:prstGeom prst="rect">
            <a:avLst/>
          </a:prstGeom>
          <a:noFill/>
        </p:spPr>
        <p:txBody>
          <a:bodyPr wrap="square" rtlCol="0">
            <a:spAutoFit/>
          </a:bodyPr>
          <a:lstStyle/>
          <a:p>
            <a:r>
              <a:rPr lang="en-US" sz="2400" b="1" dirty="0" smtClean="0">
                <a:latin typeface="Andalus" pitchFamily="2" charset="-78"/>
                <a:cs typeface="Andalus" pitchFamily="2" charset="-78"/>
              </a:rPr>
              <a:t>An unfortunate statistic of the 1960’s counter culture was that of musician Janis Joplin who died in October 1970 due to a drug overdose.  Joplin also performed at the Woodstock Festival however, her performance is reported to have been poor due to her use of drugs and alcohol.</a:t>
            </a:r>
            <a:endParaRPr lang="en-US" sz="2400" b="1" dirty="0">
              <a:latin typeface="Andalus" pitchFamily="2" charset="-78"/>
              <a:cs typeface="Andalus" pitchFamily="2" charset="-78"/>
            </a:endParaRPr>
          </a:p>
        </p:txBody>
      </p:sp>
      <p:sp>
        <p:nvSpPr>
          <p:cNvPr id="8" name="TextBox 7"/>
          <p:cNvSpPr txBox="1"/>
          <p:nvPr/>
        </p:nvSpPr>
        <p:spPr>
          <a:xfrm>
            <a:off x="2971800" y="6400800"/>
            <a:ext cx="2819400" cy="338554"/>
          </a:xfrm>
          <a:prstGeom prst="rect">
            <a:avLst/>
          </a:prstGeom>
          <a:noFill/>
        </p:spPr>
        <p:txBody>
          <a:bodyPr wrap="square" rtlCol="0">
            <a:spAutoFit/>
          </a:bodyPr>
          <a:lstStyle/>
          <a:p>
            <a:pPr algn="ctr"/>
            <a:r>
              <a:rPr lang="en-US" sz="1600" dirty="0" smtClean="0">
                <a:latin typeface="Andalus" pitchFamily="2" charset="-78"/>
                <a:cs typeface="Andalus" pitchFamily="2" charset="-78"/>
              </a:rPr>
              <a:t>Source: Gordon (2010)</a:t>
            </a:r>
            <a:endParaRPr lang="en-US" sz="1600" dirty="0">
              <a:latin typeface="Andalus" pitchFamily="2" charset="-78"/>
              <a:cs typeface="Andalus" pitchFamily="2" charset="-78"/>
            </a:endParaRPr>
          </a:p>
        </p:txBody>
      </p:sp>
    </p:spTree>
  </p:cSld>
  <p:clrMapOvr>
    <a:masterClrMapping/>
  </p:clrMapOvr>
  <p:transition spd="med" advTm="15000">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ndalus" pitchFamily="2" charset="-78"/>
                <a:cs typeface="Andalus" pitchFamily="2" charset="-78"/>
              </a:rPr>
              <a:t>The Civil Rights Movement</a:t>
            </a:r>
            <a:endParaRPr lang="en-US" dirty="0">
              <a:latin typeface="Andalus" pitchFamily="2" charset="-78"/>
              <a:cs typeface="Andalus" pitchFamily="2" charset="-78"/>
            </a:endParaRPr>
          </a:p>
        </p:txBody>
      </p:sp>
      <p:sp>
        <p:nvSpPr>
          <p:cNvPr id="3" name="Content Placeholder 2"/>
          <p:cNvSpPr>
            <a:spLocks noGrp="1"/>
          </p:cNvSpPr>
          <p:nvPr>
            <p:ph idx="1"/>
          </p:nvPr>
        </p:nvSpPr>
        <p:spPr/>
        <p:txBody>
          <a:bodyPr/>
          <a:lstStyle/>
          <a:p>
            <a:pPr>
              <a:buNone/>
            </a:pPr>
            <a:r>
              <a:rPr lang="en-US" dirty="0" smtClean="0">
                <a:latin typeface="Andalus" pitchFamily="2" charset="-78"/>
                <a:cs typeface="Andalus" pitchFamily="2" charset="-78"/>
              </a:rPr>
              <a:t>No report of the 1960’s </a:t>
            </a:r>
          </a:p>
          <a:p>
            <a:pPr>
              <a:buNone/>
            </a:pPr>
            <a:r>
              <a:rPr lang="en-US" dirty="0" smtClean="0">
                <a:latin typeface="Andalus" pitchFamily="2" charset="-78"/>
                <a:cs typeface="Andalus" pitchFamily="2" charset="-78"/>
              </a:rPr>
              <a:t>would be complete </a:t>
            </a:r>
          </a:p>
          <a:p>
            <a:pPr>
              <a:buNone/>
            </a:pPr>
            <a:r>
              <a:rPr lang="en-US" dirty="0" smtClean="0">
                <a:latin typeface="Andalus" pitchFamily="2" charset="-78"/>
                <a:cs typeface="Andalus" pitchFamily="2" charset="-78"/>
              </a:rPr>
              <a:t>without a mention </a:t>
            </a:r>
          </a:p>
          <a:p>
            <a:pPr>
              <a:buNone/>
            </a:pPr>
            <a:r>
              <a:rPr lang="en-US" dirty="0" smtClean="0">
                <a:latin typeface="Andalus" pitchFamily="2" charset="-78"/>
                <a:cs typeface="Andalus" pitchFamily="2" charset="-78"/>
              </a:rPr>
              <a:t>of the Civil Rights </a:t>
            </a:r>
          </a:p>
          <a:p>
            <a:pPr>
              <a:buNone/>
            </a:pPr>
            <a:r>
              <a:rPr lang="en-US" dirty="0" smtClean="0">
                <a:latin typeface="Andalus" pitchFamily="2" charset="-78"/>
                <a:cs typeface="Andalus" pitchFamily="2" charset="-78"/>
              </a:rPr>
              <a:t>Movement. </a:t>
            </a:r>
          </a:p>
          <a:p>
            <a:pPr>
              <a:buNone/>
            </a:pPr>
            <a:r>
              <a:rPr lang="en-US" dirty="0" smtClean="0">
                <a:latin typeface="Andalus" pitchFamily="2" charset="-78"/>
                <a:cs typeface="Andalus" pitchFamily="2" charset="-78"/>
              </a:rPr>
              <a:t>This movement 				</a:t>
            </a:r>
          </a:p>
          <a:p>
            <a:pPr>
              <a:buNone/>
            </a:pPr>
            <a:r>
              <a:rPr lang="en-US" dirty="0" smtClean="0">
                <a:latin typeface="Andalus" pitchFamily="2" charset="-78"/>
                <a:cs typeface="Andalus" pitchFamily="2" charset="-78"/>
              </a:rPr>
              <a:t>is woven throughout the very </a:t>
            </a:r>
          </a:p>
          <a:p>
            <a:pPr>
              <a:buNone/>
            </a:pPr>
            <a:r>
              <a:rPr lang="en-US" dirty="0" smtClean="0">
                <a:latin typeface="Andalus" pitchFamily="2" charset="-78"/>
                <a:cs typeface="Andalus" pitchFamily="2" charset="-78"/>
              </a:rPr>
              <a:t>fabric of the history of that decade. </a:t>
            </a:r>
            <a:endParaRPr lang="en-US" dirty="0">
              <a:latin typeface="Andalus" pitchFamily="2" charset="-78"/>
              <a:cs typeface="Andalus" pitchFamily="2" charset="-78"/>
            </a:endParaRPr>
          </a:p>
        </p:txBody>
      </p:sp>
      <p:pic>
        <p:nvPicPr>
          <p:cNvPr id="4" name="Picture 3" descr="dc1960.jpg"/>
          <p:cNvPicPr>
            <a:picLocks noChangeAspect="1"/>
          </p:cNvPicPr>
          <p:nvPr/>
        </p:nvPicPr>
        <p:blipFill>
          <a:blip r:embed="rId3" cstate="print"/>
          <a:stretch>
            <a:fillRect/>
          </a:stretch>
        </p:blipFill>
        <p:spPr>
          <a:xfrm>
            <a:off x="5181600" y="2286000"/>
            <a:ext cx="3361765" cy="2286000"/>
          </a:xfrm>
          <a:prstGeom prst="rect">
            <a:avLst/>
          </a:prstGeom>
          <a:effectLst>
            <a:outerShdw blurRad="50800" dist="50800" dir="5400000" algn="ctr" rotWithShape="0">
              <a:srgbClr val="000000">
                <a:alpha val="40000"/>
              </a:srgbClr>
            </a:outerShdw>
          </a:effectLst>
          <a:scene3d>
            <a:camera prst="orthographicFront"/>
            <a:lightRig rig="balanced" dir="t"/>
          </a:scene3d>
        </p:spPr>
      </p:pic>
      <p:sp>
        <p:nvSpPr>
          <p:cNvPr id="5" name="TextBox 4"/>
          <p:cNvSpPr txBox="1"/>
          <p:nvPr/>
        </p:nvSpPr>
        <p:spPr>
          <a:xfrm>
            <a:off x="5486400" y="4724400"/>
            <a:ext cx="2819400" cy="338554"/>
          </a:xfrm>
          <a:prstGeom prst="rect">
            <a:avLst/>
          </a:prstGeom>
          <a:noFill/>
        </p:spPr>
        <p:txBody>
          <a:bodyPr wrap="square" rtlCol="0">
            <a:spAutoFit/>
          </a:bodyPr>
          <a:lstStyle/>
          <a:p>
            <a:pPr algn="ctr"/>
            <a:r>
              <a:rPr lang="en-US" sz="1600" dirty="0" smtClean="0">
                <a:latin typeface="Andalus" pitchFamily="2" charset="-78"/>
                <a:cs typeface="Andalus" pitchFamily="2" charset="-78"/>
              </a:rPr>
              <a:t>Source: Hippy.com</a:t>
            </a:r>
            <a:endParaRPr lang="en-US" sz="1600" dirty="0">
              <a:latin typeface="Andalus" pitchFamily="2" charset="-78"/>
              <a:cs typeface="Andalus" pitchFamily="2" charset="-78"/>
            </a:endParaRPr>
          </a:p>
        </p:txBody>
      </p:sp>
    </p:spTree>
  </p:cSld>
  <p:clrMapOvr>
    <a:masterClrMapping/>
  </p:clrMapOvr>
  <p:transition spd="med" advClick="0" advTm="10000">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8000" dirty="0" smtClean="0">
                <a:latin typeface="Andalus" pitchFamily="2" charset="-78"/>
                <a:cs typeface="Andalus" pitchFamily="2" charset="-78"/>
              </a:rPr>
              <a:t>THE END</a:t>
            </a:r>
            <a:endParaRPr lang="en-US" sz="8000" dirty="0">
              <a:latin typeface="Andalus" pitchFamily="2" charset="-78"/>
              <a:cs typeface="Andalus" pitchFamily="2" charset="-78"/>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6041136"/>
          </a:xfrm>
        </p:spPr>
        <p:txBody>
          <a:bodyPr>
            <a:normAutofit fontScale="90000"/>
          </a:bodyPr>
          <a:lstStyle/>
          <a:p>
            <a:r>
              <a:rPr lang="en-US" sz="2400" dirty="0" smtClean="0">
                <a:latin typeface="Andalus" pitchFamily="2" charset="-78"/>
                <a:cs typeface="Andalus" pitchFamily="2" charset="-78"/>
              </a:rPr>
              <a:t>Sources:</a:t>
            </a:r>
            <a:r>
              <a:rPr lang="en-US" dirty="0" smtClean="0"/>
              <a:t/>
            </a:r>
            <a:br>
              <a:rPr lang="en-US" dirty="0" smtClean="0"/>
            </a:br>
            <a:r>
              <a:rPr lang="en-US" sz="1600" dirty="0" smtClean="0"/>
              <a:t/>
            </a:r>
            <a:br>
              <a:rPr lang="en-US" sz="1600" dirty="0" smtClean="0"/>
            </a:br>
            <a:r>
              <a:rPr lang="en-US" sz="1800" b="1" dirty="0" smtClean="0">
                <a:latin typeface="Andalus" pitchFamily="2" charset="-78"/>
                <a:cs typeface="Andalus" pitchFamily="2" charset="-78"/>
              </a:rPr>
              <a:t>Hippie Designs (2010) TopPun.com. Online available at: </a:t>
            </a:r>
            <a:r>
              <a:rPr lang="en-US" sz="1800" b="1" dirty="0" smtClean="0">
                <a:latin typeface="Andalus" pitchFamily="2" charset="-78"/>
                <a:cs typeface="Andalus" pitchFamily="2" charset="-78"/>
                <a:hlinkClick r:id="rId3"/>
              </a:rPr>
              <a:t>http://www.toppun.com/Peace-Signs/Hippie-Designs-Products-Merchandise-Store-Shop.html</a:t>
            </a:r>
            <a:r>
              <a:rPr lang="en-US" sz="1800" b="1" dirty="0" smtClean="0">
                <a:latin typeface="Andalus" pitchFamily="2" charset="-78"/>
                <a:cs typeface="Andalus" pitchFamily="2" charset="-78"/>
              </a:rPr>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Gordon, Keith A. (2010) Woodstock 1969 Revisited: Blues-rock artists that performed at the festival. About.com: Blues. Online available at: </a:t>
            </a:r>
            <a:r>
              <a:rPr lang="en-US" sz="1800" b="1" dirty="0" smtClean="0">
                <a:latin typeface="Andalus" pitchFamily="2" charset="-78"/>
                <a:cs typeface="Andalus" pitchFamily="2" charset="-78"/>
                <a:hlinkClick r:id="rId4"/>
              </a:rPr>
              <a:t>http://blues.about.com/od/bluesrockessentials/tp/Woodstock69.htm</a:t>
            </a:r>
            <a:r>
              <a:rPr lang="en-US" sz="1800" b="1" dirty="0" smtClean="0">
                <a:latin typeface="Andalus" pitchFamily="2" charset="-78"/>
                <a:cs typeface="Andalus" pitchFamily="2" charset="-78"/>
              </a:rPr>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The Civil Rights Movement (2003) Hippy.com online available at: </a:t>
            </a:r>
            <a:r>
              <a:rPr lang="en-US" sz="1800" b="1" dirty="0" smtClean="0">
                <a:latin typeface="Andalus" pitchFamily="2" charset="-78"/>
                <a:cs typeface="Andalus" pitchFamily="2" charset="-78"/>
                <a:hlinkClick r:id="rId5"/>
              </a:rPr>
              <a:t>http://www.hippy.com/modules.php?name=News&amp;file=article&amp;sid=195</a:t>
            </a:r>
            <a:r>
              <a:rPr lang="en-US" sz="1800" b="1" dirty="0" smtClean="0">
                <a:latin typeface="Andalus" pitchFamily="2" charset="-78"/>
                <a:cs typeface="Andalus" pitchFamily="2" charset="-78"/>
              </a:rPr>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The Anti  War Movement (2003) Hippy.com online available at: </a:t>
            </a:r>
            <a:r>
              <a:rPr lang="en-US" sz="1800" b="1" dirty="0" smtClean="0">
                <a:latin typeface="Andalus" pitchFamily="2" charset="-78"/>
                <a:cs typeface="Andalus" pitchFamily="2" charset="-78"/>
                <a:hlinkClick r:id="rId6"/>
              </a:rPr>
              <a:t>http://www.hippy.com/modules.php?name=News&amp;file=article&amp;sid=203</a:t>
            </a:r>
            <a:r>
              <a:rPr lang="en-US" sz="1800" b="1" dirty="0" smtClean="0">
                <a:latin typeface="Andalus" pitchFamily="2" charset="-78"/>
                <a:cs typeface="Andalus" pitchFamily="2" charset="-78"/>
              </a:rPr>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Elshaw, Gary ( 2000 ) The Depiction of the Late 1960’s Counter Culture in the 1968 Films of Jean-Luc Godard. Victoria University of Wellington, November 2000. Online available at: </a:t>
            </a:r>
            <a:r>
              <a:rPr lang="en-US" sz="1800" b="1" dirty="0" smtClean="0">
                <a:latin typeface="Andalus" pitchFamily="2" charset="-78"/>
                <a:cs typeface="Andalus" pitchFamily="2" charset="-78"/>
                <a:hlinkClick r:id="rId7"/>
              </a:rPr>
              <a:t>http://www.garyelshaw.com/jlg/Thesis.pdf</a:t>
            </a:r>
            <a:r>
              <a:rPr lang="en-US" sz="1800" b="1" dirty="0" smtClean="0">
                <a:latin typeface="Andalus" pitchFamily="2" charset="-78"/>
                <a:cs typeface="Andalus" pitchFamily="2" charset="-78"/>
              </a:rPr>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
            </a:r>
            <a:br>
              <a:rPr lang="en-US" sz="1800" b="1" dirty="0" smtClean="0">
                <a:latin typeface="Andalus" pitchFamily="2" charset="-78"/>
                <a:cs typeface="Andalus" pitchFamily="2" charset="-78"/>
              </a:rPr>
            </a:br>
            <a:r>
              <a:rPr lang="en-US" sz="1800" b="1" dirty="0" smtClean="0">
                <a:latin typeface="Andalus" pitchFamily="2" charset="-78"/>
                <a:cs typeface="Andalus" pitchFamily="2" charset="-78"/>
              </a:rPr>
              <a:t>A Trip Through the Sixties ( 2003 ) Hippy.com online available at: </a:t>
            </a:r>
            <a:r>
              <a:rPr lang="en-US" sz="1800" b="1" dirty="0" smtClean="0">
                <a:latin typeface="Andalus" pitchFamily="2" charset="-78"/>
                <a:cs typeface="Andalus" pitchFamily="2" charset="-78"/>
                <a:hlinkClick r:id="rId8"/>
              </a:rPr>
              <a:t>http://www.hippy.com/modules.php?name=News&amp;file=article&amp;sid=209</a:t>
            </a:r>
            <a:endParaRPr lang="en-US" sz="1800" b="1" dirty="0">
              <a:latin typeface="Andalus" pitchFamily="2" charset="-78"/>
              <a:cs typeface="Andalus" pitchFamily="2" charset="-78"/>
            </a:endParaRPr>
          </a:p>
        </p:txBody>
      </p:sp>
    </p:spTree>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0</TotalTime>
  <Words>255</Words>
  <Application>Microsoft Office PowerPoint</Application>
  <PresentationFormat>Экран (4:3)</PresentationFormat>
  <Paragraphs>33</Paragraphs>
  <Slides>8</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Metro</vt:lpstr>
      <vt:lpstr>Слайд 1</vt:lpstr>
      <vt:lpstr>Слайд 2</vt:lpstr>
      <vt:lpstr>Sex, Drugs, and Rock-n-Roll</vt:lpstr>
      <vt:lpstr>The Woodstock Festival </vt:lpstr>
      <vt:lpstr>Janis Joplin: A Statistic</vt:lpstr>
      <vt:lpstr>The Civil Rights Movement</vt:lpstr>
      <vt:lpstr>Слайд 7</vt:lpstr>
      <vt:lpstr>Sources:  Hippie Designs (2010) TopPun.com. Online available at: http://www.toppun.com/Peace-Signs/Hippie-Designs-Products-Merchandise-Store-Shop.html  Gordon, Keith A. (2010) Woodstock 1969 Revisited: Blues-rock artists that performed at the festival. About.com: Blues. Online available at: http://blues.about.com/od/bluesrockessentials/tp/Woodstock69.htm  The Civil Rights Movement (2003) Hippy.com online available at: http://www.hippy.com/modules.php?name=News&amp;file=article&amp;sid=195  The Anti  War Movement (2003) Hippy.com online available at: http://www.hippy.com/modules.php?name=News&amp;file=article&amp;sid=203   Elshaw, Gary ( 2000 ) The Depiction of the Late 1960’s Counter Culture in the 1968 Films of Jean-Luc Godard. Victoria University of Wellington, November 2000. Online available at: http://www.garyelshaw.com/jlg/Thesis.pdf  A Trip Through the Sixties ( 2003 ) Hippy.com online available at: http://www.hippy.com/modules.php?name=News&amp;file=article&amp;sid=209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2010-09-20T19:22:39Z</dcterms:created>
  <dcterms:modified xsi:type="dcterms:W3CDTF">2010-09-20T19:22:42Z</dcterms:modified>
</cp:coreProperties>
</file>