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04" r:id="rId1"/>
  </p:sldMasterIdLst>
  <p:notesMasterIdLst>
    <p:notesMasterId r:id="rId7"/>
  </p:notesMasterIdLst>
  <p:sldIdLst>
    <p:sldId id="256" r:id="rId2"/>
    <p:sldId id="260" r:id="rId3"/>
    <p:sldId id="261" r:id="rId4"/>
    <p:sldId id="257"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106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343C55-1745-4404-BA62-5F55D96BAE60}" type="datetimeFigureOut">
              <a:rPr lang="ru-RU" smtClean="0"/>
              <a:t>23.07.2010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915E9D-4838-4B6C-B816-200695A1CFE4}"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8915E9D-4838-4B6C-B816-200695A1CFE4}" type="slidenum">
              <a:rPr lang="ru-RU" smtClean="0"/>
              <a:t>1</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8915E9D-4838-4B6C-B816-200695A1CFE4}" type="slidenum">
              <a:rPr lang="ru-RU" smtClean="0"/>
              <a:t>2</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8915E9D-4838-4B6C-B816-200695A1CFE4}" type="slidenum">
              <a:rPr lang="ru-RU" smtClean="0"/>
              <a:t>3</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8915E9D-4838-4B6C-B816-200695A1CFE4}" type="slidenum">
              <a:rPr lang="ru-RU" smtClean="0"/>
              <a:t>4</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8915E9D-4838-4B6C-B816-200695A1CFE4}" type="slidenum">
              <a:rPr lang="ru-RU" smtClean="0"/>
              <a:t>5</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A249162-4A4F-428C-B595-4D9F8445BEE4}" type="datetimeFigureOut">
              <a:rPr lang="en-US" smtClean="0"/>
              <a:pPr/>
              <a:t>7/23/2010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3ABC286F-30A7-4476-9472-5A77CF46F44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249162-4A4F-428C-B595-4D9F8445BEE4}" type="datetimeFigureOut">
              <a:rPr lang="en-US" smtClean="0"/>
              <a:pPr/>
              <a:t>7/23/2010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BC286F-30A7-4476-9472-5A77CF46F44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249162-4A4F-428C-B595-4D9F8445BEE4}" type="datetimeFigureOut">
              <a:rPr lang="en-US" smtClean="0"/>
              <a:pPr/>
              <a:t>7/23/2010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BC286F-30A7-4476-9472-5A77CF46F44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A249162-4A4F-428C-B595-4D9F8445BEE4}" type="datetimeFigureOut">
              <a:rPr lang="en-US" smtClean="0"/>
              <a:pPr/>
              <a:t>7/23/2010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3ABC286F-30A7-4476-9472-5A77CF46F44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A249162-4A4F-428C-B595-4D9F8445BEE4}" type="datetimeFigureOut">
              <a:rPr lang="en-US" smtClean="0"/>
              <a:pPr/>
              <a:t>7/23/2010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3ABC286F-30A7-4476-9472-5A77CF46F445}"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A249162-4A4F-428C-B595-4D9F8445BEE4}" type="datetimeFigureOut">
              <a:rPr lang="en-US" smtClean="0"/>
              <a:pPr/>
              <a:t>7/23/2010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ABC286F-30A7-4476-9472-5A77CF46F44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A249162-4A4F-428C-B595-4D9F8445BEE4}" type="datetimeFigureOut">
              <a:rPr lang="en-US" smtClean="0"/>
              <a:pPr/>
              <a:t>7/23/2010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3ABC286F-30A7-4476-9472-5A77CF46F445}"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A249162-4A4F-428C-B595-4D9F8445BEE4}" type="datetimeFigureOut">
              <a:rPr lang="en-US" smtClean="0"/>
              <a:pPr/>
              <a:t>7/23/2010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BC286F-30A7-4476-9472-5A77CF46F44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A249162-4A4F-428C-B595-4D9F8445BEE4}" type="datetimeFigureOut">
              <a:rPr lang="en-US" smtClean="0"/>
              <a:pPr/>
              <a:t>7/23/2010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BC286F-30A7-4476-9472-5A77CF46F44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A249162-4A4F-428C-B595-4D9F8445BEE4}" type="datetimeFigureOut">
              <a:rPr lang="en-US" smtClean="0"/>
              <a:pPr/>
              <a:t>7/23/2010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BC286F-30A7-4476-9472-5A77CF46F44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A249162-4A4F-428C-B595-4D9F8445BEE4}" type="datetimeFigureOut">
              <a:rPr lang="en-US" smtClean="0"/>
              <a:pPr/>
              <a:t>7/23/2010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ABC286F-30A7-4476-9472-5A77CF46F445}"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A249162-4A4F-428C-B595-4D9F8445BEE4}" type="datetimeFigureOut">
              <a:rPr lang="en-US" smtClean="0"/>
              <a:pPr/>
              <a:t>7/23/2010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ABC286F-30A7-4476-9472-5A77CF46F445}"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chkOM058U2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400" dirty="0" smtClean="0"/>
              <a:t>A training model for risk mitigation</a:t>
            </a:r>
            <a:endParaRPr lang="en-US" sz="2400" dirty="0"/>
          </a:p>
        </p:txBody>
      </p:sp>
      <p:sp>
        <p:nvSpPr>
          <p:cNvPr id="3" name="Subtitle 2"/>
          <p:cNvSpPr>
            <a:spLocks noGrp="1"/>
          </p:cNvSpPr>
          <p:nvPr>
            <p:ph type="subTitle" idx="1"/>
          </p:nvPr>
        </p:nvSpPr>
        <p:spPr/>
        <p:txBody>
          <a:bodyPr/>
          <a:lstStyle/>
          <a:p>
            <a:r>
              <a:rPr lang="en-US" dirty="0" smtClean="0"/>
              <a:t>Lateral Violence in the clinical environment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dirty="0" smtClean="0"/>
              <a:t>Lateral Violence in the Clinical Setting</a:t>
            </a:r>
            <a:endParaRPr lang="en-US" sz="2400" dirty="0"/>
          </a:p>
        </p:txBody>
      </p:sp>
      <p:sp>
        <p:nvSpPr>
          <p:cNvPr id="3" name="Content Placeholder 2"/>
          <p:cNvSpPr>
            <a:spLocks noGrp="1"/>
          </p:cNvSpPr>
          <p:nvPr>
            <p:ph idx="1"/>
          </p:nvPr>
        </p:nvSpPr>
        <p:spPr/>
        <p:txBody>
          <a:bodyPr>
            <a:normAutofit fontScale="25000" lnSpcReduction="20000"/>
          </a:bodyPr>
          <a:lstStyle/>
          <a:p>
            <a:pPr>
              <a:buFont typeface="Wingdings" pitchFamily="2" charset="2"/>
              <a:buChar char="§"/>
            </a:pPr>
            <a:r>
              <a:rPr lang="en-US" sz="8000" dirty="0" smtClean="0"/>
              <a:t>According to the Center for American Nurses (2008), the presence of lateral violence in healthcare organizations is extensive</a:t>
            </a:r>
          </a:p>
          <a:p>
            <a:pPr>
              <a:buFont typeface="Wingdings" pitchFamily="2" charset="2"/>
              <a:buChar char="§"/>
            </a:pPr>
            <a:endParaRPr lang="en-US" sz="8000" dirty="0" smtClean="0"/>
          </a:p>
          <a:p>
            <a:pPr>
              <a:buFont typeface="Wingdings" pitchFamily="2" charset="2"/>
              <a:buChar char="§"/>
            </a:pPr>
            <a:r>
              <a:rPr lang="en-US" sz="8000" dirty="0" smtClean="0"/>
              <a:t>The U.S. Federal Bureau of Labor and Statistics reports that nearly half of all nonfatal injuries in the workplace result from violent acts against co-workers in the healthcare sector, and in many if not most states, the healthcare sector ranks amongst the top five locations for incidents of workplace violence</a:t>
            </a:r>
          </a:p>
          <a:p>
            <a:pPr>
              <a:buFont typeface="Wingdings" pitchFamily="2" charset="2"/>
              <a:buChar char="§"/>
            </a:pPr>
            <a:endParaRPr lang="en-US" sz="8000" dirty="0" smtClean="0"/>
          </a:p>
          <a:p>
            <a:pPr>
              <a:buFont typeface="Wingdings" pitchFamily="2" charset="2"/>
              <a:buChar char="§"/>
            </a:pPr>
            <a:r>
              <a:rPr lang="en-US" sz="8000" dirty="0" smtClean="0"/>
              <a:t>The American Association of Occupational Health Nurses (AAOHN) definition of workplace violence “any action that may threaten the safety of an employee, impact the employee’s physical or psycho­logical well-being, or cause damage to company property”</a:t>
            </a:r>
          </a:p>
          <a:p>
            <a:pPr>
              <a:buFont typeface="Wingdings" pitchFamily="2" charset="2"/>
              <a:buChar char="§"/>
            </a:pPr>
            <a:endParaRPr lang="en-US" sz="8000" dirty="0" smtClean="0"/>
          </a:p>
          <a:p>
            <a:pPr>
              <a:buFont typeface="Wingdings" pitchFamily="2" charset="2"/>
              <a:buChar char="§"/>
            </a:pPr>
            <a:r>
              <a:rPr lang="en-US" sz="8000" dirty="0" smtClean="0"/>
              <a:t>Of those reporting, nurses, nurse’s aides and orderlies are predominantly the victims of those injuries</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dirty="0" smtClean="0"/>
              <a:t>LV Training: Malpractice mitigation</a:t>
            </a:r>
            <a:endParaRPr lang="en-US" sz="2400" dirty="0"/>
          </a:p>
        </p:txBody>
      </p:sp>
      <p:sp>
        <p:nvSpPr>
          <p:cNvPr id="3" name="Content Placeholder 2"/>
          <p:cNvSpPr>
            <a:spLocks noGrp="1"/>
          </p:cNvSpPr>
          <p:nvPr>
            <p:ph idx="1"/>
          </p:nvPr>
        </p:nvSpPr>
        <p:spPr/>
        <p:txBody>
          <a:bodyPr>
            <a:normAutofit fontScale="25000" lnSpcReduction="20000"/>
          </a:bodyPr>
          <a:lstStyle/>
          <a:p>
            <a:pPr>
              <a:buFont typeface="Wingdings" pitchFamily="2" charset="2"/>
              <a:buChar char="§"/>
            </a:pPr>
            <a:r>
              <a:rPr lang="en-US" sz="8000" dirty="0" smtClean="0"/>
              <a:t>Significant to nursing training is the legal malpractice issue of negligence and ‘a duty to a reasonable standard of care’ within U.S. Federal law</a:t>
            </a:r>
          </a:p>
          <a:p>
            <a:pPr>
              <a:buFont typeface="Wingdings" pitchFamily="2" charset="2"/>
              <a:buChar char="§"/>
            </a:pPr>
            <a:endParaRPr lang="en-US" sz="8000" dirty="0" smtClean="0"/>
          </a:p>
          <a:p>
            <a:pPr>
              <a:buFont typeface="Wingdings" pitchFamily="2" charset="2"/>
              <a:buChar char="§"/>
            </a:pPr>
            <a:r>
              <a:rPr lang="en-US" sz="8000" dirty="0" smtClean="0"/>
              <a:t>From the perspective of healthcare organizations, the standards of compliance and legal rule provisions for the management and conflict resolution of clinical care settings is unique</a:t>
            </a:r>
          </a:p>
          <a:p>
            <a:pPr>
              <a:buNone/>
            </a:pPr>
            <a:endParaRPr lang="en-US" sz="8000" dirty="0" smtClean="0"/>
          </a:p>
          <a:p>
            <a:pPr>
              <a:buFont typeface="Wingdings" pitchFamily="2" charset="2"/>
              <a:buChar char="§"/>
            </a:pPr>
            <a:r>
              <a:rPr lang="en-US" sz="8000" dirty="0" smtClean="0"/>
              <a:t>Due to structural position and intense levels of responsibility to patients in urgent or clinical care in practice settings, nurses are faced with multiple hazards that put them at risk for harm from urgent care to serious nursing shortages </a:t>
            </a:r>
          </a:p>
          <a:p>
            <a:pPr>
              <a:buFont typeface="Wingdings" pitchFamily="2" charset="2"/>
              <a:buChar char="§"/>
            </a:pPr>
            <a:endParaRPr lang="en-US" sz="8000" dirty="0" smtClean="0"/>
          </a:p>
          <a:p>
            <a:pPr>
              <a:buFont typeface="Wingdings" pitchFamily="2" charset="2"/>
              <a:buChar char="§"/>
            </a:pPr>
            <a:r>
              <a:rPr lang="en-US" sz="8000" dirty="0" smtClean="0"/>
              <a:t>Solutions to violence in healthcare organizations must come from a range of considerations that include both patient related risk and intentional negligence by colleagues</a:t>
            </a:r>
          </a:p>
          <a:p>
            <a:pPr>
              <a:buFont typeface="Wingdings" pitchFamily="2" charset="2"/>
              <a:buChar char="§"/>
            </a:pPr>
            <a:endParaRPr lang="en-US" sz="8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dirty="0" smtClean="0"/>
              <a:t>Nurses work together: Lateral Violence &amp; Risk</a:t>
            </a:r>
            <a:endParaRPr lang="en-US" sz="2400" dirty="0"/>
          </a:p>
        </p:txBody>
      </p:sp>
      <p:pic>
        <p:nvPicPr>
          <p:cNvPr id="2051" name="Picture 3">
            <a:hlinkClick r:id="rId3"/>
          </p:cNvPr>
          <p:cNvPicPr>
            <a:picLocks noGrp="1" noChangeAspect="1" noChangeArrowheads="1"/>
          </p:cNvPicPr>
          <p:nvPr>
            <p:ph idx="1"/>
          </p:nvPr>
        </p:nvPicPr>
        <p:blipFill>
          <a:blip r:embed="rId4" cstate="print"/>
          <a:srcRect/>
          <a:stretch>
            <a:fillRect/>
          </a:stretch>
        </p:blipFill>
        <p:spPr bwMode="auto">
          <a:xfrm>
            <a:off x="3200400" y="2478881"/>
            <a:ext cx="2819400" cy="17605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dirty="0" smtClean="0"/>
              <a:t>References</a:t>
            </a:r>
            <a:endParaRPr lang="en-US" sz="2400" dirty="0"/>
          </a:p>
        </p:txBody>
      </p:sp>
      <p:sp>
        <p:nvSpPr>
          <p:cNvPr id="3" name="Content Placeholder 2"/>
          <p:cNvSpPr>
            <a:spLocks noGrp="1"/>
          </p:cNvSpPr>
          <p:nvPr>
            <p:ph idx="1"/>
          </p:nvPr>
        </p:nvSpPr>
        <p:spPr/>
        <p:txBody>
          <a:bodyPr>
            <a:normAutofit fontScale="92500" lnSpcReduction="10000"/>
          </a:bodyPr>
          <a:lstStyle/>
          <a:p>
            <a:pPr>
              <a:buNone/>
            </a:pPr>
            <a:r>
              <a:rPr lang="en-US" sz="1400" dirty="0" smtClean="0"/>
              <a:t>American Nurses Association. (2001). </a:t>
            </a:r>
            <a:r>
              <a:rPr lang="en-US" sz="1400" i="1" dirty="0" smtClean="0"/>
              <a:t>Code of ethics for nurses with interpretive statements</a:t>
            </a:r>
            <a:r>
              <a:rPr lang="en-US" sz="1400" dirty="0" smtClean="0"/>
              <a:t>. Silver Spring, MD.: American Nurses Association. </a:t>
            </a:r>
          </a:p>
          <a:p>
            <a:pPr>
              <a:buNone/>
            </a:pPr>
            <a:endParaRPr lang="en-US" sz="1400" dirty="0" smtClean="0"/>
          </a:p>
          <a:p>
            <a:pPr>
              <a:buNone/>
            </a:pPr>
            <a:r>
              <a:rPr lang="en-US" sz="1400" dirty="0" smtClean="0"/>
              <a:t>Center for American Nurses. (2007). </a:t>
            </a:r>
            <a:r>
              <a:rPr lang="en-US" sz="1400" i="1" dirty="0" smtClean="0"/>
              <a:t>Bullying in the workplace: Reversing a culture. </a:t>
            </a:r>
            <a:r>
              <a:rPr lang="en-US" sz="1400" dirty="0" smtClean="0"/>
              <a:t>Silver Spring, MD: Center for American Nurses. </a:t>
            </a:r>
          </a:p>
          <a:p>
            <a:pPr>
              <a:buNone/>
            </a:pPr>
            <a:endParaRPr lang="en-US" sz="1400" dirty="0" smtClean="0"/>
          </a:p>
          <a:p>
            <a:pPr>
              <a:buNone/>
            </a:pPr>
            <a:r>
              <a:rPr lang="en-US" sz="1400" dirty="0" smtClean="0"/>
              <a:t>Cook, J. K., Green, M., &amp; </a:t>
            </a:r>
            <a:r>
              <a:rPr lang="en-US" sz="1400" dirty="0" err="1" smtClean="0"/>
              <a:t>Topp</a:t>
            </a:r>
            <a:r>
              <a:rPr lang="en-US" sz="1400" dirty="0" smtClean="0"/>
              <a:t>, R. V. (2001). Exploring the impact of physician verbal abuse on </a:t>
            </a:r>
            <a:r>
              <a:rPr lang="en-US" sz="1400" dirty="0" err="1" smtClean="0"/>
              <a:t>perioperative</a:t>
            </a:r>
            <a:r>
              <a:rPr lang="en-US" sz="1400" dirty="0" smtClean="0"/>
              <a:t> nurses. </a:t>
            </a:r>
            <a:r>
              <a:rPr lang="en-US" sz="1400" i="1" dirty="0" smtClean="0"/>
              <a:t>AORN Journal, 74</a:t>
            </a:r>
            <a:r>
              <a:rPr lang="en-US" sz="1400" dirty="0" smtClean="0"/>
              <a:t>(3), 317-318, 320, 322-327, 329-330. </a:t>
            </a:r>
          </a:p>
          <a:p>
            <a:pPr>
              <a:buNone/>
            </a:pPr>
            <a:endParaRPr lang="en-US" sz="1400" dirty="0" smtClean="0"/>
          </a:p>
          <a:p>
            <a:pPr>
              <a:buNone/>
            </a:pPr>
            <a:r>
              <a:rPr lang="en-US" sz="1400" dirty="0" smtClean="0"/>
              <a:t>Dunn, H. (2003). Horizontal violence among nurses in the operating room. </a:t>
            </a:r>
            <a:r>
              <a:rPr lang="en-US" sz="1400" i="1" dirty="0" smtClean="0"/>
              <a:t>AORN Journal, 78</a:t>
            </a:r>
            <a:r>
              <a:rPr lang="en-US" sz="1400" dirty="0" smtClean="0"/>
              <a:t>(6), 977-980, 982, 984-988. </a:t>
            </a:r>
          </a:p>
          <a:p>
            <a:pPr>
              <a:buNone/>
            </a:pPr>
            <a:endParaRPr lang="en-US" sz="1400" dirty="0" smtClean="0"/>
          </a:p>
          <a:p>
            <a:pPr>
              <a:buNone/>
            </a:pPr>
            <a:r>
              <a:rPr lang="en-US" sz="1400" dirty="0" err="1" smtClean="0"/>
              <a:t>Gerardi</a:t>
            </a:r>
            <a:r>
              <a:rPr lang="en-US" sz="1400" dirty="0" smtClean="0"/>
              <a:t>, D. (2004). Using mediation techniques to manage conflict and create healthy work environments. </a:t>
            </a:r>
            <a:r>
              <a:rPr lang="en-US" sz="1400" i="1" dirty="0" smtClean="0"/>
              <a:t>AACN Clinical Issues: Advanced Practice in Acute &amp; Critical Care, 15</a:t>
            </a:r>
            <a:r>
              <a:rPr lang="en-US" sz="1400" dirty="0" smtClean="0"/>
              <a:t>(2), 182-195. </a:t>
            </a:r>
          </a:p>
          <a:p>
            <a:pPr>
              <a:buNone/>
            </a:pPr>
            <a:endParaRPr lang="en-US" sz="1400" dirty="0" smtClean="0"/>
          </a:p>
          <a:p>
            <a:pPr>
              <a:buNone/>
            </a:pPr>
            <a:r>
              <a:rPr lang="en-US" sz="1400" dirty="0" smtClean="0"/>
              <a:t>Griffin, D. (2004). Teaching cognitive rehearsal as a shield for lateral violence: an intervention for newly licensed nurses. </a:t>
            </a:r>
            <a:r>
              <a:rPr lang="en-US" sz="1400" i="1" dirty="0" smtClean="0"/>
              <a:t>The Journal of Continuing Education in Nursing, 35</a:t>
            </a:r>
            <a:r>
              <a:rPr lang="en-US" sz="1400" dirty="0" smtClean="0"/>
              <a:t>(6), 257-263. </a:t>
            </a:r>
          </a:p>
          <a:p>
            <a:pPr>
              <a:buNone/>
            </a:pPr>
            <a:endParaRPr lang="en-US" sz="1400" dirty="0" smtClean="0"/>
          </a:p>
          <a:p>
            <a:pPr>
              <a:buNone/>
            </a:pPr>
            <a:r>
              <a:rPr lang="en-US" sz="1200" dirty="0" smtClean="0"/>
              <a:t>Sheridan – Leos, N. (2008). </a:t>
            </a:r>
            <a:r>
              <a:rPr lang="en-US" sz="1200" dirty="0" smtClean="0">
                <a:solidFill>
                  <a:schemeClr val="tx1"/>
                </a:solidFill>
              </a:rPr>
              <a:t>Understanding Lateral Violence in Nursing. </a:t>
            </a:r>
            <a:r>
              <a:rPr lang="en-US" sz="1200" i="1" dirty="0" smtClean="0">
                <a:solidFill>
                  <a:schemeClr val="tx1"/>
                </a:solidFill>
              </a:rPr>
              <a:t>Clinical Journal of Oncology Nursing</a:t>
            </a:r>
            <a:r>
              <a:rPr lang="en-US" sz="1200" dirty="0" smtClean="0">
                <a:solidFill>
                  <a:schemeClr val="tx1"/>
                </a:solidFill>
              </a:rPr>
              <a:t>, 12 (3), 399-403. DOI: 10.1188/08.CJON.399-403</a:t>
            </a:r>
          </a:p>
          <a:p>
            <a:pPr>
              <a:buNone/>
            </a:pPr>
            <a:endParaRPr lang="en-US" sz="1400" dirty="0" smtClean="0"/>
          </a:p>
          <a:p>
            <a:pPr>
              <a:buNone/>
            </a:pPr>
            <a:r>
              <a:rPr lang="en-US" sz="1400" dirty="0" smtClean="0"/>
              <a:t>Schwartz, M. E. (2010). </a:t>
            </a:r>
            <a:r>
              <a:rPr lang="en-US" sz="1400" i="1" dirty="0" smtClean="0"/>
              <a:t>Nurses Confront Violence on the Job </a:t>
            </a:r>
            <a:r>
              <a:rPr lang="en-US" sz="1400" dirty="0" smtClean="0"/>
              <a:t>. Retrieved from: http://www.youtube.com/watch?v=chkOM058U2E</a:t>
            </a:r>
            <a:endParaRPr lang="en-US" sz="1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0</TotalTime>
  <Words>532</Words>
  <Application>Microsoft Office PowerPoint</Application>
  <PresentationFormat>Экран (4:3)</PresentationFormat>
  <Paragraphs>41</Paragraphs>
  <Slides>5</Slides>
  <Notes>5</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Trek</vt:lpstr>
      <vt:lpstr>A training model for risk mitigation</vt:lpstr>
      <vt:lpstr>Lateral Violence in the Clinical Setting</vt:lpstr>
      <vt:lpstr>LV Training: Malpractice mitigation</vt:lpstr>
      <vt:lpstr>Nurses work together: Lateral Violence &amp; Risk</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2010-07-23T19:24:39Z</dcterms:created>
  <dcterms:modified xsi:type="dcterms:W3CDTF">2010-07-23T19:24:41Z</dcterms:modified>
</cp:coreProperties>
</file>