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4" r:id="rId3"/>
    <p:sldId id="258" r:id="rId4"/>
    <p:sldId id="260" r:id="rId5"/>
    <p:sldId id="262" r:id="rId6"/>
    <p:sldId id="267" r:id="rId7"/>
    <p:sldId id="265" r:id="rId8"/>
    <p:sldId id="261" r:id="rId9"/>
    <p:sldId id="271" r:id="rId10"/>
    <p:sldId id="266" r:id="rId11"/>
    <p:sldId id="268" r:id="rId12"/>
    <p:sldId id="269" r:id="rId13"/>
    <p:sldId id="270" r:id="rId14"/>
    <p:sldId id="273" r:id="rId15"/>
    <p:sldId id="274" r:id="rId16"/>
    <p:sldId id="275" r:id="rId17"/>
  </p:sldIdLst>
  <p:sldSz cx="9144000" cy="6858000" type="screen4x3"/>
  <p:notesSz cx="6946900" cy="9283700"/>
  <p:defaultTextStyle>
    <a:defPPr>
      <a:defRPr lang="en-US"/>
    </a:defPPr>
    <a:lvl1pPr algn="l" rtl="0" eaLnBrk="0" fontAlgn="base" hangingPunct="0">
      <a:spcBef>
        <a:spcPct val="0"/>
      </a:spcBef>
      <a:spcAft>
        <a:spcPct val="0"/>
      </a:spcAft>
      <a:defRPr kumimoji="1"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umimoji="1"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umimoji="1"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umimoji="1"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umimoji="1" sz="2400" kern="1200">
        <a:solidFill>
          <a:schemeClr val="tx1"/>
        </a:solidFill>
        <a:latin typeface="Tahoma" pitchFamily="34" charset="0"/>
        <a:ea typeface="+mn-ea"/>
        <a:cs typeface="+mn-cs"/>
      </a:defRPr>
    </a:lvl5pPr>
    <a:lvl6pPr marL="2286000" algn="l" defTabSz="914400" rtl="0" eaLnBrk="1" latinLnBrk="0" hangingPunct="1">
      <a:defRPr kumimoji="1" sz="2400" kern="1200">
        <a:solidFill>
          <a:schemeClr val="tx1"/>
        </a:solidFill>
        <a:latin typeface="Tahoma" pitchFamily="34" charset="0"/>
        <a:ea typeface="+mn-ea"/>
        <a:cs typeface="+mn-cs"/>
      </a:defRPr>
    </a:lvl6pPr>
    <a:lvl7pPr marL="2743200" algn="l" defTabSz="914400" rtl="0" eaLnBrk="1" latinLnBrk="0" hangingPunct="1">
      <a:defRPr kumimoji="1" sz="2400" kern="1200">
        <a:solidFill>
          <a:schemeClr val="tx1"/>
        </a:solidFill>
        <a:latin typeface="Tahoma" pitchFamily="34" charset="0"/>
        <a:ea typeface="+mn-ea"/>
        <a:cs typeface="+mn-cs"/>
      </a:defRPr>
    </a:lvl7pPr>
    <a:lvl8pPr marL="3200400" algn="l" defTabSz="914400" rtl="0" eaLnBrk="1" latinLnBrk="0" hangingPunct="1">
      <a:defRPr kumimoji="1" sz="2400" kern="1200">
        <a:solidFill>
          <a:schemeClr val="tx1"/>
        </a:solidFill>
        <a:latin typeface="Tahoma" pitchFamily="34" charset="0"/>
        <a:ea typeface="+mn-ea"/>
        <a:cs typeface="+mn-cs"/>
      </a:defRPr>
    </a:lvl8pPr>
    <a:lvl9pPr marL="3657600" algn="l" defTabSz="914400" rtl="0" eaLnBrk="1" latinLnBrk="0" hangingPunct="1">
      <a:defRPr kumimoji="1"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66FF"/>
    <a:srgbClr val="0099FF"/>
    <a:srgbClr val="99CCFF"/>
    <a:srgbClr val="3366CC"/>
    <a:srgbClr val="CCECFF"/>
    <a:srgbClr val="0033CC"/>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4123" autoAdjust="0"/>
  </p:normalViewPr>
  <p:slideViewPr>
    <p:cSldViewPr>
      <p:cViewPr varScale="1">
        <p:scale>
          <a:sx n="44" d="100"/>
          <a:sy n="44" d="100"/>
        </p:scale>
        <p:origin x="1603" y="4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defTabSz="927100">
              <a:defRPr kumimoji="0" sz="1200">
                <a:latin typeface="Times New Roman" pitchFamily="18" charset="0"/>
              </a:defRPr>
            </a:lvl1pPr>
          </a:lstStyle>
          <a:p>
            <a:endParaRPr lang="en-US" dirty="0"/>
          </a:p>
        </p:txBody>
      </p:sp>
      <p:sp>
        <p:nvSpPr>
          <p:cNvPr id="23555" name="Rectangle 3"/>
          <p:cNvSpPr>
            <a:spLocks noGrp="1" noChangeArrowheads="1"/>
          </p:cNvSpPr>
          <p:nvPr>
            <p:ph type="dt"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r" defTabSz="927100">
              <a:defRPr kumimoji="0" sz="1200">
                <a:latin typeface="Times New Roman" pitchFamily="18" charset="0"/>
              </a:defRPr>
            </a:lvl1pPr>
          </a:lstStyle>
          <a:p>
            <a:endParaRPr lang="en-US" dirty="0"/>
          </a:p>
        </p:txBody>
      </p:sp>
      <p:sp>
        <p:nvSpPr>
          <p:cNvPr id="23556"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925513" y="4410075"/>
            <a:ext cx="509587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defTabSz="927100">
              <a:defRPr kumimoji="0" sz="1200">
                <a:latin typeface="Times New Roman" pitchFamily="18" charset="0"/>
              </a:defRPr>
            </a:lvl1pPr>
          </a:lstStyle>
          <a:p>
            <a:endParaRPr lang="en-US" dirty="0"/>
          </a:p>
        </p:txBody>
      </p:sp>
      <p:sp>
        <p:nvSpPr>
          <p:cNvPr id="23559" name="Rectangle 7"/>
          <p:cNvSpPr>
            <a:spLocks noGrp="1" noChangeArrowheads="1"/>
          </p:cNvSpPr>
          <p:nvPr>
            <p:ph type="sldNum" sz="quarter" idx="5"/>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r" defTabSz="927100">
              <a:defRPr kumimoji="0" sz="1200">
                <a:latin typeface="Times New Roman" pitchFamily="18" charset="0"/>
              </a:defRPr>
            </a:lvl1pPr>
          </a:lstStyle>
          <a:p>
            <a:fld id="{9268D29B-27D4-4C37-9E50-E30C5C441CE9}" type="slidenum">
              <a:rPr lang="en-US"/>
              <a:pPr/>
              <a:t>‹#›</a:t>
            </a:fld>
            <a:endParaRPr lang="en-US" dirty="0"/>
          </a:p>
        </p:txBody>
      </p:sp>
    </p:spTree>
    <p:extLst>
      <p:ext uri="{BB962C8B-B14F-4D97-AF65-F5344CB8AC3E}">
        <p14:creationId xmlns:p14="http://schemas.microsoft.com/office/powerpoint/2010/main" val="35383293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Morning: This is an presentation on Bullying in Healthcare</a:t>
            </a:r>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1</a:t>
            </a:fld>
            <a:endParaRPr lang="en-US" dirty="0"/>
          </a:p>
        </p:txBody>
      </p:sp>
    </p:spTree>
    <p:extLst>
      <p:ext uri="{BB962C8B-B14F-4D97-AF65-F5344CB8AC3E}">
        <p14:creationId xmlns:p14="http://schemas.microsoft.com/office/powerpoint/2010/main" val="1661434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employees have options to reporting the Bullying in the workplace. Some companies may not have</a:t>
            </a:r>
            <a:r>
              <a:rPr lang="en-US" baseline="0" dirty="0" smtClean="0"/>
              <a:t> hotlines but most have anonymous hotlines to report </a:t>
            </a:r>
          </a:p>
          <a:p>
            <a:r>
              <a:rPr lang="en-US" baseline="0" dirty="0" smtClean="0"/>
              <a:t>Work related problems: Remember that human resources is liable and accountable for addressing your bullying complaints. When all possible the Human</a:t>
            </a:r>
          </a:p>
          <a:p>
            <a:r>
              <a:rPr lang="en-US" baseline="0" dirty="0" smtClean="0"/>
              <a:t>Resource department is an excellent place to start.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10</a:t>
            </a:fld>
            <a:endParaRPr lang="en-US" dirty="0"/>
          </a:p>
        </p:txBody>
      </p:sp>
    </p:spTree>
    <p:extLst>
      <p:ext uri="{BB962C8B-B14F-4D97-AF65-F5344CB8AC3E}">
        <p14:creationId xmlns:p14="http://schemas.microsoft.com/office/powerpoint/2010/main" val="899042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statistics that support the serious problem of Bullying in the work place:</a:t>
            </a:r>
            <a:r>
              <a:rPr lang="en-US" baseline="0" dirty="0" smtClean="0"/>
              <a:t> </a:t>
            </a:r>
          </a:p>
          <a:p>
            <a:endParaRPr lang="en-US" baseline="0" dirty="0" smtClean="0"/>
          </a:p>
          <a:p>
            <a:pPr marL="228600" indent="-228600">
              <a:lnSpc>
                <a:spcPct val="200000"/>
              </a:lnSpc>
              <a:buFont typeface="+mj-lt"/>
              <a:buAutoNum type="arabicPeriod"/>
            </a:pPr>
            <a:r>
              <a:rPr lang="en-US" dirty="0" smtClean="0"/>
              <a:t>Reduces the performance of their victims by half, and that of other employees by up to 33%</a:t>
            </a:r>
          </a:p>
          <a:p>
            <a:pPr marL="228600" indent="-228600">
              <a:lnSpc>
                <a:spcPct val="200000"/>
              </a:lnSpc>
              <a:buFont typeface="+mj-lt"/>
              <a:buAutoNum type="arabicPeriod"/>
            </a:pPr>
            <a:endParaRPr lang="en-US" dirty="0" smtClean="0"/>
          </a:p>
          <a:p>
            <a:pPr marL="228600" indent="-228600">
              <a:lnSpc>
                <a:spcPct val="200000"/>
              </a:lnSpc>
              <a:buFont typeface="+mj-lt"/>
              <a:buAutoNum type="arabicPeriod"/>
            </a:pPr>
            <a:r>
              <a:rPr lang="en-US" dirty="0" smtClean="0"/>
              <a:t>41.9% of the employees who participated in the survey documented having experienced psychological aspects of aggression in the workplace</a:t>
            </a:r>
          </a:p>
          <a:p>
            <a:pPr marL="228600" indent="-228600">
              <a:lnSpc>
                <a:spcPct val="200000"/>
              </a:lnSpc>
              <a:buFont typeface="+mj-lt"/>
              <a:buAutoNum type="arabicPeriod"/>
            </a:pPr>
            <a:endParaRPr lang="en-US" dirty="0" smtClean="0"/>
          </a:p>
          <a:p>
            <a:pPr marL="228600" indent="-228600">
              <a:lnSpc>
                <a:spcPct val="200000"/>
              </a:lnSpc>
              <a:buFont typeface="+mj-lt"/>
              <a:buAutoNum type="arabicPeriod"/>
            </a:pPr>
            <a:r>
              <a:rPr lang="en-US" dirty="0" smtClean="0"/>
              <a:t>13%  of fifteen million employees in the United States have been recipients of psychological aggression every week </a:t>
            </a:r>
          </a:p>
          <a:p>
            <a:endParaRPr lang="en-US" dirty="0" smtClean="0"/>
          </a:p>
        </p:txBody>
      </p:sp>
      <p:sp>
        <p:nvSpPr>
          <p:cNvPr id="4" name="Slide Number Placeholder 3"/>
          <p:cNvSpPr>
            <a:spLocks noGrp="1"/>
          </p:cNvSpPr>
          <p:nvPr>
            <p:ph type="sldNum" sz="quarter" idx="10"/>
          </p:nvPr>
        </p:nvSpPr>
        <p:spPr/>
        <p:txBody>
          <a:bodyPr/>
          <a:lstStyle/>
          <a:p>
            <a:fld id="{9268D29B-27D4-4C37-9E50-E30C5C441CE9}" type="slidenum">
              <a:rPr lang="en-US" smtClean="0"/>
              <a:pPr/>
              <a:t>11</a:t>
            </a:fld>
            <a:endParaRPr lang="en-US" dirty="0"/>
          </a:p>
        </p:txBody>
      </p:sp>
    </p:spTree>
    <p:extLst>
      <p:ext uri="{BB962C8B-B14F-4D97-AF65-F5344CB8AC3E}">
        <p14:creationId xmlns:p14="http://schemas.microsoft.com/office/powerpoint/2010/main" val="2639955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consequences</a:t>
            </a:r>
            <a:r>
              <a:rPr lang="en-US" baseline="0" dirty="0" smtClean="0"/>
              <a:t> of bullying can destroy an organizations internal processes and workflows. In addition, the missed deadlines that lead to loss of revenue:’</a:t>
            </a:r>
          </a:p>
          <a:p>
            <a:r>
              <a:rPr lang="en-US" dirty="0" smtClean="0"/>
              <a:t>Replacement of personnel            Lost work hours due to illness</a:t>
            </a:r>
          </a:p>
          <a:p>
            <a:r>
              <a:rPr lang="en-US" dirty="0" smtClean="0"/>
              <a:t>Training cost of new personnel     Poor Morale</a:t>
            </a:r>
          </a:p>
          <a:p>
            <a:r>
              <a:rPr lang="en-US" dirty="0" smtClean="0"/>
              <a:t>Increased resignations                   Lack of team work</a:t>
            </a:r>
          </a:p>
          <a:p>
            <a:r>
              <a:rPr lang="en-US" dirty="0" smtClean="0"/>
              <a:t>Lawsuits                                          Unhappy employees</a:t>
            </a:r>
          </a:p>
          <a:p>
            <a:r>
              <a:rPr lang="en-US" dirty="0" smtClean="0"/>
              <a: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12</a:t>
            </a:fld>
            <a:endParaRPr lang="en-US" dirty="0"/>
          </a:p>
        </p:txBody>
      </p:sp>
    </p:spTree>
    <p:extLst>
      <p:ext uri="{BB962C8B-B14F-4D97-AF65-F5344CB8AC3E}">
        <p14:creationId xmlns:p14="http://schemas.microsoft.com/office/powerpoint/2010/main" val="2313116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a:t>
            </a:r>
            <a:r>
              <a:rPr lang="en-US" baseline="0" dirty="0" smtClean="0"/>
              <a:t> survey that reported bullying problems. It indicates at over 4812 cases. That is an enormous amount of bullying complaints.  </a:t>
            </a:r>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13</a:t>
            </a:fld>
            <a:endParaRPr lang="en-US" dirty="0"/>
          </a:p>
        </p:txBody>
      </p:sp>
    </p:spTree>
    <p:extLst>
      <p:ext uri="{BB962C8B-B14F-4D97-AF65-F5344CB8AC3E}">
        <p14:creationId xmlns:p14="http://schemas.microsoft.com/office/powerpoint/2010/main" val="586172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survey reporting bulling by Private and Public Sector.</a:t>
            </a:r>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14</a:t>
            </a:fld>
            <a:endParaRPr lang="en-US" dirty="0"/>
          </a:p>
        </p:txBody>
      </p:sp>
    </p:spTree>
    <p:extLst>
      <p:ext uri="{BB962C8B-B14F-4D97-AF65-F5344CB8AC3E}">
        <p14:creationId xmlns:p14="http://schemas.microsoft.com/office/powerpoint/2010/main" val="4089264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three types of bullying complaints which are informal, formal grievances and individual</a:t>
            </a:r>
            <a:r>
              <a:rPr lang="en-US" baseline="0" dirty="0" smtClean="0"/>
              <a:t> complaints.</a:t>
            </a:r>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15</a:t>
            </a:fld>
            <a:endParaRPr lang="en-US" dirty="0"/>
          </a:p>
        </p:txBody>
      </p:sp>
    </p:spTree>
    <p:extLst>
      <p:ext uri="{BB962C8B-B14F-4D97-AF65-F5344CB8AC3E}">
        <p14:creationId xmlns:p14="http://schemas.microsoft.com/office/powerpoint/2010/main" val="1430871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16</a:t>
            </a:fld>
            <a:endParaRPr lang="en-US" dirty="0"/>
          </a:p>
        </p:txBody>
      </p:sp>
    </p:spTree>
    <p:extLst>
      <p:ext uri="{BB962C8B-B14F-4D97-AF65-F5344CB8AC3E}">
        <p14:creationId xmlns:p14="http://schemas.microsoft.com/office/powerpoint/2010/main" val="635818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a:t>
            </a:r>
            <a:r>
              <a:rPr lang="en-US" baseline="0" dirty="0" smtClean="0"/>
              <a:t> Bullying in Healthcare</a:t>
            </a:r>
            <a:r>
              <a:rPr lang="en-US" dirty="0" smtClean="0"/>
              <a:t> agenda which is a list each area we will be covering today(Read the List)</a:t>
            </a:r>
          </a:p>
          <a:p>
            <a:r>
              <a:rPr lang="en-US" sz="1200" dirty="0" smtClean="0"/>
              <a:t> </a:t>
            </a:r>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2</a:t>
            </a:fld>
            <a:endParaRPr lang="en-US" dirty="0"/>
          </a:p>
        </p:txBody>
      </p:sp>
    </p:spTree>
    <p:extLst>
      <p:ext uri="{BB962C8B-B14F-4D97-AF65-F5344CB8AC3E}">
        <p14:creationId xmlns:p14="http://schemas.microsoft.com/office/powerpoint/2010/main" val="1448900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 must define Bullying in the Workplace in order discuss the effects of Bullying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Bullying in the </a:t>
            </a:r>
            <a:r>
              <a:rPr lang="en-US" dirty="0" smtClean="0"/>
              <a:t>Workplace</a:t>
            </a:r>
            <a:r>
              <a:rPr lang="en-US" baseline="0" dirty="0" smtClean="0"/>
              <a:t> </a:t>
            </a:r>
            <a:r>
              <a:rPr lang="en-US" dirty="0" smtClean="0"/>
              <a:t>bullying among health care employee is defined as the repetitive irrational actions of the employees which are focused toward specific employees or a collection of employees. The workplace bullying behaviors are intended to be actions of intimidation, degradation and humiliation which undermine the capacity of the health care employees to perform their job related functions</a:t>
            </a:r>
          </a:p>
          <a:p>
            <a:r>
              <a:rPr lang="en-US" dirty="0" smtClean="0"/>
              <a:t> </a:t>
            </a:r>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3</a:t>
            </a:fld>
            <a:endParaRPr lang="en-US" dirty="0"/>
          </a:p>
        </p:txBody>
      </p:sp>
    </p:spTree>
    <p:extLst>
      <p:ext uri="{BB962C8B-B14F-4D97-AF65-F5344CB8AC3E}">
        <p14:creationId xmlns:p14="http://schemas.microsoft.com/office/powerpoint/2010/main" val="3970818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solidFill>
                  <a:srgbClr val="FF0000"/>
                </a:solidFill>
              </a:rPr>
              <a:t>Single Incidents of aggression      Isolated aggression</a:t>
            </a:r>
          </a:p>
          <a:p>
            <a:r>
              <a:rPr lang="en-US" b="0" dirty="0" smtClean="0"/>
              <a:t>Repetitive attacks                          Behavioral aggression     </a:t>
            </a:r>
          </a:p>
          <a:p>
            <a:r>
              <a:rPr lang="en-US" b="0" dirty="0" smtClean="0"/>
              <a:t>Unwelcome behavior                    Supervisor Bullying</a:t>
            </a:r>
          </a:p>
          <a:p>
            <a:r>
              <a:rPr lang="en-US" b="0" dirty="0" smtClean="0"/>
              <a:t>Leadership aggression                  Management</a:t>
            </a:r>
            <a:r>
              <a:rPr lang="en-US" b="0" baseline="0" dirty="0" smtClean="0"/>
              <a:t> Bullying</a:t>
            </a:r>
            <a:endParaRPr lang="en-US" b="0" dirty="0" smtClean="0"/>
          </a:p>
          <a:p>
            <a:endParaRPr lang="en-US" dirty="0" smtClean="0"/>
          </a:p>
          <a:p>
            <a:r>
              <a:rPr lang="en-US" dirty="0" smtClean="0"/>
              <a:t>One of the first signs of Bullying is Aggression</a:t>
            </a:r>
            <a:r>
              <a:rPr lang="en-US" baseline="0" dirty="0" smtClean="0"/>
              <a:t> which indicates the manager has anger issues or they often abuse their power. Each incident should be commented before reporting HR, </a:t>
            </a:r>
            <a:r>
              <a:rPr lang="en-US" b="0" baseline="0" dirty="0" smtClean="0"/>
              <a:t>Workplace</a:t>
            </a:r>
            <a:r>
              <a:rPr lang="en-US" b="0" dirty="0" smtClean="0"/>
              <a:t> aggression </a:t>
            </a:r>
            <a:r>
              <a:rPr lang="en-US" dirty="0" smtClean="0"/>
              <a:t>is a specific type of  bullying which occurs in the workplace. Workplace aggression can include a wide range of behaviors, ranging from verbal acts , spreading rumors to physical abuse.</a:t>
            </a:r>
          </a:p>
          <a:p>
            <a:r>
              <a:rPr lang="en-US" dirty="0" smtClean="0"/>
              <a:t> </a:t>
            </a:r>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4</a:t>
            </a:fld>
            <a:endParaRPr lang="en-US" dirty="0"/>
          </a:p>
        </p:txBody>
      </p:sp>
    </p:spTree>
    <p:extLst>
      <p:ext uri="{BB962C8B-B14F-4D97-AF65-F5344CB8AC3E}">
        <p14:creationId xmlns:p14="http://schemas.microsoft.com/office/powerpoint/2010/main" val="1682079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employee can become</a:t>
            </a:r>
            <a:r>
              <a:rPr lang="en-US" baseline="0" dirty="0" smtClean="0"/>
              <a:t> mentally or physically ill because of the negative effects of bullying. Over long periods of time the employee becomes withdrawn or introvert. </a:t>
            </a:r>
          </a:p>
          <a:p>
            <a:r>
              <a:rPr lang="en-US" baseline="0" dirty="0" smtClean="0"/>
              <a:t>According to WorkplaceBullying.org </a:t>
            </a:r>
          </a:p>
          <a:p>
            <a:pPr marL="228600" indent="-228600">
              <a:buFont typeface="+mj-lt"/>
              <a:buAutoNum type="arabicPeriod"/>
            </a:pPr>
            <a:r>
              <a:rPr lang="en-US" baseline="0" dirty="0" smtClean="0"/>
              <a:t>80% of bullied employees have Debilitating Anxiety</a:t>
            </a:r>
          </a:p>
          <a:p>
            <a:pPr marL="228600" indent="-228600">
              <a:buFont typeface="+mj-lt"/>
              <a:buAutoNum type="arabicPeriod"/>
            </a:pPr>
            <a:r>
              <a:rPr lang="en-US" baseline="0" dirty="0" smtClean="0"/>
              <a:t>52% of bullied employees experience Panic Attacks</a:t>
            </a:r>
          </a:p>
          <a:p>
            <a:pPr marL="228600" indent="-228600">
              <a:buFont typeface="+mj-lt"/>
              <a:buAutoNum type="arabicPeriod"/>
            </a:pPr>
            <a:r>
              <a:rPr lang="en-US" baseline="0" dirty="0" smtClean="0"/>
              <a:t>49% of bullied employees experience Clinical Depression</a:t>
            </a:r>
          </a:p>
          <a:p>
            <a:pPr marL="228600" indent="-228600">
              <a:buFont typeface="+mj-lt"/>
              <a:buAutoNum type="arabicPeriod"/>
            </a:pPr>
            <a:r>
              <a:rPr lang="en-US" baseline="0" dirty="0" smtClean="0"/>
              <a:t>30% of bullied employees experience Post-Traumatic Stress(PSTD)</a:t>
            </a:r>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5</a:t>
            </a:fld>
            <a:endParaRPr lang="en-US" dirty="0"/>
          </a:p>
        </p:txBody>
      </p:sp>
    </p:spTree>
    <p:extLst>
      <p:ext uri="{BB962C8B-B14F-4D97-AF65-F5344CB8AC3E}">
        <p14:creationId xmlns:p14="http://schemas.microsoft.com/office/powerpoint/2010/main" val="4116442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supervisor at work may have authority given by upper management. In addition to his official position, he or she may have added power because of his friendship with upper management, his reputation and record, or his willingness to reward or punish employees. There's nothing wrong with having power, unless he abuses it. Abuse manifests in many different ways. Some abusive bosses are constant critics who put down, insult and belittle you. Others intimidate you with angry, out-of-control rants and emotional explosions. Abuse may not be obvious: Some supervisors appear nice when they're face to face with you, then back stab you later. </a:t>
            </a:r>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6</a:t>
            </a:fld>
            <a:endParaRPr lang="en-US" dirty="0"/>
          </a:p>
        </p:txBody>
      </p:sp>
    </p:spTree>
    <p:extLst>
      <p:ext uri="{BB962C8B-B14F-4D97-AF65-F5344CB8AC3E}">
        <p14:creationId xmlns:p14="http://schemas.microsoft.com/office/powerpoint/2010/main" val="235564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impact of constant bullying can</a:t>
            </a:r>
            <a:r>
              <a:rPr lang="en-US" baseline="0" dirty="0" smtClean="0"/>
              <a:t> impact an employee mentally and physically. These types of warning sign can show up in many different ways:</a:t>
            </a:r>
          </a:p>
          <a:p>
            <a:endParaRPr lang="en-US" baseline="0" dirty="0" smtClean="0"/>
          </a:p>
          <a:p>
            <a:r>
              <a:rPr lang="en-US" dirty="0" smtClean="0"/>
              <a:t>Lack of self-esteem             Domestic problems</a:t>
            </a:r>
          </a:p>
          <a:p>
            <a:r>
              <a:rPr lang="en-US" dirty="0" smtClean="0"/>
              <a:t>Digestive problems             Nervousness(fear</a:t>
            </a:r>
            <a:r>
              <a:rPr lang="en-US" baseline="0" dirty="0" smtClean="0"/>
              <a:t> of losing job)</a:t>
            </a:r>
            <a:endParaRPr lang="en-US" dirty="0" smtClean="0"/>
          </a:p>
          <a:p>
            <a:r>
              <a:rPr lang="en-US" dirty="0" smtClean="0"/>
              <a:t>Sleep problems                   Physical disabilities</a:t>
            </a:r>
          </a:p>
          <a:p>
            <a:r>
              <a:rPr lang="en-US" dirty="0" smtClean="0"/>
              <a:t>Enhanced depression          Severe</a:t>
            </a:r>
            <a:r>
              <a:rPr lang="en-US" baseline="0" dirty="0" smtClean="0"/>
              <a:t> stress missing days from work</a:t>
            </a:r>
            <a:r>
              <a:rPr lang="en-US" dirty="0" smtClean="0"/>
              <a:t>  </a:t>
            </a:r>
          </a:p>
          <a:p>
            <a:r>
              <a:rPr lang="en-US" dirty="0" smtClean="0"/>
              <a:t>Emotional breakdowns</a:t>
            </a:r>
          </a:p>
          <a:p>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7</a:t>
            </a:fld>
            <a:endParaRPr lang="en-US" dirty="0"/>
          </a:p>
        </p:txBody>
      </p:sp>
    </p:spTree>
    <p:extLst>
      <p:ext uri="{BB962C8B-B14F-4D97-AF65-F5344CB8AC3E}">
        <p14:creationId xmlns:p14="http://schemas.microsoft.com/office/powerpoint/2010/main" val="3285242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indications or warning signs in the office when management is bullying an employee or group of employees. This is a list of the most common type of behaviors or activities might exist when management is in the act of bullying: </a:t>
            </a:r>
          </a:p>
          <a:p>
            <a:endParaRPr lang="en-US" baseline="0" dirty="0" smtClean="0"/>
          </a:p>
          <a:p>
            <a:r>
              <a:rPr lang="en-US" dirty="0" smtClean="0"/>
              <a:t>Unnecessary criticism                               Humiliation</a:t>
            </a:r>
          </a:p>
          <a:p>
            <a:r>
              <a:rPr lang="en-US" dirty="0" smtClean="0"/>
              <a:t>Placing wrongful blame on employee     Micro management</a:t>
            </a:r>
          </a:p>
          <a:p>
            <a:r>
              <a:rPr lang="en-US" dirty="0" smtClean="0"/>
              <a:t>Offensive  words and behavior                Assigned impossible deadlines</a:t>
            </a:r>
          </a:p>
          <a:p>
            <a:r>
              <a:rPr lang="en-US" dirty="0" smtClean="0"/>
              <a:t>Isolation                                                    Excluded from activities</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268D29B-27D4-4C37-9E50-E30C5C441CE9}" type="slidenum">
              <a:rPr lang="en-US" smtClean="0"/>
              <a:pPr/>
              <a:t>8</a:t>
            </a:fld>
            <a:endParaRPr lang="en-US" dirty="0"/>
          </a:p>
        </p:txBody>
      </p:sp>
    </p:spTree>
    <p:extLst>
      <p:ext uri="{BB962C8B-B14F-4D97-AF65-F5344CB8AC3E}">
        <p14:creationId xmlns:p14="http://schemas.microsoft.com/office/powerpoint/2010/main" val="3804055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very difficult for</a:t>
            </a:r>
            <a:r>
              <a:rPr lang="en-US" baseline="0" dirty="0" smtClean="0"/>
              <a:t> the employee to se they are being bullied because the power of a manager can be subtle. Here are some ways for the employee to recognized if they are being bullied:</a:t>
            </a:r>
          </a:p>
          <a:p>
            <a:r>
              <a:rPr lang="en-US" baseline="0" dirty="0" smtClean="0"/>
              <a:t> </a:t>
            </a:r>
            <a:r>
              <a:rPr lang="en-US" dirty="0" smtClean="0"/>
              <a:t>You feel like throwing up the night before the start of your work week </a:t>
            </a:r>
          </a:p>
          <a:p>
            <a:r>
              <a:rPr lang="en-US" dirty="0" smtClean="0"/>
              <a:t>Your frustrated family demands that you to stop obsessing about work at home </a:t>
            </a:r>
          </a:p>
          <a:p>
            <a:r>
              <a:rPr lang="en-US" dirty="0" smtClean="0"/>
              <a:t>Your doctor asks what could be causing your skyrocketing blood pressure </a:t>
            </a:r>
          </a:p>
          <a:p>
            <a:r>
              <a:rPr lang="en-US" dirty="0" smtClean="0"/>
              <a:t>You feel too ashamed of being controlled by another person at work to tell your spouse or partner </a:t>
            </a:r>
          </a:p>
          <a:p>
            <a:r>
              <a:rPr lang="en-US" dirty="0" smtClean="0"/>
              <a:t>All your paid time off is used for "mental health breaks" from the misery</a:t>
            </a:r>
            <a:endParaRPr lang="en-US" dirty="0"/>
          </a:p>
        </p:txBody>
      </p:sp>
      <p:sp>
        <p:nvSpPr>
          <p:cNvPr id="4" name="Slide Number Placeholder 3"/>
          <p:cNvSpPr>
            <a:spLocks noGrp="1"/>
          </p:cNvSpPr>
          <p:nvPr>
            <p:ph type="sldNum" sz="quarter" idx="10"/>
          </p:nvPr>
        </p:nvSpPr>
        <p:spPr/>
        <p:txBody>
          <a:bodyPr/>
          <a:lstStyle/>
          <a:p>
            <a:fld id="{9268D29B-27D4-4C37-9E50-E30C5C441CE9}" type="slidenum">
              <a:rPr lang="en-US" smtClean="0"/>
              <a:pPr/>
              <a:t>9</a:t>
            </a:fld>
            <a:endParaRPr lang="en-US" dirty="0"/>
          </a:p>
        </p:txBody>
      </p:sp>
    </p:spTree>
    <p:extLst>
      <p:ext uri="{BB962C8B-B14F-4D97-AF65-F5344CB8AC3E}">
        <p14:creationId xmlns:p14="http://schemas.microsoft.com/office/powerpoint/2010/main" val="26642974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ctrTitle" sz="quarter"/>
          </p:nvPr>
        </p:nvSpPr>
        <p:spPr>
          <a:xfrm>
            <a:off x="1828800" y="2173288"/>
            <a:ext cx="4954588" cy="1219200"/>
          </a:xfrm>
        </p:spPr>
        <p:txBody>
          <a:bodyPr/>
          <a:lstStyle>
            <a:lvl1pPr>
              <a:defRPr sz="4000"/>
            </a:lvl1pPr>
          </a:lstStyle>
          <a:p>
            <a:pPr lvl="0"/>
            <a:r>
              <a:rPr lang="en-US" noProof="0" smtClean="0"/>
              <a:t>Click to edit Master title style</a:t>
            </a:r>
          </a:p>
        </p:txBody>
      </p:sp>
      <p:sp>
        <p:nvSpPr>
          <p:cNvPr id="3080" name="Rectangle 8"/>
          <p:cNvSpPr>
            <a:spLocks noGrp="1" noChangeArrowheads="1"/>
          </p:cNvSpPr>
          <p:nvPr>
            <p:ph type="subTitle" sz="quarter" idx="1"/>
          </p:nvPr>
        </p:nvSpPr>
        <p:spPr>
          <a:xfrm>
            <a:off x="1828800" y="3429000"/>
            <a:ext cx="4953000" cy="1868488"/>
          </a:xfrm>
        </p:spPr>
        <p:txBody>
          <a:bodyPr/>
          <a:lstStyle>
            <a:lvl1pPr marL="0" indent="0">
              <a:buFontTx/>
              <a:buNone/>
              <a:defRPr sz="2800"/>
            </a:lvl1pPr>
          </a:lstStyle>
          <a:p>
            <a:pPr lvl="0"/>
            <a:r>
              <a:rPr lang="en-US" noProof="0" smtClean="0"/>
              <a:t>Click to edit Master subtitle style</a:t>
            </a:r>
          </a:p>
        </p:txBody>
      </p:sp>
      <p:sp>
        <p:nvSpPr>
          <p:cNvPr id="3081" name="Rectangle 9"/>
          <p:cNvSpPr>
            <a:spLocks noGrp="1" noChangeArrowheads="1"/>
          </p:cNvSpPr>
          <p:nvPr>
            <p:ph type="dt" sz="quarter" idx="2"/>
          </p:nvPr>
        </p:nvSpPr>
        <p:spPr/>
        <p:txBody>
          <a:bodyPr/>
          <a:lstStyle>
            <a:lvl1pPr>
              <a:defRPr/>
            </a:lvl1pPr>
          </a:lstStyle>
          <a:p>
            <a:endParaRPr lang="en-US" dirty="0"/>
          </a:p>
        </p:txBody>
      </p:sp>
      <p:sp>
        <p:nvSpPr>
          <p:cNvPr id="3082" name="Rectangle 10"/>
          <p:cNvSpPr>
            <a:spLocks noGrp="1" noChangeArrowheads="1"/>
          </p:cNvSpPr>
          <p:nvPr>
            <p:ph type="ftr" sz="quarter" idx="3"/>
          </p:nvPr>
        </p:nvSpPr>
        <p:spPr/>
        <p:txBody>
          <a:bodyPr/>
          <a:lstStyle>
            <a:lvl1pPr>
              <a:defRPr/>
            </a:lvl1pPr>
          </a:lstStyle>
          <a:p>
            <a:endParaRPr lang="en-US" dirty="0"/>
          </a:p>
        </p:txBody>
      </p:sp>
      <p:sp>
        <p:nvSpPr>
          <p:cNvPr id="3083" name="Rectangle 11"/>
          <p:cNvSpPr>
            <a:spLocks noGrp="1" noChangeArrowheads="1"/>
          </p:cNvSpPr>
          <p:nvPr>
            <p:ph type="sldNum" sz="quarter" idx="4"/>
          </p:nvPr>
        </p:nvSpPr>
        <p:spPr/>
        <p:txBody>
          <a:bodyPr/>
          <a:lstStyle>
            <a:lvl1pPr>
              <a:defRPr/>
            </a:lvl1pPr>
          </a:lstStyle>
          <a:p>
            <a:fld id="{41FA56D4-6C85-4F02-B76F-659F054CCBB4}"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25048FD-679A-4337-B914-D23D19DD922D}" type="slidenum">
              <a:rPr lang="en-US"/>
              <a:pPr/>
              <a:t>‹#›</a:t>
            </a:fld>
            <a:endParaRPr lang="en-US" dirty="0"/>
          </a:p>
        </p:txBody>
      </p:sp>
    </p:spTree>
    <p:extLst>
      <p:ext uri="{BB962C8B-B14F-4D97-AF65-F5344CB8AC3E}">
        <p14:creationId xmlns:p14="http://schemas.microsoft.com/office/powerpoint/2010/main" val="2555462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7145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81000"/>
            <a:ext cx="4992687"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6AFBF55-37F2-41BA-A1FD-5862ECB25834}" type="slidenum">
              <a:rPr lang="en-US"/>
              <a:pPr/>
              <a:t>‹#›</a:t>
            </a:fld>
            <a:endParaRPr lang="en-US" dirty="0"/>
          </a:p>
        </p:txBody>
      </p:sp>
    </p:spTree>
    <p:extLst>
      <p:ext uri="{BB962C8B-B14F-4D97-AF65-F5344CB8AC3E}">
        <p14:creationId xmlns:p14="http://schemas.microsoft.com/office/powerpoint/2010/main" val="3644699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CDB2060-5EC0-437E-B433-EA5D40F5A07C}" type="slidenum">
              <a:rPr lang="en-US"/>
              <a:pPr/>
              <a:t>‹#›</a:t>
            </a:fld>
            <a:endParaRPr lang="en-US" dirty="0"/>
          </a:p>
        </p:txBody>
      </p:sp>
    </p:spTree>
    <p:extLst>
      <p:ext uri="{BB962C8B-B14F-4D97-AF65-F5344CB8AC3E}">
        <p14:creationId xmlns:p14="http://schemas.microsoft.com/office/powerpoint/2010/main" val="4028026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quarter"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7BEC0CC-80BB-4DD5-A710-D1F4354CF2B9}" type="slidenum">
              <a:rPr lang="en-US"/>
              <a:pPr/>
              <a:t>‹#›</a:t>
            </a:fld>
            <a:endParaRPr lang="en-US" dirty="0"/>
          </a:p>
        </p:txBody>
      </p:sp>
    </p:spTree>
    <p:extLst>
      <p:ext uri="{BB962C8B-B14F-4D97-AF65-F5344CB8AC3E}">
        <p14:creationId xmlns:p14="http://schemas.microsoft.com/office/powerpoint/2010/main" val="24724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quarter"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AD9D55F-3FD7-4511-9B14-1E9DA683B5B7}" type="slidenum">
              <a:rPr lang="en-US"/>
              <a:pPr/>
              <a:t>‹#›</a:t>
            </a:fld>
            <a:endParaRPr lang="en-US" dirty="0"/>
          </a:p>
        </p:txBody>
      </p:sp>
    </p:spTree>
    <p:extLst>
      <p:ext uri="{BB962C8B-B14F-4D97-AF65-F5344CB8AC3E}">
        <p14:creationId xmlns:p14="http://schemas.microsoft.com/office/powerpoint/2010/main" val="1710147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quarter"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3A40C46C-467A-41EA-B351-7ADA54FFFB79}" type="slidenum">
              <a:rPr lang="en-US"/>
              <a:pPr/>
              <a:t>‹#›</a:t>
            </a:fld>
            <a:endParaRPr lang="en-US" dirty="0"/>
          </a:p>
        </p:txBody>
      </p:sp>
    </p:spTree>
    <p:extLst>
      <p:ext uri="{BB962C8B-B14F-4D97-AF65-F5344CB8AC3E}">
        <p14:creationId xmlns:p14="http://schemas.microsoft.com/office/powerpoint/2010/main" val="94543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quarter"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E6F36EB-F04D-47B1-8487-CD932EA05DB2}" type="slidenum">
              <a:rPr lang="en-US"/>
              <a:pPr/>
              <a:t>‹#›</a:t>
            </a:fld>
            <a:endParaRPr lang="en-US" dirty="0"/>
          </a:p>
        </p:txBody>
      </p:sp>
    </p:spTree>
    <p:extLst>
      <p:ext uri="{BB962C8B-B14F-4D97-AF65-F5344CB8AC3E}">
        <p14:creationId xmlns:p14="http://schemas.microsoft.com/office/powerpoint/2010/main" val="62290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FBF3B7E-BC5C-4AD4-9009-782D3C0D77BD}" type="slidenum">
              <a:rPr lang="en-US"/>
              <a:pPr/>
              <a:t>‹#›</a:t>
            </a:fld>
            <a:endParaRPr lang="en-US" dirty="0"/>
          </a:p>
        </p:txBody>
      </p:sp>
    </p:spTree>
    <p:extLst>
      <p:ext uri="{BB962C8B-B14F-4D97-AF65-F5344CB8AC3E}">
        <p14:creationId xmlns:p14="http://schemas.microsoft.com/office/powerpoint/2010/main" val="3754107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AD4B57A-1B2A-45F7-B2CA-F974EC668919}" type="slidenum">
              <a:rPr lang="en-US"/>
              <a:pPr/>
              <a:t>‹#›</a:t>
            </a:fld>
            <a:endParaRPr lang="en-US" dirty="0"/>
          </a:p>
        </p:txBody>
      </p:sp>
    </p:spTree>
    <p:extLst>
      <p:ext uri="{BB962C8B-B14F-4D97-AF65-F5344CB8AC3E}">
        <p14:creationId xmlns:p14="http://schemas.microsoft.com/office/powerpoint/2010/main" val="1862647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CA74EF0-2CBD-4323-A70B-0FF04BDDE775}" type="slidenum">
              <a:rPr lang="en-US"/>
              <a:pPr/>
              <a:t>‹#›</a:t>
            </a:fld>
            <a:endParaRPr lang="en-US" dirty="0"/>
          </a:p>
        </p:txBody>
      </p:sp>
    </p:spTree>
    <p:extLst>
      <p:ext uri="{BB962C8B-B14F-4D97-AF65-F5344CB8AC3E}">
        <p14:creationId xmlns:p14="http://schemas.microsoft.com/office/powerpoint/2010/main" val="226252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title"/>
          </p:nvPr>
        </p:nvSpPr>
        <p:spPr bwMode="auto">
          <a:xfrm>
            <a:off x="1370013" y="381000"/>
            <a:ext cx="68595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1371600" y="1676400"/>
            <a:ext cx="6858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6" name="Rectangle 12"/>
          <p:cNvSpPr>
            <a:spLocks noGrp="1" noChangeArrowheads="1"/>
          </p:cNvSpPr>
          <p:nvPr>
            <p:ph type="dt" sz="quarter" idx="2"/>
          </p:nvPr>
        </p:nvSpPr>
        <p:spPr bwMode="auto">
          <a:xfrm>
            <a:off x="228600" y="6326188"/>
            <a:ext cx="1905000" cy="37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eaLnBrk="1" hangingPunct="1">
              <a:defRPr kumimoji="0" sz="1200"/>
            </a:lvl1pPr>
          </a:lstStyle>
          <a:p>
            <a:endParaRPr lang="en-US" dirty="0"/>
          </a:p>
        </p:txBody>
      </p:sp>
      <p:sp>
        <p:nvSpPr>
          <p:cNvPr id="1037" name="Rectangle 13"/>
          <p:cNvSpPr>
            <a:spLocks noGrp="1" noChangeArrowheads="1"/>
          </p:cNvSpPr>
          <p:nvPr>
            <p:ph type="ftr" sz="quarter" idx="3"/>
          </p:nvPr>
        </p:nvSpPr>
        <p:spPr bwMode="auto">
          <a:xfrm>
            <a:off x="2286000" y="6324600"/>
            <a:ext cx="2895600"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kumimoji="0" sz="1200"/>
            </a:lvl1pPr>
          </a:lstStyle>
          <a:p>
            <a:endParaRPr lang="en-US" dirty="0"/>
          </a:p>
        </p:txBody>
      </p:sp>
      <p:sp>
        <p:nvSpPr>
          <p:cNvPr id="1038" name="Rectangle 14"/>
          <p:cNvSpPr>
            <a:spLocks noGrp="1" noChangeArrowheads="1"/>
          </p:cNvSpPr>
          <p:nvPr>
            <p:ph type="sldNum" sz="quarter" idx="4"/>
          </p:nvPr>
        </p:nvSpPr>
        <p:spPr bwMode="auto">
          <a:xfrm>
            <a:off x="5410200" y="6324600"/>
            <a:ext cx="1905000"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eaLnBrk="1" hangingPunct="1">
              <a:defRPr kumimoji="0" sz="1200" b="1"/>
            </a:lvl1pPr>
          </a:lstStyle>
          <a:p>
            <a:fld id="{74F83C35-D73C-48E8-80B0-AACCFB81BAAD}"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rgbClr val="000000"/>
          </a:solidFill>
          <a:latin typeface="+mj-lt"/>
          <a:ea typeface="+mj-ea"/>
          <a:cs typeface="+mj-cs"/>
        </a:defRPr>
      </a:lvl1pPr>
      <a:lvl2pPr algn="l" rtl="0" eaLnBrk="1" fontAlgn="base" hangingPunct="1">
        <a:spcBef>
          <a:spcPct val="0"/>
        </a:spcBef>
        <a:spcAft>
          <a:spcPct val="0"/>
        </a:spcAft>
        <a:defRPr sz="3200" b="1">
          <a:solidFill>
            <a:srgbClr val="000000"/>
          </a:solidFill>
          <a:latin typeface="Tahoma" pitchFamily="34" charset="0"/>
        </a:defRPr>
      </a:lvl2pPr>
      <a:lvl3pPr algn="l" rtl="0" eaLnBrk="1" fontAlgn="base" hangingPunct="1">
        <a:spcBef>
          <a:spcPct val="0"/>
        </a:spcBef>
        <a:spcAft>
          <a:spcPct val="0"/>
        </a:spcAft>
        <a:defRPr sz="3200" b="1">
          <a:solidFill>
            <a:srgbClr val="000000"/>
          </a:solidFill>
          <a:latin typeface="Tahoma" pitchFamily="34" charset="0"/>
        </a:defRPr>
      </a:lvl3pPr>
      <a:lvl4pPr algn="l" rtl="0" eaLnBrk="1" fontAlgn="base" hangingPunct="1">
        <a:spcBef>
          <a:spcPct val="0"/>
        </a:spcBef>
        <a:spcAft>
          <a:spcPct val="0"/>
        </a:spcAft>
        <a:defRPr sz="3200" b="1">
          <a:solidFill>
            <a:srgbClr val="000000"/>
          </a:solidFill>
          <a:latin typeface="Tahoma" pitchFamily="34" charset="0"/>
        </a:defRPr>
      </a:lvl4pPr>
      <a:lvl5pPr algn="l" rtl="0" eaLnBrk="1" fontAlgn="base" hangingPunct="1">
        <a:spcBef>
          <a:spcPct val="0"/>
        </a:spcBef>
        <a:spcAft>
          <a:spcPct val="0"/>
        </a:spcAft>
        <a:defRPr sz="3200" b="1">
          <a:solidFill>
            <a:srgbClr val="000000"/>
          </a:solidFill>
          <a:latin typeface="Tahoma" pitchFamily="34" charset="0"/>
        </a:defRPr>
      </a:lvl5pPr>
      <a:lvl6pPr marL="457200" algn="l" rtl="0" eaLnBrk="1" fontAlgn="base" hangingPunct="1">
        <a:spcBef>
          <a:spcPct val="0"/>
        </a:spcBef>
        <a:spcAft>
          <a:spcPct val="0"/>
        </a:spcAft>
        <a:defRPr sz="3200" b="1">
          <a:solidFill>
            <a:srgbClr val="000000"/>
          </a:solidFill>
          <a:latin typeface="Tahoma" pitchFamily="34" charset="0"/>
        </a:defRPr>
      </a:lvl6pPr>
      <a:lvl7pPr marL="914400" algn="l" rtl="0" eaLnBrk="1" fontAlgn="base" hangingPunct="1">
        <a:spcBef>
          <a:spcPct val="0"/>
        </a:spcBef>
        <a:spcAft>
          <a:spcPct val="0"/>
        </a:spcAft>
        <a:defRPr sz="3200" b="1">
          <a:solidFill>
            <a:srgbClr val="000000"/>
          </a:solidFill>
          <a:latin typeface="Tahoma" pitchFamily="34" charset="0"/>
        </a:defRPr>
      </a:lvl7pPr>
      <a:lvl8pPr marL="1371600" algn="l" rtl="0" eaLnBrk="1" fontAlgn="base" hangingPunct="1">
        <a:spcBef>
          <a:spcPct val="0"/>
        </a:spcBef>
        <a:spcAft>
          <a:spcPct val="0"/>
        </a:spcAft>
        <a:defRPr sz="3200" b="1">
          <a:solidFill>
            <a:srgbClr val="000000"/>
          </a:solidFill>
          <a:latin typeface="Tahoma" pitchFamily="34" charset="0"/>
        </a:defRPr>
      </a:lvl8pPr>
      <a:lvl9pPr marL="1828800" algn="l" rtl="0" eaLnBrk="1" fontAlgn="base" hangingPunct="1">
        <a:spcBef>
          <a:spcPct val="0"/>
        </a:spcBef>
        <a:spcAft>
          <a:spcPct val="0"/>
        </a:spcAft>
        <a:defRPr sz="3200" b="1">
          <a:solidFill>
            <a:srgbClr val="000000"/>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Char char="–"/>
        <a:defRPr sz="2200">
          <a:solidFill>
            <a:srgbClr val="000000"/>
          </a:solidFill>
          <a:latin typeface="+mn-lt"/>
        </a:defRPr>
      </a:lvl2pPr>
      <a:lvl3pPr marL="1143000" indent="-228600" algn="l" rtl="0" eaLnBrk="1" fontAlgn="base" hangingPunct="1">
        <a:spcBef>
          <a:spcPct val="20000"/>
        </a:spcBef>
        <a:spcAft>
          <a:spcPct val="0"/>
        </a:spcAft>
        <a:buChar char="•"/>
        <a:defRPr sz="2000">
          <a:solidFill>
            <a:srgbClr val="000000"/>
          </a:solidFill>
          <a:latin typeface="+mn-lt"/>
        </a:defRPr>
      </a:lvl3pPr>
      <a:lvl4pPr marL="1600200" indent="-228600" algn="l" rtl="0" eaLnBrk="1" fontAlgn="base" hangingPunct="1">
        <a:spcBef>
          <a:spcPct val="20000"/>
        </a:spcBef>
        <a:spcAft>
          <a:spcPct val="0"/>
        </a:spcAft>
        <a:buChar char="–"/>
        <a:defRPr>
          <a:solidFill>
            <a:srgbClr val="000000"/>
          </a:solidFill>
          <a:latin typeface="+mn-lt"/>
        </a:defRPr>
      </a:lvl4pPr>
      <a:lvl5pPr marL="2057400" indent="-228600" algn="l" rtl="0" eaLnBrk="1" fontAlgn="base" hangingPunct="1">
        <a:spcBef>
          <a:spcPct val="20000"/>
        </a:spcBef>
        <a:spcAft>
          <a:spcPct val="0"/>
        </a:spcAft>
        <a:buChar char="•"/>
        <a:defRPr>
          <a:solidFill>
            <a:srgbClr val="000000"/>
          </a:solidFill>
          <a:latin typeface="+mn-lt"/>
        </a:defRPr>
      </a:lvl5pPr>
      <a:lvl6pPr marL="2514600" indent="-228600" algn="l" rtl="0" eaLnBrk="1" fontAlgn="base" hangingPunct="1">
        <a:spcBef>
          <a:spcPct val="20000"/>
        </a:spcBef>
        <a:spcAft>
          <a:spcPct val="0"/>
        </a:spcAft>
        <a:buChar char="•"/>
        <a:defRPr>
          <a:solidFill>
            <a:srgbClr val="000000"/>
          </a:solidFill>
          <a:latin typeface="+mn-lt"/>
        </a:defRPr>
      </a:lvl6pPr>
      <a:lvl7pPr marL="2971800" indent="-228600" algn="l" rtl="0" eaLnBrk="1" fontAlgn="base" hangingPunct="1">
        <a:spcBef>
          <a:spcPct val="20000"/>
        </a:spcBef>
        <a:spcAft>
          <a:spcPct val="0"/>
        </a:spcAft>
        <a:buChar char="•"/>
        <a:defRPr>
          <a:solidFill>
            <a:srgbClr val="000000"/>
          </a:solidFill>
          <a:latin typeface="+mn-lt"/>
        </a:defRPr>
      </a:lvl7pPr>
      <a:lvl8pPr marL="3429000" indent="-228600" algn="l" rtl="0" eaLnBrk="1" fontAlgn="base" hangingPunct="1">
        <a:spcBef>
          <a:spcPct val="20000"/>
        </a:spcBef>
        <a:spcAft>
          <a:spcPct val="0"/>
        </a:spcAft>
        <a:buChar char="•"/>
        <a:defRPr>
          <a:solidFill>
            <a:srgbClr val="000000"/>
          </a:solidFill>
          <a:latin typeface="+mn-lt"/>
        </a:defRPr>
      </a:lvl8pPr>
      <a:lvl9pPr marL="3886200" indent="-228600" algn="l" rtl="0" eaLnBrk="1" fontAlgn="base" hangingPunct="1">
        <a:spcBef>
          <a:spcPct val="20000"/>
        </a:spcBef>
        <a:spcAft>
          <a:spcPct val="0"/>
        </a:spcAft>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28800" y="2173288"/>
            <a:ext cx="5486400" cy="1219200"/>
          </a:xfrm>
          <a:noFill/>
          <a:ln/>
        </p:spPr>
        <p:txBody>
          <a:bodyPr/>
          <a:lstStyle/>
          <a:p>
            <a:r>
              <a:rPr lang="en-US" b="0" dirty="0"/>
              <a:t/>
            </a:r>
            <a:br>
              <a:rPr lang="en-US" b="0" dirty="0"/>
            </a:br>
            <a:r>
              <a:rPr lang="en-US" b="0" dirty="0" smtClean="0"/>
              <a:t>Bullying in Healthcare</a:t>
            </a:r>
            <a:endParaRPr lang="en-US" dirty="0"/>
          </a:p>
        </p:txBody>
      </p:sp>
      <p:sp>
        <p:nvSpPr>
          <p:cNvPr id="4099" name="Rectangle 3"/>
          <p:cNvSpPr>
            <a:spLocks noGrp="1" noChangeArrowheads="1"/>
          </p:cNvSpPr>
          <p:nvPr>
            <p:ph type="subTitle" idx="1"/>
          </p:nvPr>
        </p:nvSpPr>
        <p:spPr>
          <a:noFill/>
          <a:ln/>
        </p:spPr>
        <p:txBody>
          <a:bodyPr anchor="ctr"/>
          <a:lstStyle/>
          <a:p>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Workplace Bullying Resources </a:t>
            </a:r>
            <a:endParaRPr lang="en-US" dirty="0"/>
          </a:p>
        </p:txBody>
      </p:sp>
      <p:sp>
        <p:nvSpPr>
          <p:cNvPr id="37891" name="Rectangle 3"/>
          <p:cNvSpPr>
            <a:spLocks noGrp="1" noChangeArrowheads="1"/>
          </p:cNvSpPr>
          <p:nvPr>
            <p:ph type="body" idx="1"/>
          </p:nvPr>
        </p:nvSpPr>
        <p:spPr/>
        <p:txBody>
          <a:bodyPr/>
          <a:lstStyle/>
          <a:p>
            <a:r>
              <a:rPr lang="en-US" dirty="0" smtClean="0"/>
              <a:t>Human Resources</a:t>
            </a:r>
          </a:p>
          <a:p>
            <a:r>
              <a:rPr lang="en-US" dirty="0" smtClean="0"/>
              <a:t>Employee Bullying Hotline</a:t>
            </a:r>
          </a:p>
          <a:p>
            <a:r>
              <a:rPr lang="en-US" dirty="0" smtClean="0"/>
              <a:t>Report to Corporate Complaints Internal</a:t>
            </a:r>
          </a:p>
          <a:p>
            <a:r>
              <a:rPr lang="en-US" dirty="0" smtClean="0"/>
              <a:t>Labor Representative</a:t>
            </a:r>
          </a:p>
          <a:p>
            <a:r>
              <a:rPr lang="en-US" dirty="0" smtClean="0"/>
              <a:t>Report to immediate manager</a:t>
            </a:r>
          </a:p>
          <a:p>
            <a:r>
              <a:rPr lang="en-US" dirty="0" smtClean="0"/>
              <a:t>Report to anonymous hotline</a:t>
            </a:r>
          </a:p>
          <a:p>
            <a:r>
              <a:rPr lang="en-US" dirty="0" smtClean="0"/>
              <a:t>Make formal compliant in writing</a:t>
            </a:r>
          </a:p>
          <a:p>
            <a:r>
              <a:rPr lang="en-US" dirty="0" smtClean="0"/>
              <a:t>Report to Union Rep(If union)</a:t>
            </a:r>
          </a:p>
          <a:p>
            <a:r>
              <a:rPr lang="en-US" dirty="0" smtClean="0"/>
              <a:t>Contact Equal Employment Opportunity Commission(EEOC) for complaint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t>Bullying Workplace Statistics</a:t>
            </a:r>
            <a:endParaRPr lang="en-US" dirty="0"/>
          </a:p>
        </p:txBody>
      </p:sp>
      <p:sp>
        <p:nvSpPr>
          <p:cNvPr id="39939" name="Rectangle 3"/>
          <p:cNvSpPr>
            <a:spLocks noGrp="1" noChangeArrowheads="1"/>
          </p:cNvSpPr>
          <p:nvPr>
            <p:ph type="body" idx="1"/>
          </p:nvPr>
        </p:nvSpPr>
        <p:spPr/>
        <p:txBody>
          <a:bodyPr/>
          <a:lstStyle/>
          <a:p>
            <a:r>
              <a:rPr lang="en-US" dirty="0" smtClean="0"/>
              <a:t>Reduces the performance of their victims by half, and that of other employees by up to 33%</a:t>
            </a:r>
          </a:p>
          <a:p>
            <a:r>
              <a:rPr lang="en-US" dirty="0" smtClean="0"/>
              <a:t>41.9</a:t>
            </a:r>
            <a:r>
              <a:rPr lang="en-US" dirty="0"/>
              <a:t>% of the employees who participated in the survey documented having experienced psychological aspects of aggression in the </a:t>
            </a:r>
            <a:r>
              <a:rPr lang="en-US" dirty="0" smtClean="0"/>
              <a:t>workplace</a:t>
            </a:r>
          </a:p>
          <a:p>
            <a:r>
              <a:rPr lang="en-US" dirty="0" smtClean="0"/>
              <a:t>13%  of fifteen </a:t>
            </a:r>
            <a:r>
              <a:rPr lang="en-US" dirty="0"/>
              <a:t>million employees </a:t>
            </a:r>
            <a:r>
              <a:rPr lang="en-US" dirty="0" smtClean="0"/>
              <a:t>in the </a:t>
            </a:r>
            <a:r>
              <a:rPr lang="en-US" dirty="0"/>
              <a:t>United States </a:t>
            </a:r>
            <a:r>
              <a:rPr lang="en-US" dirty="0" smtClean="0"/>
              <a:t>have been recipients </a:t>
            </a:r>
            <a:r>
              <a:rPr lang="en-US" dirty="0"/>
              <a:t>of psychological aggression every week </a:t>
            </a:r>
          </a:p>
        </p:txBody>
      </p:sp>
      <p:sp>
        <p:nvSpPr>
          <p:cNvPr id="2" name="TextBox 1"/>
          <p:cNvSpPr txBox="1"/>
          <p:nvPr/>
        </p:nvSpPr>
        <p:spPr>
          <a:xfrm>
            <a:off x="1371600" y="6172200"/>
            <a:ext cx="6858000" cy="800219"/>
          </a:xfrm>
          <a:prstGeom prst="rect">
            <a:avLst/>
          </a:prstGeom>
          <a:noFill/>
        </p:spPr>
        <p:txBody>
          <a:bodyPr wrap="square" rtlCol="0">
            <a:spAutoFit/>
          </a:bodyPr>
          <a:lstStyle/>
          <a:p>
            <a:r>
              <a:rPr lang="en-US" sz="1100" dirty="0">
                <a:solidFill>
                  <a:srgbClr val="000000"/>
                </a:solidFill>
              </a:rPr>
              <a:t>Schat, A., &amp; Frone, M. R. (2011). Exposure to psychological aggression at work and job 	performance: The mediating role of job attitudes and personal health. </a:t>
            </a:r>
            <a:r>
              <a:rPr lang="en-US" sz="1100" i="1" dirty="0">
                <a:solidFill>
                  <a:srgbClr val="000000"/>
                </a:solidFill>
              </a:rPr>
              <a:t>Work Stress</a:t>
            </a:r>
            <a:r>
              <a:rPr lang="en-US" sz="1100" dirty="0">
                <a:solidFill>
                  <a:srgbClr val="000000"/>
                </a:solidFill>
              </a:rPr>
              <a:t>, </a:t>
            </a:r>
            <a:r>
              <a:rPr lang="en-US" sz="1100" i="1" dirty="0" smtClean="0">
                <a:solidFill>
                  <a:srgbClr val="000000"/>
                </a:solidFill>
              </a:rPr>
              <a:t>25</a:t>
            </a:r>
            <a:r>
              <a:rPr lang="en-US" sz="1100" dirty="0" smtClean="0">
                <a:solidFill>
                  <a:srgbClr val="000000"/>
                </a:solidFill>
              </a:rPr>
              <a:t>(1</a:t>
            </a:r>
            <a:r>
              <a:rPr lang="en-US" sz="1100" dirty="0">
                <a:solidFill>
                  <a:srgbClr val="000000"/>
                </a:solidFill>
              </a:rPr>
              <a:t>): 23- 40.</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Bullying Consequences</a:t>
            </a:r>
            <a:endParaRPr lang="en-US" dirty="0"/>
          </a:p>
        </p:txBody>
      </p:sp>
      <p:sp>
        <p:nvSpPr>
          <p:cNvPr id="40963" name="Rectangle 3"/>
          <p:cNvSpPr>
            <a:spLocks noGrp="1" noChangeArrowheads="1"/>
          </p:cNvSpPr>
          <p:nvPr>
            <p:ph type="body" idx="1"/>
          </p:nvPr>
        </p:nvSpPr>
        <p:spPr/>
        <p:txBody>
          <a:bodyPr/>
          <a:lstStyle/>
          <a:p>
            <a:r>
              <a:rPr lang="en-US" dirty="0" smtClean="0"/>
              <a:t>Replacement of personnel</a:t>
            </a:r>
          </a:p>
          <a:p>
            <a:r>
              <a:rPr lang="en-US" dirty="0" smtClean="0"/>
              <a:t>Training cost of new personnel </a:t>
            </a:r>
          </a:p>
          <a:p>
            <a:r>
              <a:rPr lang="en-US" dirty="0" smtClean="0"/>
              <a:t>Increased resignations</a:t>
            </a:r>
          </a:p>
          <a:p>
            <a:r>
              <a:rPr lang="en-US" dirty="0" smtClean="0"/>
              <a:t>Lawsuits</a:t>
            </a:r>
          </a:p>
          <a:p>
            <a:r>
              <a:rPr lang="en-US" dirty="0" smtClean="0"/>
              <a:t>Lost work hours due to illness</a:t>
            </a:r>
          </a:p>
          <a:p>
            <a:r>
              <a:rPr lang="en-US" dirty="0" smtClean="0"/>
              <a:t>Poor morale</a:t>
            </a:r>
          </a:p>
          <a:p>
            <a:r>
              <a:rPr lang="en-US" dirty="0" smtClean="0"/>
              <a:t>Lack of team work</a:t>
            </a:r>
          </a:p>
          <a:p>
            <a:r>
              <a:rPr lang="en-US" dirty="0" smtClean="0"/>
              <a:t>Unhappy employees</a:t>
            </a:r>
          </a:p>
          <a:p>
            <a:endParaRPr lang="en-US" dirty="0" smtClean="0"/>
          </a:p>
          <a:p>
            <a:pPr marL="457200" lvl="1" indent="0">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14401" y="381000"/>
            <a:ext cx="7772400" cy="1143000"/>
          </a:xfrm>
        </p:spPr>
        <p:txBody>
          <a:bodyPr/>
          <a:lstStyle/>
          <a:p>
            <a:r>
              <a:rPr lang="en-US" dirty="0" smtClean="0"/>
              <a:t>Survey Reported Bullying Problems</a:t>
            </a:r>
            <a:endParaRPr lang="en-US" dirty="0"/>
          </a:p>
        </p:txBody>
      </p:sp>
      <p:sp>
        <p:nvSpPr>
          <p:cNvPr id="41987" name="Rectangle 3"/>
          <p:cNvSpPr>
            <a:spLocks noGrp="1" noChangeArrowheads="1"/>
          </p:cNvSpPr>
          <p:nvPr>
            <p:ph type="body" idx="1"/>
          </p:nvPr>
        </p:nvSpPr>
        <p:spPr/>
        <p:txBody>
          <a:bodyPr/>
          <a:lstStyle/>
          <a:p>
            <a:r>
              <a:rPr lang="en-US" dirty="0"/>
              <a:t>International distribution</a:t>
            </a:r>
          </a:p>
          <a:p>
            <a:pPr lvl="1"/>
            <a:r>
              <a:rPr lang="en-US" dirty="0"/>
              <a:t>Address distribution strategies</a:t>
            </a:r>
          </a:p>
          <a:p>
            <a:pPr lvl="1"/>
            <a:r>
              <a:rPr lang="en-US" dirty="0"/>
              <a:t>Discuss issues specific to international distribution</a:t>
            </a:r>
          </a:p>
          <a:p>
            <a:r>
              <a:rPr lang="en-US" dirty="0"/>
              <a:t>International pricing strategy</a:t>
            </a:r>
          </a:p>
          <a:p>
            <a:r>
              <a:rPr lang="en-US" dirty="0"/>
              <a:t>Localization issues</a:t>
            </a:r>
          </a:p>
          <a:p>
            <a:pPr lvl="1"/>
            <a:r>
              <a:rPr lang="en-US" dirty="0"/>
              <a:t>Highlight requirements for local product variations</a:t>
            </a:r>
          </a:p>
        </p:txBody>
      </p:sp>
      <p:pic>
        <p:nvPicPr>
          <p:cNvPr id="419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752600"/>
            <a:ext cx="6858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370013" y="381000"/>
            <a:ext cx="7316787" cy="1143000"/>
          </a:xfrm>
        </p:spPr>
        <p:txBody>
          <a:bodyPr/>
          <a:lstStyle/>
          <a:p>
            <a:r>
              <a:rPr lang="en-US" dirty="0" smtClean="0"/>
              <a:t>Survey Bullying Report by Sector</a:t>
            </a:r>
            <a:endParaRPr lang="en-US" dirty="0"/>
          </a:p>
        </p:txBody>
      </p:sp>
      <p:sp>
        <p:nvSpPr>
          <p:cNvPr id="41987" name="Rectangle 3"/>
          <p:cNvSpPr>
            <a:spLocks noGrp="1" noChangeArrowheads="1"/>
          </p:cNvSpPr>
          <p:nvPr>
            <p:ph type="body" idx="1"/>
          </p:nvPr>
        </p:nvSpPr>
        <p:spPr/>
        <p:txBody>
          <a:bodyPr/>
          <a:lstStyle/>
          <a:p>
            <a:r>
              <a:rPr lang="en-US" dirty="0"/>
              <a:t>International distribution</a:t>
            </a:r>
          </a:p>
          <a:p>
            <a:pPr lvl="1"/>
            <a:r>
              <a:rPr lang="en-US" dirty="0"/>
              <a:t>Address distribution strategies</a:t>
            </a:r>
          </a:p>
          <a:p>
            <a:pPr lvl="1"/>
            <a:r>
              <a:rPr lang="en-US" dirty="0"/>
              <a:t>Discuss issues specific to international distribution</a:t>
            </a:r>
          </a:p>
          <a:p>
            <a:r>
              <a:rPr lang="en-US" dirty="0"/>
              <a:t>International pricing strategy</a:t>
            </a:r>
          </a:p>
          <a:p>
            <a:r>
              <a:rPr lang="en-US" dirty="0"/>
              <a:t>Localization issues</a:t>
            </a:r>
          </a:p>
          <a:p>
            <a:pPr lvl="1"/>
            <a:r>
              <a:rPr lang="en-US" dirty="0"/>
              <a:t>Highlight requirements for local product variations</a:t>
            </a:r>
          </a:p>
        </p:txBody>
      </p:sp>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067" y="1676400"/>
            <a:ext cx="7162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7196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Types of Bullying Complaints</a:t>
            </a:r>
            <a:endParaRPr lang="en-US" dirty="0"/>
          </a:p>
        </p:txBody>
      </p:sp>
      <p:sp>
        <p:nvSpPr>
          <p:cNvPr id="41987" name="Rectangle 3"/>
          <p:cNvSpPr>
            <a:spLocks noGrp="1" noChangeArrowheads="1"/>
          </p:cNvSpPr>
          <p:nvPr>
            <p:ph type="body" idx="1"/>
          </p:nvPr>
        </p:nvSpPr>
        <p:spPr/>
        <p:txBody>
          <a:bodyPr/>
          <a:lstStyle/>
          <a:p>
            <a:r>
              <a:rPr lang="en-US" dirty="0"/>
              <a:t>International distribution</a:t>
            </a:r>
          </a:p>
          <a:p>
            <a:pPr lvl="1"/>
            <a:r>
              <a:rPr lang="en-US" dirty="0"/>
              <a:t>Address distribution strategies</a:t>
            </a:r>
          </a:p>
          <a:p>
            <a:pPr lvl="1"/>
            <a:r>
              <a:rPr lang="en-US" dirty="0"/>
              <a:t>Discuss issues specific to international distribution</a:t>
            </a:r>
          </a:p>
          <a:p>
            <a:r>
              <a:rPr lang="en-US" dirty="0"/>
              <a:t>International pricing strategy</a:t>
            </a:r>
          </a:p>
          <a:p>
            <a:r>
              <a:rPr lang="en-US" dirty="0"/>
              <a:t>Localization issues</a:t>
            </a:r>
          </a:p>
          <a:p>
            <a:pPr lvl="1"/>
            <a:r>
              <a:rPr lang="en-US" dirty="0"/>
              <a:t>Highlight requirements for local product variations</a:t>
            </a:r>
          </a:p>
        </p:txBody>
      </p:sp>
      <p:pic>
        <p:nvPicPr>
          <p:cNvPr id="460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263" y="1676400"/>
            <a:ext cx="7229475" cy="443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7471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Thank you</a:t>
            </a:r>
            <a:endParaRPr lang="en-US" dirty="0"/>
          </a:p>
        </p:txBody>
      </p:sp>
      <p:sp>
        <p:nvSpPr>
          <p:cNvPr id="41987" name="Rectangle 3"/>
          <p:cNvSpPr>
            <a:spLocks noGrp="1" noChangeArrowheads="1"/>
          </p:cNvSpPr>
          <p:nvPr>
            <p:ph type="body"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2890197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Agenda</a:t>
            </a:r>
            <a:endParaRPr lang="en-US" dirty="0"/>
          </a:p>
        </p:txBody>
      </p:sp>
      <p:sp>
        <p:nvSpPr>
          <p:cNvPr id="35843" name="Rectangle 3"/>
          <p:cNvSpPr>
            <a:spLocks noGrp="1" noChangeArrowheads="1"/>
          </p:cNvSpPr>
          <p:nvPr>
            <p:ph type="body" idx="1"/>
          </p:nvPr>
        </p:nvSpPr>
        <p:spPr/>
        <p:txBody>
          <a:bodyPr/>
          <a:lstStyle/>
          <a:p>
            <a:r>
              <a:rPr lang="en-US" sz="1600" dirty="0" smtClean="0"/>
              <a:t>Bullying Defined</a:t>
            </a:r>
          </a:p>
          <a:p>
            <a:r>
              <a:rPr lang="en-US" sz="1600" dirty="0" smtClean="0"/>
              <a:t>Aggression</a:t>
            </a:r>
          </a:p>
          <a:p>
            <a:r>
              <a:rPr lang="en-US" sz="1600" dirty="0" smtClean="0"/>
              <a:t>Effects of Bullying</a:t>
            </a:r>
          </a:p>
          <a:p>
            <a:r>
              <a:rPr lang="en-US" sz="1600" dirty="0" smtClean="0"/>
              <a:t>Abuse of Authority</a:t>
            </a:r>
          </a:p>
          <a:p>
            <a:r>
              <a:rPr lang="en-US" sz="1600" dirty="0" smtClean="0"/>
              <a:t>Psychological and Physical</a:t>
            </a:r>
          </a:p>
          <a:p>
            <a:r>
              <a:rPr lang="en-US" sz="1600" dirty="0" smtClean="0"/>
              <a:t>Bullying Activities</a:t>
            </a:r>
          </a:p>
          <a:p>
            <a:r>
              <a:rPr lang="en-US" sz="1600" dirty="0" smtClean="0"/>
              <a:t>Signs of Corporate Bullying</a:t>
            </a:r>
          </a:p>
          <a:p>
            <a:r>
              <a:rPr lang="en-US" sz="1600" dirty="0" smtClean="0"/>
              <a:t>Workplace Bullying Resources</a:t>
            </a:r>
          </a:p>
          <a:p>
            <a:r>
              <a:rPr lang="en-US" sz="1600" dirty="0" smtClean="0"/>
              <a:t>Signs of Corporate Billing</a:t>
            </a:r>
          </a:p>
          <a:p>
            <a:r>
              <a:rPr lang="en-US" sz="1600" dirty="0" smtClean="0"/>
              <a:t>Bullying Workplace Statistics</a:t>
            </a:r>
          </a:p>
          <a:p>
            <a:r>
              <a:rPr lang="en-US" sz="1600" dirty="0" smtClean="0"/>
              <a:t>Bullying Consequences</a:t>
            </a:r>
          </a:p>
          <a:p>
            <a:r>
              <a:rPr lang="en-US" sz="1600" dirty="0" smtClean="0"/>
              <a:t>Survey Results Bullying Problems</a:t>
            </a:r>
          </a:p>
          <a:p>
            <a:r>
              <a:rPr lang="en-US" sz="1600" dirty="0" smtClean="0"/>
              <a:t>Survey Results Public and Private Sector</a:t>
            </a:r>
          </a:p>
          <a:p>
            <a:r>
              <a:rPr lang="en-US" sz="1600" dirty="0" smtClean="0"/>
              <a:t>Types of Bullying Complaints</a:t>
            </a:r>
          </a:p>
          <a:p>
            <a:endParaRPr lang="en-US" sz="1600" dirty="0" smtClean="0"/>
          </a:p>
          <a:p>
            <a:endParaRPr lang="en-US" sz="2000" dirty="0" smtClean="0"/>
          </a:p>
          <a:p>
            <a:endParaRPr lang="en-US" sz="2000"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Bullying Defined</a:t>
            </a:r>
            <a:endParaRPr lang="en-US" dirty="0"/>
          </a:p>
        </p:txBody>
      </p:sp>
      <p:sp>
        <p:nvSpPr>
          <p:cNvPr id="25603" name="Rectangle 3"/>
          <p:cNvSpPr>
            <a:spLocks noGrp="1" noChangeArrowheads="1"/>
          </p:cNvSpPr>
          <p:nvPr>
            <p:ph type="body" idx="1"/>
          </p:nvPr>
        </p:nvSpPr>
        <p:spPr/>
        <p:txBody>
          <a:bodyPr/>
          <a:lstStyle/>
          <a:p>
            <a:r>
              <a:rPr lang="en-US" dirty="0"/>
              <a:t>Workplace bullying among health care employee is defined as the repetitive irrational actions of the employees which are focused toward specific employees or a collection of employees. The workplace bullying behaviors are intended to be actions of intimidation, degradation and humiliation which undermine the capacity of the health care employees to perform their job related functions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Aggression</a:t>
            </a:r>
            <a:endParaRPr lang="en-US" dirty="0"/>
          </a:p>
        </p:txBody>
      </p:sp>
      <p:sp>
        <p:nvSpPr>
          <p:cNvPr id="28675" name="Rectangle 3"/>
          <p:cNvSpPr>
            <a:spLocks noGrp="1" noChangeArrowheads="1"/>
          </p:cNvSpPr>
          <p:nvPr>
            <p:ph type="body" idx="1"/>
          </p:nvPr>
        </p:nvSpPr>
        <p:spPr/>
        <p:txBody>
          <a:bodyPr/>
          <a:lstStyle/>
          <a:p>
            <a:r>
              <a:rPr lang="en-US" dirty="0" smtClean="0"/>
              <a:t>Single Incidents of aggression</a:t>
            </a:r>
          </a:p>
          <a:p>
            <a:r>
              <a:rPr lang="en-US" dirty="0" smtClean="0"/>
              <a:t>Repetitive attacks</a:t>
            </a:r>
          </a:p>
          <a:p>
            <a:r>
              <a:rPr lang="en-US" dirty="0" smtClean="0"/>
              <a:t>Unwelcome behavior</a:t>
            </a:r>
          </a:p>
          <a:p>
            <a:r>
              <a:rPr lang="en-US" dirty="0" smtClean="0"/>
              <a:t>Leadership aggression</a:t>
            </a:r>
          </a:p>
          <a:p>
            <a:r>
              <a:rPr lang="en-US" dirty="0" smtClean="0"/>
              <a:t>Isolated aggression</a:t>
            </a:r>
          </a:p>
          <a:p>
            <a:r>
              <a:rPr lang="en-US" dirty="0" smtClean="0"/>
              <a:t>Behavioral aggression</a:t>
            </a:r>
          </a:p>
          <a:p>
            <a:r>
              <a:rPr lang="en-US" dirty="0" smtClean="0"/>
              <a:t>Supervisor bullying</a:t>
            </a:r>
          </a:p>
          <a:p>
            <a:r>
              <a:rPr lang="en-US" dirty="0" smtClean="0"/>
              <a:t>Management bullying</a:t>
            </a:r>
          </a:p>
          <a:p>
            <a:endParaRPr lang="en-US" dirty="0" smtClean="0"/>
          </a:p>
          <a:p>
            <a:pPr marL="457200" lvl="1" indent="0">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Effects of Bullying</a:t>
            </a:r>
            <a:endParaRPr lang="en-US" dirty="0"/>
          </a:p>
        </p:txBody>
      </p:sp>
      <p:sp>
        <p:nvSpPr>
          <p:cNvPr id="32771" name="Rectangle 3"/>
          <p:cNvSpPr>
            <a:spLocks noGrp="1" noChangeArrowheads="1"/>
          </p:cNvSpPr>
          <p:nvPr>
            <p:ph type="body" idx="1"/>
          </p:nvPr>
        </p:nvSpPr>
        <p:spPr/>
        <p:txBody>
          <a:bodyPr/>
          <a:lstStyle/>
          <a:p>
            <a:pPr lvl="0"/>
            <a:r>
              <a:rPr lang="en-US" dirty="0"/>
              <a:t>Decreased self esteem</a:t>
            </a:r>
          </a:p>
          <a:p>
            <a:pPr lvl="0"/>
            <a:r>
              <a:rPr lang="en-US" dirty="0"/>
              <a:t>Physical disabilities which include musculoskeletal dysfunctions</a:t>
            </a:r>
          </a:p>
          <a:p>
            <a:pPr lvl="0"/>
            <a:r>
              <a:rPr lang="en-US" dirty="0"/>
              <a:t>Increased employee down time.</a:t>
            </a:r>
          </a:p>
          <a:p>
            <a:pPr lvl="0"/>
            <a:r>
              <a:rPr lang="en-US" dirty="0"/>
              <a:t>Digestive and sleep disorders</a:t>
            </a:r>
          </a:p>
          <a:p>
            <a:pPr lvl="0"/>
            <a:r>
              <a:rPr lang="en-US" dirty="0"/>
              <a:t>Enhanced states of depressive behavior.</a:t>
            </a:r>
          </a:p>
          <a:p>
            <a:pPr lvl="0"/>
            <a:r>
              <a:rPr lang="en-US" dirty="0"/>
              <a:t>Domestic problems in the home environment due to work related stress</a:t>
            </a:r>
          </a:p>
          <a:p>
            <a:r>
              <a:rPr lang="en-US" dirty="0"/>
              <a:t>Economic difficulties which are the result of increased indexes of employee </a:t>
            </a:r>
          </a:p>
        </p:txBody>
      </p:sp>
      <p:sp>
        <p:nvSpPr>
          <p:cNvPr id="2" name="TextBox 1"/>
          <p:cNvSpPr txBox="1"/>
          <p:nvPr/>
        </p:nvSpPr>
        <p:spPr>
          <a:xfrm>
            <a:off x="1524000" y="6100718"/>
            <a:ext cx="6248400" cy="430887"/>
          </a:xfrm>
          <a:prstGeom prst="rect">
            <a:avLst/>
          </a:prstGeom>
          <a:noFill/>
        </p:spPr>
        <p:txBody>
          <a:bodyPr wrap="square" rtlCol="0">
            <a:spAutoFit/>
          </a:bodyPr>
          <a:lstStyle/>
          <a:p>
            <a:r>
              <a:rPr lang="es-US" sz="1100" dirty="0">
                <a:solidFill>
                  <a:srgbClr val="000000"/>
                </a:solidFill>
              </a:rPr>
              <a:t>Ariza- Montes, A., Muniz, N. M., Montero- Simó, M. J. &amp; Arranque- Padilla, R. A. (2013</a:t>
            </a:r>
            <a:r>
              <a:rPr lang="es-US" sz="1100" dirty="0" smtClean="0">
                <a:solidFill>
                  <a:srgbClr val="000000"/>
                </a:solidFill>
              </a:rPr>
              <a:t>). </a:t>
            </a:r>
            <a:r>
              <a:rPr lang="en-US" sz="1100" dirty="0" smtClean="0">
                <a:solidFill>
                  <a:srgbClr val="000000"/>
                </a:solidFill>
              </a:rPr>
              <a:t>Workplace </a:t>
            </a:r>
            <a:r>
              <a:rPr lang="en-US" sz="1100" dirty="0">
                <a:solidFill>
                  <a:srgbClr val="000000"/>
                </a:solidFill>
              </a:rPr>
              <a:t>bullying among healthcare workers. </a:t>
            </a:r>
            <a:r>
              <a:rPr lang="en-US" sz="1100" i="1" dirty="0">
                <a:solidFill>
                  <a:srgbClr val="000000"/>
                </a:solidFill>
              </a:rPr>
              <a:t>Int J Res Public Health, 10</a:t>
            </a:r>
            <a:r>
              <a:rPr lang="en-US" sz="1100" dirty="0">
                <a:solidFill>
                  <a:srgbClr val="000000"/>
                </a:solidFill>
              </a:rPr>
              <a:t>(8</a:t>
            </a:r>
            <a:r>
              <a:rPr lang="en-US" sz="1100" dirty="0" smtClean="0">
                <a:solidFill>
                  <a:srgbClr val="000000"/>
                </a:solidFill>
              </a:rPr>
              <a:t>): 3121- </a:t>
            </a:r>
            <a:r>
              <a:rPr lang="en-US" sz="1100" dirty="0">
                <a:solidFill>
                  <a:srgbClr val="000000"/>
                </a:solidFill>
              </a:rPr>
              <a:t>3138.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smtClean="0"/>
              <a:t>Abuse of Authority</a:t>
            </a:r>
            <a:endParaRPr lang="en-US" dirty="0"/>
          </a:p>
        </p:txBody>
      </p:sp>
      <p:sp>
        <p:nvSpPr>
          <p:cNvPr id="38915" name="Rectangle 3"/>
          <p:cNvSpPr>
            <a:spLocks noGrp="1" noChangeArrowheads="1"/>
          </p:cNvSpPr>
          <p:nvPr>
            <p:ph type="body" idx="1"/>
          </p:nvPr>
        </p:nvSpPr>
        <p:spPr/>
        <p:txBody>
          <a:bodyPr/>
          <a:lstStyle/>
          <a:p>
            <a:r>
              <a:rPr lang="en-US" dirty="0" smtClean="0"/>
              <a:t>Controlling</a:t>
            </a:r>
          </a:p>
          <a:p>
            <a:r>
              <a:rPr lang="en-US" dirty="0" smtClean="0"/>
              <a:t>Vindictive</a:t>
            </a:r>
          </a:p>
          <a:p>
            <a:r>
              <a:rPr lang="en-US" dirty="0" smtClean="0"/>
              <a:t>Unreasonable</a:t>
            </a:r>
          </a:p>
          <a:p>
            <a:r>
              <a:rPr lang="en-US" dirty="0" smtClean="0"/>
              <a:t>Unethical</a:t>
            </a:r>
          </a:p>
          <a:p>
            <a:r>
              <a:rPr lang="en-US" dirty="0" smtClean="0"/>
              <a:t>Personal Isolation</a:t>
            </a:r>
          </a:p>
          <a:p>
            <a:r>
              <a:rPr lang="en-US" dirty="0" smtClean="0"/>
              <a:t>Violates personal space</a:t>
            </a:r>
          </a:p>
          <a:p>
            <a:r>
              <a:rPr lang="en-US" dirty="0" smtClean="0"/>
              <a:t>Micro managements unnecessary</a:t>
            </a:r>
          </a:p>
          <a:p>
            <a:r>
              <a:rPr lang="en-US" dirty="0" smtClean="0"/>
              <a:t>Derogatory comments</a:t>
            </a:r>
          </a:p>
          <a:p>
            <a:r>
              <a:rPr lang="en-US" dirty="0" smtClean="0"/>
              <a:t>Unfair treatment</a:t>
            </a:r>
          </a:p>
          <a:p>
            <a:endParaRPr lang="en-US" dirty="0" smtClean="0"/>
          </a:p>
          <a:p>
            <a:endParaRPr lang="en-US" dirty="0" smtClean="0"/>
          </a:p>
          <a:p>
            <a:endParaRPr lang="en-US" dirty="0" smtClean="0"/>
          </a:p>
          <a:p>
            <a:endParaRPr lang="en-US" dirty="0" smtClean="0"/>
          </a:p>
          <a:p>
            <a:pPr marL="457200" lvl="1" indent="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Psychological and Physical</a:t>
            </a:r>
            <a:endParaRPr lang="en-US" dirty="0"/>
          </a:p>
        </p:txBody>
      </p:sp>
      <p:sp>
        <p:nvSpPr>
          <p:cNvPr id="36867" name="Rectangle 3"/>
          <p:cNvSpPr>
            <a:spLocks noGrp="1" noChangeArrowheads="1"/>
          </p:cNvSpPr>
          <p:nvPr>
            <p:ph type="body" idx="1"/>
          </p:nvPr>
        </p:nvSpPr>
        <p:spPr/>
        <p:txBody>
          <a:bodyPr/>
          <a:lstStyle/>
          <a:p>
            <a:r>
              <a:rPr lang="en-US" dirty="0" smtClean="0"/>
              <a:t>Lack of self-esteem</a:t>
            </a:r>
          </a:p>
          <a:p>
            <a:r>
              <a:rPr lang="en-US" dirty="0" smtClean="0"/>
              <a:t>Digestive problems</a:t>
            </a:r>
          </a:p>
          <a:p>
            <a:r>
              <a:rPr lang="en-US" dirty="0" smtClean="0"/>
              <a:t>Sleep problems</a:t>
            </a:r>
          </a:p>
          <a:p>
            <a:r>
              <a:rPr lang="en-US" dirty="0" smtClean="0"/>
              <a:t>Enhanced depression</a:t>
            </a:r>
          </a:p>
          <a:p>
            <a:r>
              <a:rPr lang="en-US" dirty="0" smtClean="0"/>
              <a:t>Emotional breakdowns</a:t>
            </a:r>
          </a:p>
          <a:p>
            <a:r>
              <a:rPr lang="en-US" dirty="0" smtClean="0"/>
              <a:t>Domestic problems</a:t>
            </a:r>
          </a:p>
          <a:p>
            <a:r>
              <a:rPr lang="en-US" dirty="0" smtClean="0"/>
              <a:t>Nervousness(fear of losing job)</a:t>
            </a:r>
          </a:p>
          <a:p>
            <a:r>
              <a:rPr lang="en-US" dirty="0" smtClean="0"/>
              <a:t>Physical disabilities</a:t>
            </a:r>
          </a:p>
          <a:p>
            <a:r>
              <a:rPr lang="en-US" dirty="0" smtClean="0"/>
              <a:t>Severe stress missing days from work</a:t>
            </a:r>
          </a:p>
        </p:txBody>
      </p:sp>
      <p:sp>
        <p:nvSpPr>
          <p:cNvPr id="7" name="TextBox 6"/>
          <p:cNvSpPr txBox="1"/>
          <p:nvPr/>
        </p:nvSpPr>
        <p:spPr>
          <a:xfrm>
            <a:off x="914400" y="6019800"/>
            <a:ext cx="7010400" cy="800219"/>
          </a:xfrm>
          <a:prstGeom prst="rect">
            <a:avLst/>
          </a:prstGeom>
          <a:noFill/>
        </p:spPr>
        <p:txBody>
          <a:bodyPr wrap="square" rtlCol="0">
            <a:spAutoFit/>
          </a:bodyPr>
          <a:lstStyle/>
          <a:p>
            <a:r>
              <a:rPr lang="es-US" sz="1100" dirty="0" smtClean="0">
                <a:solidFill>
                  <a:srgbClr val="000000"/>
                </a:solidFill>
              </a:rPr>
              <a:t>Ariza- Montes, A., Muniz, N. M., Montero- Simó, M. J. &amp; Arranque- Padilla, R. A. (2013). </a:t>
            </a:r>
            <a:r>
              <a:rPr lang="en-US" sz="1100" dirty="0" smtClean="0">
                <a:solidFill>
                  <a:srgbClr val="000000"/>
                </a:solidFill>
              </a:rPr>
              <a:t>Workplace bullying among healthcare workers. </a:t>
            </a:r>
            <a:r>
              <a:rPr lang="en-US" sz="1100" i="1" dirty="0" smtClean="0">
                <a:solidFill>
                  <a:srgbClr val="000000"/>
                </a:solidFill>
              </a:rPr>
              <a:t>Int J Res Public Health, 10</a:t>
            </a:r>
            <a:r>
              <a:rPr lang="en-US" sz="1100" dirty="0" smtClean="0">
                <a:solidFill>
                  <a:srgbClr val="000000"/>
                </a:solidFill>
              </a:rPr>
              <a:t>(8): 3121- 3138.</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Bullying Activities in Office</a:t>
            </a:r>
            <a:endParaRPr lang="en-US" dirty="0"/>
          </a:p>
        </p:txBody>
      </p:sp>
      <p:sp>
        <p:nvSpPr>
          <p:cNvPr id="31747" name="Rectangle 3"/>
          <p:cNvSpPr>
            <a:spLocks noGrp="1" noChangeArrowheads="1"/>
          </p:cNvSpPr>
          <p:nvPr>
            <p:ph type="body" idx="1"/>
          </p:nvPr>
        </p:nvSpPr>
        <p:spPr/>
        <p:txBody>
          <a:bodyPr/>
          <a:lstStyle/>
          <a:p>
            <a:r>
              <a:rPr lang="en-US" dirty="0" smtClean="0"/>
              <a:t>Unnecessary criticism</a:t>
            </a:r>
          </a:p>
          <a:p>
            <a:r>
              <a:rPr lang="en-US" dirty="0" smtClean="0"/>
              <a:t>Placing wrongful blame on employee</a:t>
            </a:r>
          </a:p>
          <a:p>
            <a:r>
              <a:rPr lang="en-US" dirty="0" smtClean="0"/>
              <a:t>Offensive  words and behavior</a:t>
            </a:r>
          </a:p>
          <a:p>
            <a:r>
              <a:rPr lang="en-US" dirty="0" smtClean="0"/>
              <a:t>Isolation</a:t>
            </a:r>
          </a:p>
          <a:p>
            <a:r>
              <a:rPr lang="en-US" dirty="0" smtClean="0"/>
              <a:t>Humiliation</a:t>
            </a:r>
          </a:p>
          <a:p>
            <a:r>
              <a:rPr lang="en-US" dirty="0" smtClean="0"/>
              <a:t>Micro management	</a:t>
            </a:r>
          </a:p>
          <a:p>
            <a:r>
              <a:rPr lang="en-US" dirty="0" smtClean="0"/>
              <a:t>Assigned impossible deadlines</a:t>
            </a:r>
          </a:p>
          <a:p>
            <a:r>
              <a:rPr lang="en-US" dirty="0" smtClean="0"/>
              <a:t>Excluded from activities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smtClean="0"/>
              <a:t>Signs of Corporate Bullying</a:t>
            </a:r>
            <a:endParaRPr lang="en-US" dirty="0"/>
          </a:p>
        </p:txBody>
      </p:sp>
      <p:sp>
        <p:nvSpPr>
          <p:cNvPr id="43011" name="Rectangle 3"/>
          <p:cNvSpPr>
            <a:spLocks noGrp="1" noChangeArrowheads="1"/>
          </p:cNvSpPr>
          <p:nvPr>
            <p:ph type="body" idx="1"/>
          </p:nvPr>
        </p:nvSpPr>
        <p:spPr/>
        <p:txBody>
          <a:bodyPr/>
          <a:lstStyle/>
          <a:p>
            <a:r>
              <a:rPr lang="en-US" dirty="0" smtClean="0"/>
              <a:t>Failure to meet company goals</a:t>
            </a:r>
          </a:p>
          <a:p>
            <a:r>
              <a:rPr lang="en-US" dirty="0" smtClean="0"/>
              <a:t>Inability to meet deadlines</a:t>
            </a:r>
          </a:p>
          <a:p>
            <a:r>
              <a:rPr lang="en-US" dirty="0" smtClean="0"/>
              <a:t>Increase number of grievances</a:t>
            </a:r>
          </a:p>
          <a:p>
            <a:r>
              <a:rPr lang="en-US" dirty="0" smtClean="0"/>
              <a:t>Increased number of resignations</a:t>
            </a:r>
          </a:p>
          <a:p>
            <a:r>
              <a:rPr lang="en-US" dirty="0" smtClean="0"/>
              <a:t>Increased number of transfers</a:t>
            </a:r>
            <a:endParaRPr lang="en-US" dirty="0"/>
          </a:p>
          <a:p>
            <a:r>
              <a:rPr lang="en-US" dirty="0" smtClean="0"/>
              <a:t>High levels of stress in office</a:t>
            </a:r>
          </a:p>
          <a:p>
            <a:r>
              <a:rPr lang="en-US" dirty="0" smtClean="0"/>
              <a:t>High number of employees calling out sick</a:t>
            </a:r>
          </a:p>
          <a:p>
            <a:pPr marL="0" indent="0">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rketing plan presentation">
  <a:themeElements>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Default Design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Marketing plan presentation</Template>
  <TotalTime>547</TotalTime>
  <Words>1458</Words>
  <Application>Microsoft Office PowerPoint</Application>
  <PresentationFormat>On-screen Show (4:3)</PresentationFormat>
  <Paragraphs>208</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Tahoma</vt:lpstr>
      <vt:lpstr>Times New Roman</vt:lpstr>
      <vt:lpstr>Marketing plan presentation</vt:lpstr>
      <vt:lpstr> Bullying in Healthcare</vt:lpstr>
      <vt:lpstr>Agenda</vt:lpstr>
      <vt:lpstr>Bullying Defined</vt:lpstr>
      <vt:lpstr>Aggression</vt:lpstr>
      <vt:lpstr>Effects of Bullying</vt:lpstr>
      <vt:lpstr>Abuse of Authority</vt:lpstr>
      <vt:lpstr>Psychological and Physical</vt:lpstr>
      <vt:lpstr>Bullying Activities in Office</vt:lpstr>
      <vt:lpstr>Signs of Corporate Bullying</vt:lpstr>
      <vt:lpstr>Workplace Bullying Resources </vt:lpstr>
      <vt:lpstr>Bullying Workplace Statistics</vt:lpstr>
      <vt:lpstr>Bullying Consequences</vt:lpstr>
      <vt:lpstr>Survey Reported Bullying Problems</vt:lpstr>
      <vt:lpstr>Survey Bullying Report by Sector</vt:lpstr>
      <vt:lpstr>Types of Bullying Complaints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dc:title>
  <dc:creator>Mom</dc:creator>
  <cp:lastModifiedBy>Bruce Mosley</cp:lastModifiedBy>
  <cp:revision>82</cp:revision>
  <cp:lastPrinted>1601-01-01T00:00:00Z</cp:lastPrinted>
  <dcterms:created xsi:type="dcterms:W3CDTF">2014-04-06T17:49:42Z</dcterms:created>
  <dcterms:modified xsi:type="dcterms:W3CDTF">2014-04-07T14:47:17Z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TC010178121033</vt:lpwstr>
  </property>
</Properties>
</file>