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5" r:id="rId3"/>
    <p:sldId id="257" r:id="rId4"/>
    <p:sldId id="264" r:id="rId5"/>
    <p:sldId id="258" r:id="rId6"/>
    <p:sldId id="259" r:id="rId7"/>
    <p:sldId id="260" r:id="rId8"/>
    <p:sldId id="262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9" r:id="rId22"/>
    <p:sldId id="280" r:id="rId23"/>
    <p:sldId id="26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140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5" autoAdjust="0"/>
    <p:restoredTop sz="94718" autoAdjust="0"/>
  </p:normalViewPr>
  <p:slideViewPr>
    <p:cSldViewPr>
      <p:cViewPr varScale="1">
        <p:scale>
          <a:sx n="70" d="100"/>
          <a:sy n="70" d="100"/>
        </p:scale>
        <p:origin x="-5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4137-4094-40B2-87DF-2C9E8B647DC5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5074E3-97FC-42DF-8620-289FC84F1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4137-4094-40B2-87DF-2C9E8B647DC5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074E3-97FC-42DF-8620-289FC84F1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4137-4094-40B2-87DF-2C9E8B647DC5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074E3-97FC-42DF-8620-289FC84F1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4137-4094-40B2-87DF-2C9E8B647DC5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5074E3-97FC-42DF-8620-289FC84F1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4137-4094-40B2-87DF-2C9E8B647DC5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074E3-97FC-42DF-8620-289FC84F17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4137-4094-40B2-87DF-2C9E8B647DC5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074E3-97FC-42DF-8620-289FC84F1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4137-4094-40B2-87DF-2C9E8B647DC5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5074E3-97FC-42DF-8620-289FC84F17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4137-4094-40B2-87DF-2C9E8B647DC5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074E3-97FC-42DF-8620-289FC84F1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4137-4094-40B2-87DF-2C9E8B647DC5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074E3-97FC-42DF-8620-289FC84F1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4137-4094-40B2-87DF-2C9E8B647DC5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074E3-97FC-42DF-8620-289FC84F1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4137-4094-40B2-87DF-2C9E8B647DC5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074E3-97FC-42DF-8620-289FC84F17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CCB4137-4094-40B2-87DF-2C9E8B647DC5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5074E3-97FC-42DF-8620-289FC84F17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yoclinic.com/health/alcoholism" TargetMode="External"/><Relationship Id="rId2" Type="http://schemas.openxmlformats.org/officeDocument/2006/relationships/hyperlink" Target="http://www.step12.com/alcoholics-definition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rongdiagnosis.com/a/alcoholism/prevalence.htm#prevalence_intro" TargetMode="External"/><Relationship Id="rId4" Type="http://schemas.openxmlformats.org/officeDocument/2006/relationships/hyperlink" Target="http://www.niaaa.nih.gov/NewsEvents/NewsReleases/economic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Alcoholism</a:t>
            </a:r>
            <a:endParaRPr lang="en-US" sz="72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Signs and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algn="r"/>
            <a:endParaRPr lang="en-US" sz="3000" dirty="0" smtClean="0"/>
          </a:p>
          <a:p>
            <a:pPr algn="r"/>
            <a:r>
              <a:rPr lang="en-US" sz="3000" dirty="0" smtClean="0"/>
              <a:t>Drinking alone or in secret</a:t>
            </a:r>
          </a:p>
          <a:p>
            <a:r>
              <a:rPr lang="en-US" sz="3000" dirty="0" smtClean="0"/>
              <a:t>Becoming irritable when there is no alcohol</a:t>
            </a:r>
          </a:p>
          <a:p>
            <a:pPr algn="r"/>
            <a:r>
              <a:rPr lang="en-US" sz="3000" dirty="0" smtClean="0"/>
              <a:t>Loss of interest in activities</a:t>
            </a:r>
          </a:p>
          <a:p>
            <a:r>
              <a:rPr lang="en-US" sz="3000" dirty="0" smtClean="0"/>
              <a:t>Making a ritual of drinking</a:t>
            </a:r>
          </a:p>
          <a:p>
            <a:pPr algn="r"/>
            <a:r>
              <a:rPr lang="en-US" sz="3000" dirty="0" smtClean="0"/>
              <a:t>Hiding alcohol in unlikely places</a:t>
            </a:r>
          </a:p>
          <a:p>
            <a:r>
              <a:rPr lang="en-US" sz="3000" dirty="0" smtClean="0"/>
              <a:t>Memory loss, “blacking out”</a:t>
            </a:r>
          </a:p>
          <a:p>
            <a:endParaRPr lang="en-US" sz="3000" dirty="0" smtClean="0"/>
          </a:p>
          <a:p>
            <a:r>
              <a:rPr lang="en-US" sz="3000" dirty="0" smtClean="0"/>
              <a:t>Legal, relationship, employment, financial problems related to alcohol</a:t>
            </a:r>
          </a:p>
          <a:p>
            <a:pPr algn="r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Age</a:t>
            </a:r>
          </a:p>
          <a:p>
            <a:endParaRPr lang="en-US" b="1" dirty="0" smtClean="0"/>
          </a:p>
          <a:p>
            <a:r>
              <a:rPr lang="en-US" b="1" dirty="0" smtClean="0"/>
              <a:t>Genetics</a:t>
            </a:r>
          </a:p>
          <a:p>
            <a:endParaRPr lang="en-US" b="1" dirty="0" smtClean="0"/>
          </a:p>
          <a:p>
            <a:r>
              <a:rPr lang="en-US" b="1" dirty="0" smtClean="0"/>
              <a:t>Sex</a:t>
            </a:r>
          </a:p>
          <a:p>
            <a:r>
              <a:rPr lang="en-US" b="1" dirty="0" smtClean="0"/>
              <a:t>Family History</a:t>
            </a:r>
          </a:p>
          <a:p>
            <a:r>
              <a:rPr lang="en-US" b="1" dirty="0" smtClean="0"/>
              <a:t>Emotional Disorders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People who begin drinking age 14 or earlier</a:t>
            </a:r>
          </a:p>
          <a:p>
            <a:r>
              <a:rPr lang="en-US" dirty="0" smtClean="0"/>
              <a:t>Genetic makeup may increase risk</a:t>
            </a:r>
          </a:p>
          <a:p>
            <a:r>
              <a:rPr lang="en-US" dirty="0" smtClean="0"/>
              <a:t>Men are at higher risk</a:t>
            </a:r>
          </a:p>
          <a:p>
            <a:r>
              <a:rPr lang="en-US" dirty="0" smtClean="0"/>
              <a:t>Alcoholic parent (s)</a:t>
            </a:r>
          </a:p>
          <a:p>
            <a:r>
              <a:rPr lang="en-US" dirty="0" smtClean="0"/>
              <a:t>Severe depression or anxiety and ADHD increase potential risk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                                </a:t>
            </a:r>
          </a:p>
          <a:p>
            <a:r>
              <a:rPr lang="en-US" sz="3600" dirty="0" smtClean="0"/>
              <a:t>           </a:t>
            </a:r>
            <a:r>
              <a:rPr lang="en-US" sz="4400" b="1" dirty="0" smtClean="0"/>
              <a:t>	</a:t>
            </a:r>
            <a:r>
              <a:rPr lang="en-US" sz="3600" dirty="0" smtClean="0"/>
              <a:t>		 </a:t>
            </a:r>
            <a:endParaRPr lang="en-US" sz="36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Identification   Diagnosis   prevention 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Health Assessment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u="sng" dirty="0" smtClean="0">
                <a:solidFill>
                  <a:srgbClr val="7E140C"/>
                </a:solidFill>
              </a:rPr>
              <a:t>IDENTIFYING </a:t>
            </a:r>
            <a:r>
              <a:rPr lang="en-US" b="1" u="sng" dirty="0" smtClean="0">
                <a:solidFill>
                  <a:srgbClr val="7E140C"/>
                </a:solidFill>
              </a:rPr>
              <a:t>ALCOHOLISM:  </a:t>
            </a:r>
          </a:p>
          <a:p>
            <a:pPr algn="ctr">
              <a:buNone/>
            </a:pPr>
            <a:r>
              <a:rPr lang="en-US" b="1" u="sng" dirty="0" smtClean="0">
                <a:solidFill>
                  <a:srgbClr val="7E140C"/>
                </a:solidFill>
              </a:rPr>
              <a:t>4 Common Questions</a:t>
            </a:r>
          </a:p>
          <a:p>
            <a:pPr algn="ctr">
              <a:buNone/>
            </a:pPr>
            <a:endParaRPr lang="en-US" b="1" u="sng" dirty="0" smtClean="0">
              <a:solidFill>
                <a:srgbClr val="7E140C"/>
              </a:solidFill>
            </a:endParaRPr>
          </a:p>
          <a:p>
            <a:pPr algn="ctr">
              <a:buFont typeface="Wingdings" pitchFamily="2" charset="2"/>
              <a:buChar char="ü"/>
            </a:pPr>
            <a:r>
              <a:rPr lang="en-US" sz="3000" dirty="0" smtClean="0"/>
              <a:t>Are you annoyed when people comment/criticize?</a:t>
            </a:r>
          </a:p>
          <a:p>
            <a:pPr algn="ctr">
              <a:buFont typeface="Wingdings" pitchFamily="2" charset="2"/>
              <a:buChar char="ü"/>
            </a:pPr>
            <a:r>
              <a:rPr lang="en-US" sz="3000" dirty="0" smtClean="0"/>
              <a:t>Do you need a drink as soon as you get up?</a:t>
            </a:r>
          </a:p>
          <a:p>
            <a:pPr algn="ctr">
              <a:buFont typeface="Wingdings" pitchFamily="2" charset="2"/>
              <a:buChar char="ü"/>
            </a:pPr>
            <a:r>
              <a:rPr lang="en-US" sz="3000" dirty="0" smtClean="0"/>
              <a:t>Do you feel guilty about your drinking?</a:t>
            </a:r>
          </a:p>
          <a:p>
            <a:pPr algn="ctr">
              <a:buFont typeface="Wingdings" pitchFamily="2" charset="2"/>
              <a:buChar char="ü"/>
            </a:pPr>
            <a:r>
              <a:rPr lang="en-US" sz="3000" dirty="0" smtClean="0"/>
              <a:t>Do you think you need to cut back?</a:t>
            </a:r>
          </a:p>
          <a:p>
            <a:pPr algn="ctr">
              <a:buNone/>
            </a:pP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4">
              <a:lumMod val="75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en-US" dirty="0" smtClean="0"/>
              <a:t>Just one “yes” answer can indicate a problem requiring treatment. 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sz="4000" b="1" u="sng" dirty="0" smtClean="0">
                <a:solidFill>
                  <a:schemeClr val="tx2">
                    <a:lumMod val="50000"/>
                  </a:schemeClr>
                </a:solidFill>
                <a:latin typeface="A850-Deco" pitchFamily="2" charset="0"/>
              </a:rPr>
              <a:t>DENIAL </a:t>
            </a:r>
          </a:p>
          <a:p>
            <a:pPr>
              <a:buNone/>
            </a:pPr>
            <a:r>
              <a:rPr lang="en-US" sz="4000" dirty="0" smtClean="0"/>
              <a:t>	</a:t>
            </a:r>
            <a:r>
              <a:rPr lang="en-US" sz="3600" dirty="0" smtClean="0"/>
              <a:t>Is the </a:t>
            </a:r>
            <a:r>
              <a:rPr lang="en-US" sz="3600" dirty="0" smtClean="0">
                <a:solidFill>
                  <a:srgbClr val="7E140C"/>
                </a:solidFill>
                <a:latin typeface="Agency FB" pitchFamily="34" charset="0"/>
              </a:rPr>
              <a:t>Number One</a:t>
            </a:r>
            <a:r>
              <a:rPr lang="en-US" sz="3600" dirty="0" smtClean="0">
                <a:solidFill>
                  <a:srgbClr val="7E140C"/>
                </a:solidFill>
                <a:latin typeface="Advantage" pitchFamily="34" charset="0"/>
              </a:rPr>
              <a:t> </a:t>
            </a:r>
            <a:r>
              <a:rPr lang="en-US" sz="3600" dirty="0" smtClean="0"/>
              <a:t>hindrance to seeking help.</a:t>
            </a:r>
          </a:p>
          <a:p>
            <a:pPr algn="ctr">
              <a:buNone/>
            </a:pPr>
            <a:r>
              <a:rPr lang="en-US" sz="3600" dirty="0" smtClean="0">
                <a:solidFill>
                  <a:srgbClr val="7E140C"/>
                </a:solidFill>
                <a:latin typeface="Agency FB" pitchFamily="34" charset="0"/>
              </a:rPr>
              <a:t>Persuasion * Intervention </a:t>
            </a:r>
          </a:p>
          <a:p>
            <a:pPr algn="ctr">
              <a:buNone/>
            </a:pPr>
            <a:r>
              <a:rPr lang="en-US" sz="3600" dirty="0" smtClean="0"/>
              <a:t>Family</a:t>
            </a:r>
          </a:p>
          <a:p>
            <a:pPr algn="ctr">
              <a:buNone/>
            </a:pPr>
            <a:r>
              <a:rPr lang="en-US" sz="3600" dirty="0" smtClean="0"/>
              <a:t>Friends</a:t>
            </a:r>
          </a:p>
          <a:p>
            <a:pPr algn="ctr">
              <a:buNone/>
            </a:pPr>
            <a:r>
              <a:rPr lang="en-US" sz="3600" dirty="0" smtClean="0"/>
              <a:t>Co-Workers</a:t>
            </a:r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en-US" b="1" u="sng" dirty="0" smtClean="0"/>
          </a:p>
          <a:p>
            <a:pPr algn="ctr">
              <a:buNone/>
            </a:pPr>
            <a:endParaRPr lang="en-US" dirty="0" smtClean="0">
              <a:solidFill>
                <a:srgbClr val="7E140C"/>
              </a:solidFill>
            </a:endParaRP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endParaRPr lang="en-US" dirty="0" smtClean="0"/>
          </a:p>
          <a:p>
            <a:pPr algn="ctr">
              <a:buFont typeface="Wingdings" pitchFamily="2" charset="2"/>
              <a:buChar char="Ø"/>
            </a:pPr>
            <a:r>
              <a:rPr lang="en-US" dirty="0" smtClean="0"/>
              <a:t>Diagnostic </a:t>
            </a:r>
            <a:r>
              <a:rPr lang="en-US" dirty="0" smtClean="0"/>
              <a:t>and Statistical Manual of Mental Disorders (DSM</a:t>
            </a:r>
            <a:r>
              <a:rPr lang="en-US" dirty="0" smtClean="0"/>
              <a:t>)</a:t>
            </a:r>
          </a:p>
          <a:p>
            <a:pPr algn="ctr">
              <a:buNone/>
            </a:pPr>
            <a:r>
              <a:rPr lang="en-US" dirty="0" smtClean="0">
                <a:solidFill>
                  <a:srgbClr val="7E140C"/>
                </a:solidFill>
              </a:rPr>
              <a:t>***********************************</a:t>
            </a:r>
          </a:p>
          <a:p>
            <a:pPr algn="ctr">
              <a:buNone/>
            </a:pPr>
            <a:r>
              <a:rPr lang="en-US" dirty="0" smtClean="0"/>
              <a:t>Criteria </a:t>
            </a:r>
            <a:r>
              <a:rPr lang="en-US" dirty="0" smtClean="0"/>
              <a:t>for alcoholism to be diagnosed include a pattern of </a:t>
            </a:r>
            <a:r>
              <a:rPr lang="en-US" dirty="0" smtClean="0"/>
              <a:t>alcohol abuse leading </a:t>
            </a:r>
            <a:r>
              <a:rPr lang="en-US" dirty="0" smtClean="0"/>
              <a:t>to significant impairment or distress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E140C"/>
                </a:solidFill>
              </a:rPr>
              <a:t>3</a:t>
            </a:r>
            <a:r>
              <a:rPr lang="en-US" dirty="0" smtClean="0"/>
              <a:t> or more during </a:t>
            </a:r>
            <a:r>
              <a:rPr lang="en-US" dirty="0" smtClean="0">
                <a:solidFill>
                  <a:srgbClr val="7E140C"/>
                </a:solidFill>
              </a:rPr>
              <a:t>one</a:t>
            </a:r>
            <a:r>
              <a:rPr lang="en-US" dirty="0" smtClean="0"/>
              <a:t> 12-month period: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Withdrawal </a:t>
            </a:r>
            <a:r>
              <a:rPr lang="en-US" dirty="0" smtClean="0"/>
              <a:t>symptoms </a:t>
            </a:r>
            <a:endParaRPr lang="en-US" dirty="0" smtClean="0"/>
          </a:p>
          <a:p>
            <a:r>
              <a:rPr lang="en-US" dirty="0" smtClean="0"/>
              <a:t>Loss of control over quantity consumed</a:t>
            </a:r>
          </a:p>
          <a:p>
            <a:r>
              <a:rPr lang="en-US" dirty="0" smtClean="0"/>
              <a:t>Loss of control over time spent drinking</a:t>
            </a:r>
          </a:p>
          <a:p>
            <a:r>
              <a:rPr lang="en-US" dirty="0" smtClean="0"/>
              <a:t>Continuing use when aware of physical and psychological problems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Unsuccessful attempts to reduce intake</a:t>
            </a:r>
          </a:p>
          <a:p>
            <a:r>
              <a:rPr lang="en-US" dirty="0" smtClean="0"/>
              <a:t>Large amount of time spent obtaining, using, or recovering from use</a:t>
            </a:r>
          </a:p>
          <a:p>
            <a:r>
              <a:rPr lang="en-US" dirty="0" smtClean="0"/>
              <a:t>Missing occupational, social, or recreational </a:t>
            </a:r>
            <a:br>
              <a:rPr lang="en-US" dirty="0" smtClean="0"/>
            </a:br>
            <a:r>
              <a:rPr lang="en-US" dirty="0" smtClean="0"/>
              <a:t>activities</a:t>
            </a:r>
          </a:p>
          <a:p>
            <a:r>
              <a:rPr lang="en-US" dirty="0" smtClean="0"/>
              <a:t>Tolerance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and recognize a family history of alcoholism.</a:t>
            </a:r>
          </a:p>
          <a:p>
            <a:r>
              <a:rPr lang="en-US" dirty="0" smtClean="0"/>
              <a:t>Be alert to signs and symptoms in teenagers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Loss of interest in activities and hobbies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Bloodshot eyes, slurred speech, memory lapses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New friends; replaces old friends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Declining grades and school disciplinary problems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 smtClean="0"/>
              <a:t>Frequent mood changes</a:t>
            </a:r>
          </a:p>
          <a:p>
            <a:pPr lvl="2"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Treatment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  <a:solidFill>
            <a:schemeClr val="accent4">
              <a:lumMod val="75000"/>
            </a:schemeClr>
          </a:solidFill>
        </p:spPr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Evaluation</a:t>
            </a:r>
          </a:p>
          <a:p>
            <a:pPr algn="ctr"/>
            <a:r>
              <a:rPr lang="en-US" dirty="0" smtClean="0"/>
              <a:t>Intervention</a:t>
            </a:r>
          </a:p>
          <a:p>
            <a:pPr algn="ctr">
              <a:buNone/>
            </a:pPr>
            <a:r>
              <a:rPr lang="en-US" dirty="0" smtClean="0">
                <a:solidFill>
                  <a:srgbClr val="7E140C"/>
                </a:solidFill>
              </a:rPr>
              <a:t>********</a:t>
            </a:r>
          </a:p>
          <a:p>
            <a:pPr algn="ctr"/>
            <a:r>
              <a:rPr lang="en-US" dirty="0" smtClean="0"/>
              <a:t>Outpatient Counseling</a:t>
            </a:r>
          </a:p>
          <a:p>
            <a:pPr algn="ctr"/>
            <a:r>
              <a:rPr lang="en-US" dirty="0" smtClean="0"/>
              <a:t>Inpatient Counseling Stay</a:t>
            </a:r>
          </a:p>
          <a:p>
            <a:pPr algn="ctr"/>
            <a:r>
              <a:rPr lang="en-US" dirty="0" smtClean="0"/>
              <a:t>Alternative</a:t>
            </a:r>
          </a:p>
          <a:p>
            <a:pPr algn="ctr">
              <a:buNone/>
            </a:pPr>
            <a:endParaRPr lang="en-US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Treatment—outpatient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/>
          <a:lstStyle/>
          <a:p>
            <a:r>
              <a:rPr lang="en-US" dirty="0" smtClean="0"/>
              <a:t>Cognitive Behavioral Therapy</a:t>
            </a:r>
          </a:p>
          <a:p>
            <a:pPr lvl="2"/>
            <a:r>
              <a:rPr lang="en-US" dirty="0" smtClean="0"/>
              <a:t>Identify stress triggers</a:t>
            </a:r>
          </a:p>
          <a:p>
            <a:pPr lvl="2"/>
            <a:r>
              <a:rPr lang="en-US" dirty="0" smtClean="0"/>
              <a:t>Develop new coping skills</a:t>
            </a:r>
          </a:p>
          <a:p>
            <a:pPr lvl="2"/>
            <a:r>
              <a:rPr lang="en-US" dirty="0" smtClean="0"/>
              <a:t>Control of thoughts and feelings</a:t>
            </a:r>
          </a:p>
          <a:p>
            <a:r>
              <a:rPr lang="en-US" dirty="0" smtClean="0"/>
              <a:t>Aversion Therapy</a:t>
            </a:r>
          </a:p>
          <a:p>
            <a:pPr lvl="2"/>
            <a:r>
              <a:rPr lang="en-US" dirty="0" smtClean="0"/>
              <a:t>Strong aversive response to ingesting alcohol </a:t>
            </a:r>
          </a:p>
          <a:p>
            <a:pPr lvl="2">
              <a:buNone/>
            </a:pPr>
            <a:r>
              <a:rPr lang="en-US" dirty="0" smtClean="0"/>
              <a:t>	</a:t>
            </a:r>
            <a:r>
              <a:rPr lang="en-US" dirty="0" smtClean="0"/>
              <a:t>--such as nausea or vomiting—</a:t>
            </a:r>
          </a:p>
          <a:p>
            <a:pPr lvl="2">
              <a:buNone/>
            </a:pPr>
            <a:r>
              <a:rPr lang="en-US" dirty="0" smtClean="0"/>
              <a:t>	</a:t>
            </a:r>
            <a:r>
              <a:rPr lang="en-US" dirty="0" smtClean="0"/>
              <a:t>first induced by medication, later by the alcohol itself </a:t>
            </a:r>
          </a:p>
          <a:p>
            <a:pPr lvl="2"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7E140C"/>
                </a:solidFill>
              </a:rPr>
              <a:t>Acupuncture</a:t>
            </a:r>
          </a:p>
          <a:p>
            <a:pPr lvl="2">
              <a:buNone/>
            </a:pPr>
            <a:r>
              <a:rPr lang="en-US" dirty="0" smtClean="0">
                <a:solidFill>
                  <a:srgbClr val="7E140C"/>
                </a:solidFill>
              </a:rPr>
              <a:t>	</a:t>
            </a:r>
            <a:r>
              <a:rPr lang="en-US" dirty="0" smtClean="0"/>
              <a:t>Relieve cravings</a:t>
            </a:r>
          </a:p>
          <a:p>
            <a:pPr lvl="2">
              <a:buNone/>
            </a:pPr>
            <a:r>
              <a:rPr lang="en-US" dirty="0" smtClean="0"/>
              <a:t>	</a:t>
            </a:r>
            <a:r>
              <a:rPr lang="en-US" dirty="0" smtClean="0"/>
              <a:t>Alleviate withdrawal symptoms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achel\AppData\Local\Microsoft\Windows\Temporary Internet Files\Content.IE5\3DHPQNR2\MCj043345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2209800"/>
            <a:ext cx="1409700" cy="1901825"/>
          </a:xfrm>
          <a:prstGeom prst="rect">
            <a:avLst/>
          </a:prstGeom>
          <a:noFill/>
        </p:spPr>
      </p:pic>
      <p:pic>
        <p:nvPicPr>
          <p:cNvPr id="1040" name="Picture 16" descr="C:\Users\Rachel\AppData\Local\Microsoft\Windows\Temporary Internet Files\Content.IE5\RIMRGY56\MCj044049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7249">
            <a:off x="5669714" y="1547322"/>
            <a:ext cx="990600" cy="1295400"/>
          </a:xfrm>
          <a:prstGeom prst="rect">
            <a:avLst/>
          </a:prstGeom>
          <a:noFill/>
        </p:spPr>
      </p:pic>
      <p:pic>
        <p:nvPicPr>
          <p:cNvPr id="1041" name="Picture 17" descr="C:\Users\Rachel\AppData\Local\Microsoft\Windows\Temporary Internet Files\Content.IE5\3DHPQNR2\MCj0440506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00479">
            <a:off x="6892286" y="927083"/>
            <a:ext cx="1143000" cy="1371600"/>
          </a:xfrm>
          <a:prstGeom prst="rect">
            <a:avLst/>
          </a:prstGeom>
          <a:noFill/>
        </p:spPr>
      </p:pic>
      <p:pic>
        <p:nvPicPr>
          <p:cNvPr id="1039" name="Picture 15" descr="C:\Users\Rachel\AppData\Local\Microsoft\Windows\Temporary Internet Files\Content.IE5\8GG18HYV\MCj0440486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4343400"/>
            <a:ext cx="914400" cy="990600"/>
          </a:xfrm>
          <a:prstGeom prst="rect">
            <a:avLst/>
          </a:prstGeom>
          <a:noFill/>
        </p:spPr>
      </p:pic>
      <p:pic>
        <p:nvPicPr>
          <p:cNvPr id="1028" name="Picture 4" descr="C:\Users\Rachel\AppData\Local\Microsoft\Windows\Temporary Internet Files\Content.IE5\2PPWX57P\MCj0435055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730053">
            <a:off x="5611002" y="2715850"/>
            <a:ext cx="1841500" cy="18383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Who	is	affected? 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u="sng" dirty="0" smtClean="0"/>
              <a:t>Families</a:t>
            </a:r>
          </a:p>
          <a:p>
            <a:r>
              <a:rPr lang="en-US" sz="3600" u="sng" dirty="0" smtClean="0"/>
              <a:t>Friends</a:t>
            </a:r>
          </a:p>
          <a:p>
            <a:r>
              <a:rPr lang="en-US" sz="3600" u="sng" dirty="0" smtClean="0"/>
              <a:t>Co-Workers</a:t>
            </a:r>
          </a:p>
          <a:p>
            <a:endParaRPr lang="en-US" sz="3600" dirty="0" smtClean="0"/>
          </a:p>
          <a:p>
            <a:r>
              <a:rPr lang="en-US" sz="3600" u="sng" dirty="0" smtClean="0">
                <a:solidFill>
                  <a:srgbClr val="7E140C"/>
                </a:solidFill>
              </a:rPr>
              <a:t>everyone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an</a:t>
            </a:r>
          </a:p>
          <a:p>
            <a:r>
              <a:rPr lang="en-US" sz="4300" b="1" dirty="0" smtClean="0"/>
              <a:t>Alcoholic</a:t>
            </a:r>
          </a:p>
          <a:p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comes into </a:t>
            </a:r>
          </a:p>
          <a:p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contact with.</a:t>
            </a:r>
          </a:p>
          <a:p>
            <a:endParaRPr lang="en-US" sz="3600" dirty="0" smtClean="0"/>
          </a:p>
          <a:p>
            <a:endParaRPr lang="en-US" sz="3600" dirty="0"/>
          </a:p>
        </p:txBody>
      </p:sp>
      <p:pic>
        <p:nvPicPr>
          <p:cNvPr id="1029" name="Picture 5" descr="C:\Users\Rachel\AppData\Local\Microsoft\Windows\Temporary Internet Files\Content.IE5\RIMRGY56\MCj0419360000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3886200"/>
            <a:ext cx="1598371" cy="1182319"/>
          </a:xfrm>
          <a:prstGeom prst="rect">
            <a:avLst/>
          </a:prstGeom>
          <a:noFill/>
        </p:spPr>
      </p:pic>
      <p:pic>
        <p:nvPicPr>
          <p:cNvPr id="1032" name="Picture 8" descr="C:\Users\Rachel\AppData\Local\Microsoft\Windows\Temporary Internet Files\Content.IE5\8GG18HYV\MCj01954040000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20000" y="533400"/>
            <a:ext cx="1248156" cy="1822399"/>
          </a:xfrm>
          <a:prstGeom prst="rect">
            <a:avLst/>
          </a:prstGeom>
          <a:noFill/>
        </p:spPr>
      </p:pic>
      <p:pic>
        <p:nvPicPr>
          <p:cNvPr id="1035" name="Picture 11" descr="C:\Program Files\Microsoft Office\MEDIA\CAGCAT10\j0186348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1049833">
            <a:off x="4479418" y="1234161"/>
            <a:ext cx="1289304" cy="1810512"/>
          </a:xfrm>
          <a:prstGeom prst="rect">
            <a:avLst/>
          </a:prstGeom>
          <a:noFill/>
        </p:spPr>
      </p:pic>
      <p:pic>
        <p:nvPicPr>
          <p:cNvPr id="1037" name="Picture 13" descr="C:\Users\Rachel\AppData\Local\Microsoft\Windows\Temporary Internet Files\Content.IE5\3DHPQNR2\MCj04404880000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20939731">
            <a:off x="6494912" y="1594192"/>
            <a:ext cx="838200" cy="1066800"/>
          </a:xfrm>
          <a:prstGeom prst="rect">
            <a:avLst/>
          </a:prstGeom>
          <a:noFill/>
        </p:spPr>
      </p:pic>
      <p:pic>
        <p:nvPicPr>
          <p:cNvPr id="1033" name="Picture 9" descr="C:\Users\Rachel\AppData\Local\Microsoft\Windows\Temporary Internet Files\Content.IE5\RIMRGY56\MCj03316790000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86600" y="3886200"/>
            <a:ext cx="1561723" cy="1782024"/>
          </a:xfrm>
          <a:prstGeom prst="rect">
            <a:avLst/>
          </a:prstGeom>
          <a:noFill/>
        </p:spPr>
      </p:pic>
      <p:pic>
        <p:nvPicPr>
          <p:cNvPr id="1026" name="Picture 2" descr="C:\Users\Rachel\AppData\Local\Microsoft\Windows\Temporary Internet Files\Content.IE5\2PPWX57P\MCj04356480000[1]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077200" y="3429000"/>
            <a:ext cx="873125" cy="1720850"/>
          </a:xfrm>
          <a:prstGeom prst="rect">
            <a:avLst/>
          </a:prstGeom>
          <a:noFill/>
        </p:spPr>
      </p:pic>
      <p:pic>
        <p:nvPicPr>
          <p:cNvPr id="1034" name="Picture 10" descr="C:\Users\Rachel\AppData\Local\Microsoft\Windows\Temporary Internet Files\Content.IE5\2PPWX57P\MCj03329000000[1]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21332273">
            <a:off x="3962400" y="2667000"/>
            <a:ext cx="1813255" cy="12207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Treatment--inpatient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Detoxification</a:t>
            </a:r>
          </a:p>
          <a:p>
            <a:r>
              <a:rPr lang="en-US" dirty="0" smtClean="0"/>
              <a:t>Assessment</a:t>
            </a:r>
          </a:p>
          <a:p>
            <a:r>
              <a:rPr lang="en-US" dirty="0" smtClean="0"/>
              <a:t>Psychological </a:t>
            </a:r>
            <a:r>
              <a:rPr lang="en-US" dirty="0" smtClean="0"/>
              <a:t>and </a:t>
            </a:r>
            <a:r>
              <a:rPr lang="en-US" dirty="0" smtClean="0"/>
              <a:t>psychiatric </a:t>
            </a:r>
            <a:r>
              <a:rPr lang="en-US" dirty="0" smtClean="0"/>
              <a:t>treatment</a:t>
            </a:r>
          </a:p>
          <a:p>
            <a:r>
              <a:rPr lang="en-US" dirty="0" smtClean="0"/>
              <a:t>Knowing acceptance</a:t>
            </a:r>
          </a:p>
          <a:p>
            <a:r>
              <a:rPr lang="en-US" dirty="0" smtClean="0"/>
              <a:t>Drug treatments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Treatment--support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There are many aftercare </a:t>
            </a:r>
            <a:r>
              <a:rPr lang="en-US" dirty="0" smtClean="0"/>
              <a:t>programs </a:t>
            </a:r>
            <a:r>
              <a:rPr lang="en-US" dirty="0" smtClean="0"/>
              <a:t>and recovering </a:t>
            </a:r>
            <a:r>
              <a:rPr lang="en-US" dirty="0" smtClean="0"/>
              <a:t>support groups </a:t>
            </a:r>
            <a:r>
              <a:rPr lang="en-US" dirty="0" smtClean="0"/>
              <a:t>that help </a:t>
            </a:r>
            <a:r>
              <a:rPr lang="en-US" dirty="0" smtClean="0"/>
              <a:t>people </a:t>
            </a:r>
            <a:r>
              <a:rPr lang="en-US" dirty="0" smtClean="0"/>
              <a:t>diagnosed with alcoholism abstain </a:t>
            </a:r>
            <a:r>
              <a:rPr lang="en-US" dirty="0" smtClean="0"/>
              <a:t>from drinking, manage relapses and cope with </a:t>
            </a:r>
            <a:r>
              <a:rPr lang="en-US" dirty="0" smtClean="0"/>
              <a:t>lifestyle changes necessary to live a healthy balanced life.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Alcoholics Anonymous</a:t>
            </a:r>
          </a:p>
          <a:p>
            <a:r>
              <a:rPr lang="en-US" dirty="0" smtClean="0"/>
              <a:t>Save Our Selves</a:t>
            </a:r>
          </a:p>
          <a:p>
            <a:r>
              <a:rPr lang="en-US" dirty="0" smtClean="0"/>
              <a:t>SMART Recovery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u="sng" dirty="0" smtClean="0"/>
              <a:t>Support for the Family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Al-Anon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Alateen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4">
              <a:lumMod val="75000"/>
            </a:schemeClr>
          </a:solidFill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6000" dirty="0" smtClean="0"/>
              <a:t>References </a:t>
            </a:r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500" dirty="0" smtClean="0"/>
              <a:t>AA Alcoholics Anonymous. Medical Definition of Alcoholism. Step12.com, 2009. Accessed December 5, 2009. </a:t>
            </a:r>
            <a:br>
              <a:rPr lang="en-US" sz="4500" dirty="0" smtClean="0"/>
            </a:br>
            <a:r>
              <a:rPr lang="en-US" sz="4500" dirty="0" smtClean="0">
                <a:hlinkClick r:id="rId2"/>
              </a:rPr>
              <a:t>http://www.step12.com/alcoholics-definition.html</a:t>
            </a:r>
            <a:endParaRPr lang="en-US" sz="4500" dirty="0" smtClean="0"/>
          </a:p>
          <a:p>
            <a:pPr>
              <a:buNone/>
            </a:pPr>
            <a:endParaRPr lang="en-US" sz="4500" dirty="0" smtClean="0"/>
          </a:p>
          <a:p>
            <a:pPr>
              <a:buNone/>
            </a:pPr>
            <a:r>
              <a:rPr lang="en-US" sz="4500" dirty="0" smtClean="0"/>
              <a:t>Mayo Clinic Staff. Alcoholism: Risk Factors. MayoClinic.com, 2009. Accessed December 6, 2009. </a:t>
            </a:r>
          </a:p>
          <a:p>
            <a:pPr>
              <a:buNone/>
            </a:pPr>
            <a:r>
              <a:rPr lang="en-US" sz="4500" dirty="0" smtClean="0"/>
              <a:t>	</a:t>
            </a:r>
            <a:r>
              <a:rPr lang="en-US" sz="4500" dirty="0" smtClean="0">
                <a:hlinkClick r:id="rId3"/>
              </a:rPr>
              <a:t>http://</a:t>
            </a:r>
            <a:r>
              <a:rPr lang="en-US" sz="4500" dirty="0" smtClean="0">
                <a:hlinkClick r:id="rId3"/>
              </a:rPr>
              <a:t>www.mayoclinic.com/health/alcoholism</a:t>
            </a:r>
            <a:endParaRPr lang="en-US" sz="4500" dirty="0" smtClean="0"/>
          </a:p>
          <a:p>
            <a:pPr>
              <a:buNone/>
            </a:pPr>
            <a:endParaRPr lang="en-US" sz="4500" dirty="0" smtClean="0"/>
          </a:p>
          <a:p>
            <a:pPr>
              <a:buNone/>
            </a:pPr>
            <a:r>
              <a:rPr lang="en-US" sz="4500" dirty="0" smtClean="0"/>
              <a:t>National Institute on Alcohol Abuse and Alcoholism. Economic Costs of Alcohol and Drug Abuse Estimated at $246 Billion in the United States. National Institutes of Health, 1998. Accessed December 5, 2009. </a:t>
            </a:r>
            <a:br>
              <a:rPr lang="en-US" sz="4500" dirty="0" smtClean="0"/>
            </a:br>
            <a:r>
              <a:rPr lang="en-US" sz="4500" dirty="0" smtClean="0">
                <a:hlinkClick r:id="rId4"/>
              </a:rPr>
              <a:t>http://www.niaaa.nih.gov/NewsEvents/NewsReleases/economic.htm</a:t>
            </a:r>
            <a:endParaRPr lang="en-US" sz="4500" dirty="0" smtClean="0"/>
          </a:p>
          <a:p>
            <a:pPr>
              <a:buNone/>
            </a:pPr>
            <a:endParaRPr lang="en-US" sz="4500" dirty="0" smtClean="0"/>
          </a:p>
          <a:p>
            <a:pPr>
              <a:buNone/>
            </a:pPr>
            <a:r>
              <a:rPr lang="en-US" sz="4500" dirty="0" smtClean="0"/>
              <a:t>Wrong Diagnosis. Prevalence and Incidence of Alcoholism. Health Grades, inc., 2009. Accessed December 5, 2009. </a:t>
            </a:r>
            <a:r>
              <a:rPr lang="en-US" sz="4500" dirty="0" smtClean="0">
                <a:hlinkClick r:id="rId5"/>
              </a:rPr>
              <a:t>http://www.wrongdiagnosis.com/a/alcoholism/prevalence.htm#prevalence_intro</a:t>
            </a:r>
            <a:endParaRPr lang="en-US" sz="4500" dirty="0" smtClean="0"/>
          </a:p>
          <a:p>
            <a:pPr>
              <a:buNone/>
            </a:pPr>
            <a:endParaRPr lang="en-US" sz="4500" dirty="0" smtClean="0"/>
          </a:p>
          <a:p>
            <a:pPr>
              <a:buNone/>
            </a:pPr>
            <a:endParaRPr lang="en-US" sz="45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1900" dirty="0" smtClean="0"/>
          </a:p>
          <a:p>
            <a:pPr>
              <a:buNone/>
            </a:pPr>
            <a:endParaRPr lang="en-US" sz="1900" dirty="0" smtClean="0"/>
          </a:p>
          <a:p>
            <a:pPr>
              <a:buNone/>
            </a:pPr>
            <a:endParaRPr lang="en-US" sz="1900" u="sng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cost?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900" b="1" dirty="0" smtClean="0"/>
              <a:t>Economic Cost </a:t>
            </a:r>
            <a:r>
              <a:rPr lang="en-US" dirty="0" smtClean="0"/>
              <a:t>of alcohol and drug abuse was </a:t>
            </a:r>
          </a:p>
          <a:p>
            <a:pPr algn="ctr">
              <a:buNone/>
            </a:pPr>
            <a:r>
              <a:rPr lang="en-US" dirty="0" smtClean="0">
                <a:solidFill>
                  <a:srgbClr val="7E140C"/>
                </a:solidFill>
              </a:rPr>
              <a:t>$246 billion </a:t>
            </a:r>
            <a:r>
              <a:rPr lang="en-US" dirty="0" smtClean="0"/>
              <a:t>in 1992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>
                <a:solidFill>
                  <a:srgbClr val="7E140C"/>
                </a:solidFill>
              </a:rPr>
              <a:t>60% </a:t>
            </a:r>
            <a:r>
              <a:rPr lang="en-US" b="1" dirty="0" smtClean="0"/>
              <a:t>or </a:t>
            </a:r>
            <a:r>
              <a:rPr lang="en-US" sz="4000" b="1" dirty="0" smtClean="0">
                <a:solidFill>
                  <a:srgbClr val="7E140C"/>
                </a:solidFill>
              </a:rPr>
              <a:t>$148 billion</a:t>
            </a:r>
            <a:r>
              <a:rPr lang="en-US" b="1" dirty="0" smtClean="0">
                <a:solidFill>
                  <a:srgbClr val="7E140C"/>
                </a:solidFill>
              </a:rPr>
              <a:t> </a:t>
            </a:r>
            <a:r>
              <a:rPr lang="en-US" dirty="0" smtClean="0"/>
              <a:t>was from Alcoholism </a:t>
            </a:r>
          </a:p>
          <a:p>
            <a:pPr algn="ctr">
              <a:buNone/>
            </a:pPr>
            <a:endParaRPr lang="en-US" dirty="0" smtClean="0">
              <a:solidFill>
                <a:srgbClr val="7E140C"/>
              </a:solidFill>
            </a:endParaRPr>
          </a:p>
          <a:p>
            <a:pPr algn="ctr">
              <a:buNone/>
            </a:pPr>
            <a:r>
              <a:rPr lang="en-US" dirty="0" smtClean="0"/>
              <a:t>That is a cost of $547 a year </a:t>
            </a:r>
          </a:p>
          <a:p>
            <a:pPr algn="ctr">
              <a:buNone/>
            </a:pPr>
            <a:r>
              <a:rPr lang="en-US" dirty="0" smtClean="0"/>
              <a:t>to each person</a:t>
            </a:r>
          </a:p>
          <a:p>
            <a:pPr algn="ctr">
              <a:buNone/>
            </a:pPr>
            <a:r>
              <a:rPr lang="en-US" dirty="0" smtClean="0"/>
              <a:t>in 1992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cost?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/>
              <a:t>IMPACT ON SOCIETY?</a:t>
            </a:r>
            <a:endParaRPr lang="en-US" sz="32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366756" cy="39417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dirty="0" smtClean="0"/>
              <a:t>Motor Vehicle Crashes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Lives—Legal Costs—Medical Costs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Crime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Legal Costs—Repairs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Fire Destruction</a:t>
            </a:r>
          </a:p>
          <a:p>
            <a:pPr>
              <a:buNone/>
            </a:pPr>
            <a:r>
              <a:rPr lang="en-US" sz="2100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Legal Costs—Repairs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sz="2800" dirty="0" smtClean="0"/>
              <a:t>Social Welfare Administration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Loss of Employment—Illness—Injuries--Disability</a:t>
            </a:r>
            <a:endParaRPr lang="en-US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46275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800" dirty="0" smtClean="0"/>
              <a:t>Lost Productivity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Sick Days/Call-Offs—Theft</a:t>
            </a:r>
          </a:p>
          <a:p>
            <a:pPr>
              <a:buNone/>
            </a:pP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	Work Accidents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800" dirty="0" smtClean="0"/>
              <a:t>Health Care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Illness--Disease—Injuries--Treatment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sz="3800" dirty="0" smtClean="0"/>
              <a:t>Domestic Abuse</a:t>
            </a:r>
          </a:p>
          <a:p>
            <a:pPr>
              <a:buNone/>
            </a:pPr>
            <a:r>
              <a:rPr lang="en-US" sz="3000" dirty="0" smtClean="0"/>
              <a:t>	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Child Abuse — Spouse Abuse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sz="3800" dirty="0" smtClean="0"/>
              <a:t>Premature Death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3000" dirty="0" smtClean="0"/>
              <a:t>3</a:t>
            </a:r>
            <a:r>
              <a:rPr lang="en-US" sz="3000" baseline="30000" dirty="0" smtClean="0"/>
              <a:t>rd</a:t>
            </a:r>
            <a:r>
              <a:rPr lang="en-US" sz="3000" dirty="0" smtClean="0"/>
              <a:t> leading cause of preventable death </a:t>
            </a:r>
          </a:p>
          <a:p>
            <a:pPr>
              <a:buNone/>
            </a:pPr>
            <a:r>
              <a:rPr lang="en-US" sz="3000" dirty="0" smtClean="0"/>
              <a:t> 	</a:t>
            </a: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Illness–Suicide –Violence </a:t>
            </a:r>
            <a:b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Crashes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American Medical association</a:t>
            </a:r>
            <a:br>
              <a:rPr lang="en-US" dirty="0" smtClean="0"/>
            </a:br>
            <a:r>
              <a:rPr lang="en-US" dirty="0" smtClean="0"/>
              <a:t>Definition: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4">
              <a:lumMod val="75000"/>
            </a:schemeClr>
          </a:solidFill>
        </p:spPr>
        <p:txBody>
          <a:bodyPr>
            <a:normAutofit fontScale="92500"/>
          </a:bodyPr>
          <a:lstStyle/>
          <a:p>
            <a:pPr algn="r"/>
            <a:r>
              <a:rPr lang="en-US" sz="3600" dirty="0" smtClean="0"/>
              <a:t>" Alcoholism is a primary, chronic disease with genetic, psychosocial, and environmental factors influencing its development and manifestations. The disease is often progressive and fatal. It is characterized by continuous or periodic: impaired control over drinking, preoccupation with the drug alcohol, use of alcohol despite adverse consequences, and distortions in thinking, most notably denial." </a:t>
            </a:r>
            <a:r>
              <a:rPr lang="en-US" sz="2200" dirty="0" smtClean="0"/>
              <a:t>–(Step12.com)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686800" cy="6019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/>
              <a:t>Primary </a:t>
            </a:r>
            <a:r>
              <a:rPr lang="en-US" sz="2800" dirty="0" smtClean="0"/>
              <a:t>refers to alcoholism as a disease entity, not as a symptom of an underlying disease state. </a:t>
            </a:r>
          </a:p>
          <a:p>
            <a:pPr>
              <a:buNone/>
            </a:pPr>
            <a:r>
              <a:rPr lang="en-US" sz="3600" dirty="0" smtClean="0"/>
              <a:t>Disease </a:t>
            </a:r>
            <a:r>
              <a:rPr lang="en-US" sz="2800" dirty="0" smtClean="0"/>
              <a:t>means an involuntary disability.</a:t>
            </a:r>
          </a:p>
          <a:p>
            <a:pPr>
              <a:buNone/>
            </a:pPr>
            <a:r>
              <a:rPr lang="en-US" sz="3600" dirty="0" smtClean="0"/>
              <a:t>Often Progressive and Fatal </a:t>
            </a:r>
            <a:r>
              <a:rPr lang="en-US" sz="2800" dirty="0" smtClean="0"/>
              <a:t>the disease persists over time; physical, emotional, and social changes are cumulative.</a:t>
            </a:r>
          </a:p>
          <a:p>
            <a:pPr>
              <a:buNone/>
            </a:pPr>
            <a:r>
              <a:rPr lang="en-US" sz="2800" dirty="0" smtClean="0"/>
              <a:t>    Premature death through overdose and organic complications; contributes to suicide, homicide, and motor vehicle crashes.</a:t>
            </a:r>
          </a:p>
          <a:p>
            <a:pPr>
              <a:buNone/>
            </a:pPr>
            <a:r>
              <a:rPr lang="en-US" sz="3600" dirty="0" smtClean="0"/>
              <a:t>Impaired Control </a:t>
            </a:r>
            <a:r>
              <a:rPr lang="en-US" sz="2800" dirty="0" smtClean="0"/>
              <a:t>means the inability to limit alcohol use, the quantity consumed, and/or the behavioral consequences.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86800" cy="6477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900" dirty="0" smtClean="0"/>
              <a:t>Preoccupation</a:t>
            </a:r>
            <a:r>
              <a:rPr lang="en-US" sz="3600" dirty="0" smtClean="0"/>
              <a:t> </a:t>
            </a:r>
            <a:r>
              <a:rPr lang="en-US" sz="3000" dirty="0" smtClean="0"/>
              <a:t>indicates excessive, focused attention given to the drug alcohol, its effects, </a:t>
            </a:r>
            <a:br>
              <a:rPr lang="en-US" sz="3000" dirty="0" smtClean="0"/>
            </a:br>
            <a:r>
              <a:rPr lang="en-US" sz="3000" dirty="0" smtClean="0"/>
              <a:t>and/or its use.</a:t>
            </a:r>
          </a:p>
          <a:p>
            <a:pPr>
              <a:buNone/>
            </a:pPr>
            <a:r>
              <a:rPr lang="en-US" sz="3900" dirty="0" smtClean="0"/>
              <a:t>Adverse Consequences </a:t>
            </a:r>
            <a:r>
              <a:rPr lang="en-US" sz="3000" dirty="0" smtClean="0"/>
              <a:t>are alcohol-related problems in such areas as physical health, psychological functioning, interpersonal functioning, occupational functioning, and legal, financial, and spiritual problems. </a:t>
            </a:r>
          </a:p>
          <a:p>
            <a:pPr>
              <a:buNone/>
            </a:pPr>
            <a:r>
              <a:rPr lang="en-US" sz="3900" dirty="0" smtClean="0"/>
              <a:t>Denial</a:t>
            </a:r>
            <a:r>
              <a:rPr lang="en-US" sz="3600" dirty="0" smtClean="0"/>
              <a:t> </a:t>
            </a:r>
            <a:r>
              <a:rPr lang="en-US" sz="3000" dirty="0" smtClean="0"/>
              <a:t>to include a range of psychological maneuvers designed to reduce awareness of the fact that alcohol use is the cause of an individual's problems rather than a solution to those problems. </a:t>
            </a:r>
          </a:p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sz="2000" dirty="0" smtClean="0"/>
              <a:t>(All definitions taken from Step12.com)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Prevalence in the U.S.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77983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Approx. </a:t>
            </a:r>
            <a:r>
              <a:rPr lang="en-US" sz="3600" dirty="0" smtClean="0">
                <a:solidFill>
                  <a:srgbClr val="7E140C"/>
                </a:solidFill>
                <a:latin typeface="A850-Deco" pitchFamily="2" charset="0"/>
              </a:rPr>
              <a:t>1 in 18 </a:t>
            </a:r>
          </a:p>
          <a:p>
            <a:pPr algn="ctr">
              <a:buNone/>
            </a:pPr>
            <a:r>
              <a:rPr lang="en-US" dirty="0" smtClean="0"/>
              <a:t>OR</a:t>
            </a:r>
          </a:p>
          <a:p>
            <a:pPr algn="ctr">
              <a:buNone/>
            </a:pPr>
            <a:r>
              <a:rPr lang="en-US" sz="3600" dirty="0" smtClean="0">
                <a:solidFill>
                  <a:srgbClr val="7E140C"/>
                </a:solidFill>
                <a:latin typeface="A850-Deco" pitchFamily="2" charset="0"/>
              </a:rPr>
              <a:t>5.55%</a:t>
            </a:r>
            <a:r>
              <a:rPr lang="en-US" dirty="0" smtClean="0">
                <a:latin typeface="A850-Deco" pitchFamily="2" charset="0"/>
              </a:rPr>
              <a:t> </a:t>
            </a:r>
          </a:p>
          <a:p>
            <a:pPr algn="ctr">
              <a:buNone/>
            </a:pPr>
            <a:r>
              <a:rPr lang="en-US" dirty="0" smtClean="0"/>
              <a:t>OR </a:t>
            </a:r>
          </a:p>
          <a:p>
            <a:pPr algn="ctr">
              <a:buNone/>
            </a:pPr>
            <a:r>
              <a:rPr lang="en-US" sz="3600" dirty="0" smtClean="0">
                <a:solidFill>
                  <a:srgbClr val="7E140C"/>
                </a:solidFill>
                <a:latin typeface="A850-Deco" pitchFamily="2" charset="0"/>
              </a:rPr>
              <a:t>15.1</a:t>
            </a:r>
            <a:r>
              <a:rPr lang="en-US" dirty="0" smtClean="0"/>
              <a:t> million people in USA</a:t>
            </a:r>
          </a:p>
          <a:p>
            <a:pPr algn="ctr">
              <a:buNone/>
            </a:pPr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838200" y="58674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Difficulties in determining prevalence result from inaccuracy during studies, even for statistics reported by health authorities and government agencies.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and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562600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7E140C"/>
                </a:solidFill>
              </a:rPr>
              <a:t>Craving</a:t>
            </a:r>
          </a:p>
          <a:p>
            <a:pPr algn="ctr">
              <a:buNone/>
            </a:pPr>
            <a:r>
              <a:rPr lang="en-US" dirty="0" smtClean="0">
                <a:solidFill>
                  <a:srgbClr val="7E140C"/>
                </a:solidFill>
              </a:rPr>
              <a:t>Feeling a strong need, or urge, to drink. </a:t>
            </a:r>
          </a:p>
          <a:p>
            <a:pPr algn="ctr">
              <a:buFont typeface="Wingdings" pitchFamily="2" charset="2"/>
              <a:buChar char="Ø"/>
            </a:pPr>
            <a:r>
              <a:rPr lang="en-US" b="1" dirty="0" smtClean="0"/>
              <a:t>Loss of Control</a:t>
            </a:r>
          </a:p>
          <a:p>
            <a:pPr algn="ctr">
              <a:buNone/>
            </a:pPr>
            <a:r>
              <a:rPr lang="en-US" dirty="0" smtClean="0"/>
              <a:t>Inability to limit the amount of alcohol consumed.</a:t>
            </a:r>
          </a:p>
          <a:p>
            <a:pPr algn="ctr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7E140C"/>
                </a:solidFill>
              </a:rPr>
              <a:t>Physical Dependence</a:t>
            </a:r>
          </a:p>
          <a:p>
            <a:pPr algn="ctr">
              <a:buNone/>
            </a:pPr>
            <a:r>
              <a:rPr lang="en-US" dirty="0" smtClean="0">
                <a:solidFill>
                  <a:srgbClr val="7E140C"/>
                </a:solidFill>
              </a:rPr>
              <a:t>Withdrawal symptoms—nausea, sweating, shaking, anxiety—when not drinking.</a:t>
            </a:r>
          </a:p>
          <a:p>
            <a:pPr algn="ctr">
              <a:buFont typeface="Wingdings" pitchFamily="2" charset="2"/>
              <a:buChar char="Ø"/>
            </a:pPr>
            <a:r>
              <a:rPr lang="en-US" b="1" dirty="0" smtClean="0"/>
              <a:t>Tolerance</a:t>
            </a:r>
          </a:p>
          <a:p>
            <a:pPr algn="ctr">
              <a:buNone/>
            </a:pPr>
            <a:r>
              <a:rPr lang="en-US" dirty="0" smtClean="0"/>
              <a:t>The need to consume greater amounts of alcohol to experience the same “high”. 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567</TotalTime>
  <Words>741</Words>
  <Application>Microsoft Office PowerPoint</Application>
  <PresentationFormat>On-screen Show (4:3)</PresentationFormat>
  <Paragraphs>202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Trek</vt:lpstr>
      <vt:lpstr>Alcoholism</vt:lpstr>
      <vt:lpstr>Who is affected? </vt:lpstr>
      <vt:lpstr>What does it cost?</vt:lpstr>
      <vt:lpstr>What does it cost?</vt:lpstr>
      <vt:lpstr>American Medical association Definition:</vt:lpstr>
      <vt:lpstr>Slide 6</vt:lpstr>
      <vt:lpstr>Slide 7</vt:lpstr>
      <vt:lpstr>Prevalence in the U.S.</vt:lpstr>
      <vt:lpstr>Signs and Symptoms</vt:lpstr>
      <vt:lpstr>Signs and Symptoms</vt:lpstr>
      <vt:lpstr>Risk Factors</vt:lpstr>
      <vt:lpstr>Identification   Diagnosis   prevention </vt:lpstr>
      <vt:lpstr>Health Assessment Strategies</vt:lpstr>
      <vt:lpstr>Slide 14</vt:lpstr>
      <vt:lpstr>diagnosis</vt:lpstr>
      <vt:lpstr>3 or more during one 12-month period: </vt:lpstr>
      <vt:lpstr>prevention strategies</vt:lpstr>
      <vt:lpstr>Treatment </vt:lpstr>
      <vt:lpstr>Treatment—outpatient </vt:lpstr>
      <vt:lpstr>Treatment--inpatient</vt:lpstr>
      <vt:lpstr>Treatment--support</vt:lpstr>
      <vt:lpstr>Support groups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Alcoholism</dc:title>
  <dc:creator>Rachel</dc:creator>
  <cp:lastModifiedBy>Rachel</cp:lastModifiedBy>
  <cp:revision>196</cp:revision>
  <dcterms:created xsi:type="dcterms:W3CDTF">2009-12-05T20:30:32Z</dcterms:created>
  <dcterms:modified xsi:type="dcterms:W3CDTF">2009-12-07T04:44:18Z</dcterms:modified>
</cp:coreProperties>
</file>