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2" r:id="rId3"/>
    <p:sldId id="299" r:id="rId4"/>
    <p:sldId id="301" r:id="rId5"/>
    <p:sldId id="283" r:id="rId6"/>
    <p:sldId id="289" r:id="rId7"/>
    <p:sldId id="297" r:id="rId8"/>
    <p:sldId id="293" r:id="rId9"/>
    <p:sldId id="287" r:id="rId10"/>
    <p:sldId id="302" r:id="rId11"/>
    <p:sldId id="280" r:id="rId12"/>
    <p:sldId id="303" r:id="rId13"/>
    <p:sldId id="281" r:id="rId14"/>
    <p:sldId id="272" r:id="rId15"/>
    <p:sldId id="305" r:id="rId16"/>
    <p:sldId id="261" r:id="rId17"/>
    <p:sldId id="262" r:id="rId18"/>
    <p:sldId id="306" r:id="rId19"/>
    <p:sldId id="307" r:id="rId20"/>
    <p:sldId id="310" r:id="rId21"/>
    <p:sldId id="311" r:id="rId22"/>
    <p:sldId id="267" r:id="rId23"/>
    <p:sldId id="308" r:id="rId24"/>
    <p:sldId id="312" r:id="rId25"/>
    <p:sldId id="309"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33" autoAdjust="0"/>
  </p:normalViewPr>
  <p:slideViewPr>
    <p:cSldViewPr>
      <p:cViewPr varScale="1">
        <p:scale>
          <a:sx n="66" d="100"/>
          <a:sy n="66" d="100"/>
        </p:scale>
        <p:origin x="1056" y="4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2627EA1-47FC-4A2D-BB6F-BB91E26A02DD}" type="datetimeFigureOut">
              <a:rPr lang="en-US"/>
              <a:pPr>
                <a:defRPr/>
              </a:pPr>
              <a:t>4/23/2021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F59F702-776F-42C4-93F2-A156B7C78CE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53256D-1E4B-4B33-8E7E-D5B4A0D6AA18}"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269E5A-0E01-49B5-AB4C-1CBB709AC6DA}" type="slidenum">
              <a:rPr lang="en-US"/>
              <a:pPr fontAlgn="base">
                <a:spcBef>
                  <a:spcPct val="0"/>
                </a:spcBef>
                <a:spcAft>
                  <a:spcPct val="0"/>
                </a:spcAft>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CC5678-011C-4699-B2A5-A0892703E154}" type="slidenum">
              <a:rPr lang="en-US"/>
              <a:pPr fontAlgn="base">
                <a:spcBef>
                  <a:spcPct val="0"/>
                </a:spcBef>
                <a:spcAft>
                  <a:spcPct val="0"/>
                </a:spcAft>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C14A33-5BB5-4E6E-9647-ECFC317D26EC}" type="slidenum">
              <a:rPr lang="en-US"/>
              <a:pPr fontAlgn="base">
                <a:spcBef>
                  <a:spcPct val="0"/>
                </a:spcBef>
                <a:spcAft>
                  <a:spcPct val="0"/>
                </a:spcAft>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59F702-776F-42C4-93F2-A156B7C78CE5}"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59F702-776F-42C4-93F2-A156B7C78CE5}"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87249-F2E3-49E7-AA88-0D054D0BB264}" type="slidenum">
              <a:rPr lang="en-US"/>
              <a:pPr/>
              <a:t>6</a:t>
            </a:fld>
            <a:endParaRPr lang="en-US"/>
          </a:p>
        </p:txBody>
      </p:sp>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59F702-776F-42C4-93F2-A156B7C78CE5}" type="slidenum">
              <a:rPr lang="en-US" smtClean="0"/>
              <a:pPr>
                <a:defRPr/>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59F702-776F-42C4-93F2-A156B7C78CE5}" type="slidenum">
              <a:rPr lang="en-US" smtClean="0"/>
              <a:pPr>
                <a:defRPr/>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59F702-776F-42C4-93F2-A156B7C78CE5}"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59F702-776F-42C4-93F2-A156B7C78CE5}" type="slidenum">
              <a:rPr lang="en-US" smtClean="0"/>
              <a:pPr>
                <a:defRPr/>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53256D-1E4B-4B33-8E7E-D5B4A0D6AA18}" type="slidenum">
              <a:rPr lang="en-US"/>
              <a:pPr fontAlgn="base">
                <a:spcBef>
                  <a:spcPct val="0"/>
                </a:spcBef>
                <a:spcAft>
                  <a:spcPct val="0"/>
                </a:spcAft>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ACA004B5-AB64-478A-A0FE-6BB9EDF9603E}" type="datetimeFigureOut">
              <a:rPr lang="en-US" smtClean="0"/>
              <a:pPr>
                <a:defRPr/>
              </a:pPr>
              <a:t>4/23/2021</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0DF31F71-62C7-4944-A262-F52C98643AE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DCEF58B-3695-4952-B640-F157CF6E5F37}" type="datetimeFigureOut">
              <a:rPr lang="en-US" smtClean="0"/>
              <a:pPr>
                <a:defRPr/>
              </a:pPr>
              <a:t>4/23/2021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24E815-F98B-4534-93B3-00E29294FF5C}"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E206E02-B0A5-4946-9FA6-2B8C82DAAB44}" type="datetimeFigureOut">
              <a:rPr lang="en-US" smtClean="0"/>
              <a:pPr>
                <a:defRPr/>
              </a:pPr>
              <a:t>4/23/2021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7F5C95-B6AB-419B-A709-47125FC0D7F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defRPr/>
            </a:pPr>
            <a:fld id="{278B6C44-F828-4633-A2C8-361F16AC5C84}" type="datetimeFigureOut">
              <a:rPr lang="en-US" smtClean="0"/>
              <a:pPr>
                <a:defRPr/>
              </a:pPr>
              <a:t>4/23/2021</a:t>
            </a:fld>
            <a:endParaRPr lang="en-US" dirty="0"/>
          </a:p>
        </p:txBody>
      </p:sp>
      <p:sp>
        <p:nvSpPr>
          <p:cNvPr id="9" name="Slide Number Placeholder 8"/>
          <p:cNvSpPr>
            <a:spLocks noGrp="1"/>
          </p:cNvSpPr>
          <p:nvPr>
            <p:ph type="sldNum" sz="quarter" idx="15"/>
          </p:nvPr>
        </p:nvSpPr>
        <p:spPr/>
        <p:txBody>
          <a:bodyPr rtlCol="0"/>
          <a:lstStyle/>
          <a:p>
            <a:pPr>
              <a:defRPr/>
            </a:pPr>
            <a:fld id="{1F5EA6FB-27A9-485A-A901-E85A52E51F2D}"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E705A1DB-809E-4E9F-BD04-20BB9CEF867C}" type="datetimeFigureOut">
              <a:rPr lang="en-US" smtClean="0"/>
              <a:pPr>
                <a:defRPr/>
              </a:pPr>
              <a:t>4/23/2021</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6C85F60E-904F-488F-AB25-D3A517F9BC34}"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81C0B63E-772A-4B2B-A27D-13CA11C5F44A}" type="datetimeFigureOut">
              <a:rPr lang="en-US" smtClean="0"/>
              <a:pPr>
                <a:defRPr/>
              </a:pPr>
              <a:t>4/23/2021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E9B892-339D-4C4A-8C85-8E8B08AF28D5}"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fld id="{579404A6-D649-46F7-A318-7E28A8461BDC}" type="datetimeFigureOut">
              <a:rPr lang="en-US" smtClean="0"/>
              <a:pPr>
                <a:defRPr/>
              </a:pPr>
              <a:t>4/23/2021</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E68E1A-D4DA-4AD2-8052-A167204A0C0A}"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defRPr/>
            </a:pPr>
            <a:fld id="{00A68EE4-8F7C-4E15-80BA-A9707293F342}" type="datetimeFigureOut">
              <a:rPr lang="en-US" smtClean="0"/>
              <a:pPr>
                <a:defRPr/>
              </a:pPr>
              <a:t>4/23/2021</a:t>
            </a:fld>
            <a:endParaRPr lang="en-US" dirty="0"/>
          </a:p>
        </p:txBody>
      </p:sp>
      <p:sp>
        <p:nvSpPr>
          <p:cNvPr id="7" name="Slide Number Placeholder 6"/>
          <p:cNvSpPr>
            <a:spLocks noGrp="1"/>
          </p:cNvSpPr>
          <p:nvPr>
            <p:ph type="sldNum" sz="quarter" idx="11"/>
          </p:nvPr>
        </p:nvSpPr>
        <p:spPr/>
        <p:txBody>
          <a:bodyPr rtlCol="0"/>
          <a:lstStyle/>
          <a:p>
            <a:pPr>
              <a:defRPr/>
            </a:pPr>
            <a:fld id="{01AF966C-B834-47B0-B24F-CDA3C727D0F6}"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85A22F-5327-47F6-86EA-9A7148D0FA22}" type="datetimeFigureOut">
              <a:rPr lang="en-US" smtClean="0"/>
              <a:pPr>
                <a:defRPr/>
              </a:pPr>
              <a:t>4/23/2021</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3385D5E-023D-447E-B3D1-E575249DFAE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defRPr/>
            </a:pPr>
            <a:fld id="{3BC4D64A-C318-44F7-98D8-62A924D5AC63}" type="datetimeFigureOut">
              <a:rPr lang="en-US" smtClean="0"/>
              <a:pPr>
                <a:defRPr/>
              </a:pPr>
              <a:t>4/23/2021</a:t>
            </a:fld>
            <a:endParaRPr lang="en-US" dirty="0"/>
          </a:p>
        </p:txBody>
      </p:sp>
      <p:sp>
        <p:nvSpPr>
          <p:cNvPr id="22" name="Slide Number Placeholder 21"/>
          <p:cNvSpPr>
            <a:spLocks noGrp="1"/>
          </p:cNvSpPr>
          <p:nvPr>
            <p:ph type="sldNum" sz="quarter" idx="15"/>
          </p:nvPr>
        </p:nvSpPr>
        <p:spPr/>
        <p:txBody>
          <a:bodyPr rtlCol="0"/>
          <a:lstStyle/>
          <a:p>
            <a:pPr>
              <a:defRPr/>
            </a:pPr>
            <a:fld id="{18209093-16FC-482A-AE5A-4CCE8FA1D424}"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32551A8F-344C-4715-8B7C-04285FE601CE}" type="datetimeFigureOut">
              <a:rPr lang="en-US" smtClean="0"/>
              <a:pPr>
                <a:defRPr/>
              </a:pPr>
              <a:t>4/23/2021</a:t>
            </a:fld>
            <a:endParaRPr lang="en-US" dirty="0"/>
          </a:p>
        </p:txBody>
      </p:sp>
      <p:sp>
        <p:nvSpPr>
          <p:cNvPr id="18" name="Slide Number Placeholder 17"/>
          <p:cNvSpPr>
            <a:spLocks noGrp="1"/>
          </p:cNvSpPr>
          <p:nvPr>
            <p:ph type="sldNum" sz="quarter" idx="11"/>
          </p:nvPr>
        </p:nvSpPr>
        <p:spPr/>
        <p:txBody>
          <a:bodyPr rtlCol="0"/>
          <a:lstStyle/>
          <a:p>
            <a:pPr>
              <a:defRPr/>
            </a:pPr>
            <a:fld id="{58CC8184-87E7-41F5-B239-8626FF4D3585}"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73F4A5D8-9537-4503-96AF-F235E41D5C64}" type="datetimeFigureOut">
              <a:rPr lang="en-US" smtClean="0"/>
              <a:pPr>
                <a:defRPr/>
              </a:pPr>
              <a:t>4/23/2021</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41AD57A0-D6DA-4B49-B21E-562941B0059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url?source=imgres&amp;ct=tbn&amp;q=http://imagecache5.art.com/p/LRG/22/2246/LS2ZD00Z/three-ships-of-columbus-approaching-the-new-world-c-1492.jpg&amp;usg=AFQjCNEsG-gACihXPzaPgXIbVjUTL2ZcT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epa.gov/climatechange/basicinfo.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millersville.edu/~columbus/columbus.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hemistryland.com/CHM107Lab/Exp04_biodiesel/BiodieselLab/Exp4Biodiesel.html" TargetMode="External"/><Relationship Id="rId2" Type="http://schemas.openxmlformats.org/officeDocument/2006/relationships/hyperlink" Target="http://environment.nationalgeographic.com/environment/global-warming/gw-effects/" TargetMode="External"/><Relationship Id="rId1" Type="http://schemas.openxmlformats.org/officeDocument/2006/relationships/slideLayout" Target="../slideLayouts/slideLayout7.xml"/><Relationship Id="rId6" Type="http://schemas.openxmlformats.org/officeDocument/2006/relationships/hyperlink" Target="http://earthguide.ucsd.edu/virtualmuseum/climatechange1/08_1.shtml" TargetMode="External"/><Relationship Id="rId5" Type="http://schemas.openxmlformats.org/officeDocument/2006/relationships/hyperlink" Target="http://www.aip.org/history/climate/simple.htm#L_0141" TargetMode="External"/><Relationship Id="rId4" Type="http://schemas.openxmlformats.org/officeDocument/2006/relationships/hyperlink" Target="http://coraifeartaigh.wordpress.com/2009/06/29/150th-anniversary-of-tyndalls-greenhouse-effec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olar-center.stanford.edu/sun-on-earth/glob-warm.html" TargetMode="External"/><Relationship Id="rId2" Type="http://schemas.openxmlformats.org/officeDocument/2006/relationships/hyperlink" Target="http://timeforchange.org/cause-and-effect-for-global-warming" TargetMode="External"/><Relationship Id="rId1" Type="http://schemas.openxmlformats.org/officeDocument/2006/relationships/slideLayout" Target="../slideLayouts/slideLayout7.xml"/><Relationship Id="rId6" Type="http://schemas.openxmlformats.org/officeDocument/2006/relationships/hyperlink" Target="http://www.millersville.edu/~columbus/columbus.html" TargetMode="External"/><Relationship Id="rId5" Type="http://schemas.openxmlformats.org/officeDocument/2006/relationships/hyperlink" Target="http://ezinearticles.com/?Aerosols-Make-Global-Warming-Worse&amp;id=3189015" TargetMode="External"/><Relationship Id="rId4" Type="http://schemas.openxmlformats.org/officeDocument/2006/relationships/hyperlink" Target="http://iee.osu.edu/education/downloads/Aerosolandglobalwarming.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21.gif"/><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wmf"/><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200400"/>
            <a:ext cx="8077200" cy="3124200"/>
          </a:xfrm>
        </p:spPr>
        <p:txBody>
          <a:bodyPr rtlCol="0">
            <a:normAutofit/>
          </a:bodyPr>
          <a:lstStyle/>
          <a:p>
            <a:pPr fontAlgn="auto">
              <a:spcAft>
                <a:spcPts val="0"/>
              </a:spcAft>
              <a:defRPr/>
            </a:pPr>
            <a:br>
              <a:rPr lang="en-US" dirty="0"/>
            </a:br>
            <a:endParaRPr lang="en-US" dirty="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p:txBody>
      </p:sp>
      <p:pic>
        <p:nvPicPr>
          <p:cNvPr id="32770" name="Picture 2" descr="http://www.topnews.in/files/global%20warming.jpg"/>
          <p:cNvPicPr>
            <a:picLocks noChangeAspect="1" noChangeArrowheads="1"/>
          </p:cNvPicPr>
          <p:nvPr/>
        </p:nvPicPr>
        <p:blipFill>
          <a:blip r:embed="rId3" cstate="print"/>
          <a:srcRect/>
          <a:stretch>
            <a:fillRect/>
          </a:stretch>
        </p:blipFill>
        <p:spPr bwMode="auto">
          <a:xfrm>
            <a:off x="145143" y="-5443"/>
            <a:ext cx="5334000" cy="3276600"/>
          </a:xfrm>
          <a:prstGeom prst="rect">
            <a:avLst/>
          </a:prstGeom>
          <a:noFill/>
        </p:spPr>
      </p:pic>
      <p:pic>
        <p:nvPicPr>
          <p:cNvPr id="32772" name="Picture 4" descr="http://pictures.directnews.co.uk/liveimages/Scientist_2041_19126955_0_0_6001294_300.jpg"/>
          <p:cNvPicPr>
            <a:picLocks noChangeAspect="1" noChangeArrowheads="1"/>
          </p:cNvPicPr>
          <p:nvPr/>
        </p:nvPicPr>
        <p:blipFill>
          <a:blip r:embed="rId4" cstate="print"/>
          <a:srcRect/>
          <a:stretch>
            <a:fillRect/>
          </a:stretch>
        </p:blipFill>
        <p:spPr bwMode="auto">
          <a:xfrm>
            <a:off x="5334000" y="0"/>
            <a:ext cx="3810000" cy="3276600"/>
          </a:xfrm>
          <a:prstGeom prst="rect">
            <a:avLst/>
          </a:prstGeom>
          <a:noFill/>
        </p:spPr>
      </p:pic>
      <p:sp>
        <p:nvSpPr>
          <p:cNvPr id="7" name="Rectangle 6"/>
          <p:cNvSpPr/>
          <p:nvPr/>
        </p:nvSpPr>
        <p:spPr>
          <a:xfrm>
            <a:off x="1600200" y="3352800"/>
            <a:ext cx="5257800" cy="2993127"/>
          </a:xfrm>
          <a:prstGeom prst="rect">
            <a:avLst/>
          </a:prstGeom>
        </p:spPr>
        <p:txBody>
          <a:bodyPr wrap="square">
            <a:spAutoFit/>
          </a:bodyPr>
          <a:lstStyle/>
          <a:p>
            <a:pPr algn="ctr"/>
            <a:r>
              <a:rPr lang="en-US" sz="3200" dirty="0">
                <a:latin typeface="+mn-lt"/>
              </a:rPr>
              <a:t>Western Governors University</a:t>
            </a:r>
            <a:br>
              <a:rPr lang="en-US" sz="3200" dirty="0">
                <a:latin typeface="+mn-lt"/>
              </a:rPr>
            </a:br>
            <a:br>
              <a:rPr lang="en-US" sz="3200" dirty="0">
                <a:latin typeface="+mn-lt"/>
              </a:rPr>
            </a:br>
            <a:r>
              <a:rPr lang="en-US" sz="3200" b="1" u="sng" dirty="0">
                <a:latin typeface="+mn-lt"/>
              </a:rPr>
              <a:t>RINT  Task 1</a:t>
            </a:r>
            <a:br>
              <a:rPr lang="en-US" sz="3200" b="1" u="sng" dirty="0">
                <a:latin typeface="+mn-lt"/>
              </a:rPr>
            </a:br>
            <a:br>
              <a:rPr lang="en-US" sz="3200" b="1" u="sng" dirty="0">
                <a:latin typeface="+mn-lt"/>
              </a:rPr>
            </a:br>
            <a:br>
              <a:rPr lang="en-US" sz="1050"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97839"/>
            <a:ext cx="4572000" cy="369332"/>
          </a:xfrm>
          <a:prstGeom prst="rect">
            <a:avLst/>
          </a:prstGeom>
        </p:spPr>
        <p:txBody>
          <a:bodyPr>
            <a:spAutoFit/>
          </a:bodyPr>
          <a:lstStyle/>
          <a:p>
            <a:r>
              <a:rPr lang="en-US" dirty="0"/>
              <a:t>.</a:t>
            </a:r>
          </a:p>
        </p:txBody>
      </p:sp>
      <p:pic>
        <p:nvPicPr>
          <p:cNvPr id="89090" name="Picture 2" descr="Mauna Loa CO2"/>
          <p:cNvPicPr>
            <a:picLocks noChangeAspect="1" noChangeArrowheads="1"/>
          </p:cNvPicPr>
          <p:nvPr/>
        </p:nvPicPr>
        <p:blipFill>
          <a:blip r:embed="rId3" cstate="print"/>
          <a:srcRect/>
          <a:stretch>
            <a:fillRect/>
          </a:stretch>
        </p:blipFill>
        <p:spPr bwMode="auto">
          <a:xfrm>
            <a:off x="152400" y="228599"/>
            <a:ext cx="5105400" cy="3048001"/>
          </a:xfrm>
          <a:prstGeom prst="rect">
            <a:avLst/>
          </a:prstGeom>
          <a:noFill/>
        </p:spPr>
      </p:pic>
      <p:pic>
        <p:nvPicPr>
          <p:cNvPr id="4" name="Picture 2" descr="http://www.mcgill.ca/files/reporter/3617doc_manabe.jpg"/>
          <p:cNvPicPr>
            <a:picLocks noChangeAspect="1" noChangeArrowheads="1"/>
          </p:cNvPicPr>
          <p:nvPr/>
        </p:nvPicPr>
        <p:blipFill>
          <a:blip r:embed="rId4" cstate="print"/>
          <a:srcRect/>
          <a:stretch>
            <a:fillRect/>
          </a:stretch>
        </p:blipFill>
        <p:spPr bwMode="auto">
          <a:xfrm>
            <a:off x="228600" y="3352800"/>
            <a:ext cx="1600200" cy="1371600"/>
          </a:xfrm>
          <a:prstGeom prst="rect">
            <a:avLst/>
          </a:prstGeom>
          <a:noFill/>
        </p:spPr>
      </p:pic>
      <p:sp>
        <p:nvSpPr>
          <p:cNvPr id="5" name="Rectangle 4"/>
          <p:cNvSpPr/>
          <p:nvPr/>
        </p:nvSpPr>
        <p:spPr>
          <a:xfrm>
            <a:off x="1905000" y="3352800"/>
            <a:ext cx="6781800" cy="1815882"/>
          </a:xfrm>
          <a:prstGeom prst="rect">
            <a:avLst/>
          </a:prstGeom>
        </p:spPr>
        <p:txBody>
          <a:bodyPr wrap="square">
            <a:spAutoFit/>
          </a:bodyPr>
          <a:lstStyle/>
          <a:p>
            <a:pPr>
              <a:buFont typeface="Arial" pitchFamily="34" charset="0"/>
              <a:buChar char="•"/>
            </a:pPr>
            <a:r>
              <a:rPr lang="en-US" sz="1600" dirty="0">
                <a:latin typeface="Calibri" pitchFamily="34" charset="0"/>
              </a:rPr>
              <a:t>In 1967 Manabe and associates demonstrated that increasing atmospheric carbon dioxide concentrations would increase the altitude at which the earth radiated heat to space. Throughout the 1970s and 1980s Manabe produced complex but plausible computer models which show a temperature rise of several degrees for doubled CO2 adopting the General Circulation Models of Climate. These models helped to explore the sensitivity of Earth's climate to changing greenhouse gas concentrations.</a:t>
            </a:r>
          </a:p>
        </p:txBody>
      </p:sp>
      <p:sp>
        <p:nvSpPr>
          <p:cNvPr id="6" name="Rectangle 5"/>
          <p:cNvSpPr/>
          <p:nvPr/>
        </p:nvSpPr>
        <p:spPr>
          <a:xfrm>
            <a:off x="228600" y="4724400"/>
            <a:ext cx="1586845" cy="338554"/>
          </a:xfrm>
          <a:prstGeom prst="rect">
            <a:avLst/>
          </a:prstGeom>
        </p:spPr>
        <p:txBody>
          <a:bodyPr wrap="none">
            <a:spAutoFit/>
          </a:bodyPr>
          <a:lstStyle/>
          <a:p>
            <a:r>
              <a:rPr lang="en-US" sz="1600" dirty="0">
                <a:latin typeface="Calibri" pitchFamily="34" charset="0"/>
              </a:rPr>
              <a:t>Syukuro Manabe</a:t>
            </a:r>
          </a:p>
        </p:txBody>
      </p:sp>
      <p:sp>
        <p:nvSpPr>
          <p:cNvPr id="7" name="Rectangle 6"/>
          <p:cNvSpPr/>
          <p:nvPr/>
        </p:nvSpPr>
        <p:spPr>
          <a:xfrm>
            <a:off x="228600" y="5426839"/>
            <a:ext cx="8610600" cy="584775"/>
          </a:xfrm>
          <a:prstGeom prst="rect">
            <a:avLst/>
          </a:prstGeom>
        </p:spPr>
        <p:txBody>
          <a:bodyPr wrap="square">
            <a:spAutoFit/>
          </a:bodyPr>
          <a:lstStyle/>
          <a:p>
            <a:pPr>
              <a:buFont typeface="Arial" pitchFamily="34" charset="0"/>
              <a:buChar char="•"/>
            </a:pPr>
            <a:r>
              <a:rPr lang="en-US" sz="1600" dirty="0">
                <a:latin typeface="Calibri" pitchFamily="34" charset="0"/>
              </a:rPr>
              <a:t>In 1992, Kyoto Protocol International conference produces Kyoto Protocol, setting targets to reduce greenhouse gas emissions if enough nations sign onto a treaty.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85800"/>
            <a:ext cx="6324600" cy="369332"/>
          </a:xfrm>
          <a:prstGeom prst="rect">
            <a:avLst/>
          </a:prstGeom>
          <a:noFill/>
        </p:spPr>
        <p:txBody>
          <a:bodyPr wrap="square" rtlCol="0">
            <a:spAutoFit/>
          </a:bodyPr>
          <a:lstStyle/>
          <a:p>
            <a:r>
              <a:rPr lang="en-US" dirty="0"/>
              <a:t>Other Greenhouse Gases</a:t>
            </a:r>
          </a:p>
        </p:txBody>
      </p:sp>
      <p:sp>
        <p:nvSpPr>
          <p:cNvPr id="3" name="Rectangle 2"/>
          <p:cNvSpPr/>
          <p:nvPr/>
        </p:nvSpPr>
        <p:spPr>
          <a:xfrm>
            <a:off x="457200" y="1143001"/>
            <a:ext cx="7848600" cy="5509200"/>
          </a:xfrm>
          <a:prstGeom prst="rect">
            <a:avLst/>
          </a:prstGeom>
        </p:spPr>
        <p:txBody>
          <a:bodyPr wrap="square">
            <a:spAutoFit/>
          </a:bodyPr>
          <a:lstStyle/>
          <a:p>
            <a:r>
              <a:rPr lang="en-US" sz="1600" dirty="0">
                <a:latin typeface="Calibri" pitchFamily="34" charset="0"/>
              </a:rPr>
              <a:t>Example 2:  Scientists discovered that Methane could bring as much damage as carbon dioxide itself in the process of global warning.</a:t>
            </a:r>
          </a:p>
          <a:p>
            <a:endParaRPr lang="en-US" sz="1600" dirty="0">
              <a:latin typeface="Calibri" pitchFamily="34" charset="0"/>
            </a:endParaRPr>
          </a:p>
          <a:p>
            <a:pPr>
              <a:buFont typeface="Arial" pitchFamily="34" charset="0"/>
              <a:buChar char="•"/>
            </a:pPr>
            <a:r>
              <a:rPr lang="en-US" sz="1600" dirty="0">
                <a:latin typeface="Calibri" pitchFamily="34" charset="0"/>
              </a:rPr>
              <a:t>In 1859 John Tyndall observed that besides water and Carbon Dioxide, "an almost inappreciable mixture of any of the stronger hydrocarbon vapors" such as methane would change the climate (Tyndall, 1863).</a:t>
            </a:r>
          </a:p>
          <a:p>
            <a:pPr>
              <a:buFont typeface="Arial" pitchFamily="34" charset="0"/>
              <a:buChar char="•"/>
            </a:pPr>
            <a:endParaRPr lang="en-US" sz="1600" dirty="0">
              <a:latin typeface="Calibri" pitchFamily="34" charset="0"/>
            </a:endParaRPr>
          </a:p>
          <a:p>
            <a:pPr>
              <a:buFont typeface="Arial" pitchFamily="34" charset="0"/>
              <a:buChar char="•"/>
            </a:pPr>
            <a:r>
              <a:rPr lang="en-US" sz="1600" dirty="0">
                <a:latin typeface="Calibri" pitchFamily="34" charset="0"/>
              </a:rPr>
              <a:t>In 1948, methane was detected in the atmosphere.</a:t>
            </a:r>
          </a:p>
          <a:p>
            <a:pPr>
              <a:buFont typeface="Arial" pitchFamily="34" charset="0"/>
              <a:buChar char="•"/>
            </a:pPr>
            <a:endParaRPr lang="en-US" sz="1600" dirty="0">
              <a:latin typeface="Calibri" pitchFamily="34" charset="0"/>
            </a:endParaRPr>
          </a:p>
          <a:p>
            <a:pPr>
              <a:buFont typeface="Arial" pitchFamily="34" charset="0"/>
              <a:buChar char="•"/>
            </a:pPr>
            <a:r>
              <a:rPr lang="en-US" sz="1600" dirty="0">
                <a:latin typeface="Calibri" pitchFamily="34" charset="0"/>
              </a:rPr>
              <a:t>in the 1960s and 1970s, scientists found out that harmful emissions from biological sources outranked mineral sources. Specially important were bacteria, producing the methane ("swamp gas") that bubbles up in wetlands, that included rice paddies (Koyama 1963). </a:t>
            </a:r>
          </a:p>
          <a:p>
            <a:pPr>
              <a:buFont typeface="Arial" pitchFamily="34" charset="0"/>
              <a:buChar char="•"/>
            </a:pPr>
            <a:endParaRPr lang="en-US" sz="1600" dirty="0">
              <a:latin typeface="Calibri" pitchFamily="34" charset="0"/>
            </a:endParaRPr>
          </a:p>
          <a:p>
            <a:pPr>
              <a:buFont typeface="Arial" pitchFamily="34" charset="0"/>
              <a:buChar char="•"/>
            </a:pPr>
            <a:r>
              <a:rPr lang="en-US" sz="1600" dirty="0">
                <a:latin typeface="Calibri" pitchFamily="34" charset="0"/>
              </a:rPr>
              <a:t>In 1997 V. Ramanathan identified methane as a significant greenhouse gas, and studies of its role in global carbon cycles accelerated.</a:t>
            </a:r>
          </a:p>
          <a:p>
            <a:pPr>
              <a:buFont typeface="Arial" pitchFamily="34" charset="0"/>
              <a:buChar char="•"/>
            </a:pPr>
            <a:endParaRPr lang="en-US" sz="1600" dirty="0">
              <a:latin typeface="Calibri" pitchFamily="34" charset="0"/>
            </a:endParaRPr>
          </a:p>
          <a:p>
            <a:pPr>
              <a:buFont typeface="Arial" pitchFamily="34" charset="0"/>
              <a:buChar char="•"/>
            </a:pPr>
            <a:r>
              <a:rPr lang="en-US" sz="1600" dirty="0">
                <a:latin typeface="Calibri" pitchFamily="34" charset="0"/>
              </a:rPr>
              <a:t>By 1988,  collection of air samples showed that the actual rate of increase of Methane was about 1% a year, bringing a shocking 11% increase of methane in the past decade alone.</a:t>
            </a:r>
          </a:p>
          <a:p>
            <a:pPr>
              <a:buFont typeface="Arial" pitchFamily="34" charset="0"/>
              <a:buChar char="•"/>
            </a:pPr>
            <a:endParaRPr lang="en-US" sz="1600" dirty="0">
              <a:latin typeface="Calibri" pitchFamily="34" charset="0"/>
            </a:endParaRPr>
          </a:p>
          <a:p>
            <a:pPr>
              <a:buFont typeface="Arial" pitchFamily="34" charset="0"/>
              <a:buChar char="•"/>
            </a:pPr>
            <a:r>
              <a:rPr lang="en-US" sz="1600" dirty="0">
                <a:latin typeface="Calibri" pitchFamily="34" charset="0"/>
              </a:rPr>
              <a:t> In 2005 study of the complex chemical interactions in the atmosphere calculated that adding methane was even more powerful in bringing greenhouse warming than previous studies had estimated.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srcRect/>
          <a:stretch>
            <a:fillRect/>
          </a:stretch>
        </p:blipFill>
        <p:spPr bwMode="auto">
          <a:xfrm>
            <a:off x="228600" y="1219200"/>
            <a:ext cx="8534400" cy="5638800"/>
          </a:xfrm>
          <a:prstGeom prst="rect">
            <a:avLst/>
          </a:prstGeom>
          <a:noFill/>
          <a:ln w="9525">
            <a:noFill/>
            <a:miter lim="800000"/>
            <a:headEnd/>
            <a:tailEnd/>
          </a:ln>
        </p:spPr>
      </p:pic>
      <p:sp>
        <p:nvSpPr>
          <p:cNvPr id="3" name="Rectangle 2"/>
          <p:cNvSpPr/>
          <p:nvPr/>
        </p:nvSpPr>
        <p:spPr>
          <a:xfrm>
            <a:off x="2962507" y="533400"/>
            <a:ext cx="2987549" cy="461665"/>
          </a:xfrm>
          <a:prstGeom prst="rect">
            <a:avLst/>
          </a:prstGeom>
        </p:spPr>
        <p:txBody>
          <a:bodyPr wrap="none">
            <a:spAutoFit/>
          </a:bodyPr>
          <a:lstStyle/>
          <a:p>
            <a:pPr algn="ctr"/>
            <a:r>
              <a:rPr lang="en-US" sz="2400" b="1" dirty="0">
                <a:latin typeface="Calibri" pitchFamily="34" charset="0"/>
              </a:rPr>
              <a:t>Methane is Increasing</a:t>
            </a:r>
            <a:endParaRPr lang="en-US" sz="2400" dirty="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7467600" cy="1323439"/>
          </a:xfrm>
          <a:prstGeom prst="rect">
            <a:avLst/>
          </a:prstGeom>
        </p:spPr>
        <p:txBody>
          <a:bodyPr wrap="square">
            <a:spAutoFit/>
          </a:bodyPr>
          <a:lstStyle/>
          <a:p>
            <a:r>
              <a:rPr lang="en-US" sz="1600" dirty="0">
                <a:latin typeface="Calibri" pitchFamily="34" charset="0"/>
              </a:rPr>
              <a:t>Example 3: A study led by Drew Shindell of NASA's Goddard Institute for Space Studies says that, in the high latitudes the impact of aerosols (sulfates and black carbon) may account for 45% or more of the observed warming which has occurred in at the poles over the past three decades. Over that time Arctic temperatures have risen by 1.7°C, while Antarctic regions have witnessed 0.35°C temperature increases.</a:t>
            </a:r>
          </a:p>
        </p:txBody>
      </p:sp>
      <p:pic>
        <p:nvPicPr>
          <p:cNvPr id="1025" name="Picture 1"/>
          <p:cNvPicPr>
            <a:picLocks noChangeAspect="1" noChangeArrowheads="1"/>
          </p:cNvPicPr>
          <p:nvPr/>
        </p:nvPicPr>
        <p:blipFill>
          <a:blip r:embed="rId3" cstate="print"/>
          <a:srcRect/>
          <a:stretch>
            <a:fillRect/>
          </a:stretch>
        </p:blipFill>
        <p:spPr bwMode="auto">
          <a:xfrm>
            <a:off x="152400" y="2057401"/>
            <a:ext cx="8610600" cy="4800599"/>
          </a:xfrm>
          <a:prstGeom prst="rect">
            <a:avLst/>
          </a:prstGeom>
          <a:noFill/>
          <a:ln w="9525">
            <a:noFill/>
            <a:miter lim="800000"/>
            <a:headEnd/>
            <a:tailEnd/>
          </a:ln>
        </p:spPr>
      </p:pic>
      <p:sp>
        <p:nvSpPr>
          <p:cNvPr id="4" name="Rectangle 3"/>
          <p:cNvSpPr/>
          <p:nvPr/>
        </p:nvSpPr>
        <p:spPr>
          <a:xfrm>
            <a:off x="2209800" y="228600"/>
            <a:ext cx="4147289" cy="369332"/>
          </a:xfrm>
          <a:prstGeom prst="rect">
            <a:avLst/>
          </a:prstGeom>
        </p:spPr>
        <p:txBody>
          <a:bodyPr wrap="none">
            <a:spAutoFit/>
          </a:bodyPr>
          <a:lstStyle/>
          <a:p>
            <a:r>
              <a:rPr lang="en-US" b="1" dirty="0"/>
              <a:t>Aerosols modify the energy balance</a:t>
            </a:r>
            <a:endParaRPr lang="en-US" dirty="0"/>
          </a:p>
        </p:txBody>
      </p:sp>
      <p:sp>
        <p:nvSpPr>
          <p:cNvPr id="5" name="Rectangle 4"/>
          <p:cNvSpPr/>
          <p:nvPr/>
        </p:nvSpPr>
        <p:spPr>
          <a:xfrm>
            <a:off x="6019800" y="6488668"/>
            <a:ext cx="2621230" cy="369332"/>
          </a:xfrm>
          <a:prstGeom prst="rect">
            <a:avLst/>
          </a:prstGeom>
        </p:spPr>
        <p:txBody>
          <a:bodyPr wrap="none">
            <a:spAutoFit/>
          </a:bodyPr>
          <a:lstStyle/>
          <a:p>
            <a:r>
              <a:rPr lang="en-US" dirty="0"/>
              <a:t>C.E. Kolb, </a:t>
            </a:r>
            <a:r>
              <a:rPr lang="en-US" i="1" dirty="0"/>
              <a:t>Nature, 2002</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aip.org/history/climate/images/mitchell-sm.jpg"/>
          <p:cNvPicPr>
            <a:picLocks noChangeAspect="1" noChangeArrowheads="1"/>
          </p:cNvPicPr>
          <p:nvPr/>
        </p:nvPicPr>
        <p:blipFill>
          <a:blip r:embed="rId2" cstate="print"/>
          <a:srcRect/>
          <a:stretch>
            <a:fillRect/>
          </a:stretch>
        </p:blipFill>
        <p:spPr bwMode="auto">
          <a:xfrm>
            <a:off x="152400" y="914400"/>
            <a:ext cx="1333500" cy="1152526"/>
          </a:xfrm>
          <a:prstGeom prst="rect">
            <a:avLst/>
          </a:prstGeom>
          <a:noFill/>
        </p:spPr>
      </p:pic>
      <p:sp>
        <p:nvSpPr>
          <p:cNvPr id="4" name="Rectangle 3"/>
          <p:cNvSpPr/>
          <p:nvPr/>
        </p:nvSpPr>
        <p:spPr>
          <a:xfrm>
            <a:off x="1600200" y="914400"/>
            <a:ext cx="6324600" cy="4524315"/>
          </a:xfrm>
          <a:prstGeom prst="rect">
            <a:avLst/>
          </a:prstGeom>
        </p:spPr>
        <p:txBody>
          <a:bodyPr wrap="square">
            <a:spAutoFit/>
          </a:bodyPr>
          <a:lstStyle/>
          <a:p>
            <a:pPr>
              <a:buFont typeface="Arial" pitchFamily="34" charset="0"/>
              <a:buChar char="•"/>
            </a:pPr>
            <a:r>
              <a:rPr lang="en-US" sz="1600" dirty="0">
                <a:latin typeface="Calibri" pitchFamily="34" charset="0"/>
              </a:rPr>
              <a:t>In 1961, The climate scientist J. Murray Mitchell, Jr. took up the question, with the help of improved data on how minuscule particles (aerosols) moved through the upper atmosphere.</a:t>
            </a:r>
          </a:p>
          <a:p>
            <a:endParaRPr lang="en-US" sz="1600" dirty="0">
              <a:latin typeface="Calibri" pitchFamily="34" charset="0"/>
            </a:endParaRPr>
          </a:p>
          <a:p>
            <a:pPr>
              <a:buFont typeface="Arial" pitchFamily="34" charset="0"/>
              <a:buChar char="•"/>
            </a:pPr>
            <a:r>
              <a:rPr lang="en-US" sz="1600" dirty="0">
                <a:latin typeface="Calibri" pitchFamily="34" charset="0"/>
              </a:rPr>
              <a:t>Aerosols is defined as a suspension of the fine solid particles or liquid droplets in a gas. Aerosols are generated naturally from dust, volcanoes,  forest, storms and grassland fires, living vegetation, and sea spray. </a:t>
            </a:r>
          </a:p>
          <a:p>
            <a:endParaRPr lang="en-US" sz="1600" dirty="0">
              <a:latin typeface="Calibri" pitchFamily="34" charset="0"/>
            </a:endParaRPr>
          </a:p>
          <a:p>
            <a:pPr>
              <a:buFont typeface="Arial" pitchFamily="34" charset="0"/>
              <a:buChar char="•"/>
            </a:pPr>
            <a:r>
              <a:rPr lang="en-US" sz="1600" dirty="0">
                <a:latin typeface="Calibri" pitchFamily="34" charset="0"/>
              </a:rPr>
              <a:t> Ten percent of the aerosols are generated by human activities, such as the burning of fossil fuels. In the atmosphere it refers to atmospheric particles such as dust, sea salt, sulphates, smoke and black carbon.</a:t>
            </a:r>
          </a:p>
          <a:p>
            <a:endParaRPr lang="en-US" sz="1600" dirty="0">
              <a:latin typeface="Calibri" pitchFamily="34" charset="0"/>
            </a:endParaRPr>
          </a:p>
          <a:p>
            <a:pPr>
              <a:buFont typeface="Arial" pitchFamily="34" charset="0"/>
              <a:buChar char="•"/>
            </a:pPr>
            <a:r>
              <a:rPr lang="en-US" sz="1600" dirty="0">
                <a:latin typeface="Calibri" pitchFamily="34" charset="0"/>
              </a:rPr>
              <a:t>Aerosols not only intercepted sunlight, but might also affect climate by helping to create clouds. </a:t>
            </a:r>
          </a:p>
          <a:p>
            <a:endParaRPr lang="en-US" sz="1600" dirty="0">
              <a:latin typeface="Calibri" pitchFamily="34" charset="0"/>
            </a:endParaRPr>
          </a:p>
          <a:p>
            <a:pPr>
              <a:buFont typeface="Arial" pitchFamily="34" charset="0"/>
              <a:buChar char="•"/>
            </a:pPr>
            <a:r>
              <a:rPr lang="en-US" sz="1600" dirty="0">
                <a:latin typeface="Calibri" pitchFamily="34" charset="0"/>
              </a:rPr>
              <a:t> It was becoming plausible that aerosols emitted on an industrial scale could alter the climate of an entire region.</a:t>
            </a:r>
          </a:p>
          <a:p>
            <a:endParaRPr lang="en-US" sz="1600" dirty="0">
              <a:latin typeface="Calibri" pitchFamily="34" charset="0"/>
            </a:endParaRPr>
          </a:p>
        </p:txBody>
      </p:sp>
      <p:sp>
        <p:nvSpPr>
          <p:cNvPr id="5" name="Rectangle 4"/>
          <p:cNvSpPr/>
          <p:nvPr/>
        </p:nvSpPr>
        <p:spPr>
          <a:xfrm>
            <a:off x="0" y="2362200"/>
            <a:ext cx="1676400" cy="338554"/>
          </a:xfrm>
          <a:prstGeom prst="rect">
            <a:avLst/>
          </a:prstGeom>
        </p:spPr>
        <p:txBody>
          <a:bodyPr wrap="square">
            <a:spAutoFit/>
          </a:bodyPr>
          <a:lstStyle/>
          <a:p>
            <a:r>
              <a:rPr lang="en-US" sz="1600" dirty="0">
                <a:latin typeface="Calibri" pitchFamily="34" charset="0"/>
              </a:rPr>
              <a:t>J. Murray Mitchell</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200400"/>
            <a:ext cx="8077200" cy="3124200"/>
          </a:xfrm>
        </p:spPr>
        <p:txBody>
          <a:bodyPr rtlCol="0">
            <a:normAutofit/>
          </a:bodyPr>
          <a:lstStyle/>
          <a:p>
            <a:pPr fontAlgn="auto">
              <a:spcAft>
                <a:spcPts val="0"/>
              </a:spcAft>
              <a:defRPr/>
            </a:pPr>
            <a:br>
              <a:rPr lang="en-US" dirty="0"/>
            </a:br>
            <a:endParaRPr lang="en-US" dirty="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p:txBody>
      </p:sp>
      <p:sp>
        <p:nvSpPr>
          <p:cNvPr id="7" name="Rectangle 6"/>
          <p:cNvSpPr/>
          <p:nvPr/>
        </p:nvSpPr>
        <p:spPr>
          <a:xfrm>
            <a:off x="1600200" y="3352800"/>
            <a:ext cx="5257800" cy="3323987"/>
          </a:xfrm>
          <a:prstGeom prst="rect">
            <a:avLst/>
          </a:prstGeom>
        </p:spPr>
        <p:txBody>
          <a:bodyPr wrap="square">
            <a:spAutoFit/>
          </a:bodyPr>
          <a:lstStyle/>
          <a:p>
            <a:pPr algn="ctr"/>
            <a:r>
              <a:rPr lang="en-US" sz="3200" dirty="0">
                <a:latin typeface="+mn-lt"/>
              </a:rPr>
              <a:t>Western Governors University</a:t>
            </a:r>
            <a:br>
              <a:rPr lang="en-US" sz="3200" dirty="0">
                <a:latin typeface="+mn-lt"/>
              </a:rPr>
            </a:br>
            <a:br>
              <a:rPr lang="en-US" sz="3200" dirty="0">
                <a:latin typeface="+mn-lt"/>
              </a:rPr>
            </a:br>
            <a:r>
              <a:rPr lang="en-US" sz="3200" b="1" u="sng" dirty="0">
                <a:latin typeface="+mn-lt"/>
              </a:rPr>
              <a:t>RINT  Task 2</a:t>
            </a:r>
            <a:br>
              <a:rPr lang="en-US" sz="3200" b="1" u="sng" dirty="0">
                <a:latin typeface="+mn-lt"/>
              </a:rPr>
            </a:br>
            <a:br>
              <a:rPr lang="en-US" sz="3200" b="1" u="sng" dirty="0">
                <a:latin typeface="+mn-lt"/>
              </a:rPr>
            </a:br>
            <a:r>
              <a:rPr lang="en-US" sz="3200" dirty="0">
                <a:latin typeface="+mn-lt"/>
              </a:rPr>
              <a:t>By. Catherine Venzke</a:t>
            </a:r>
            <a:br>
              <a:rPr lang="en-US" sz="1050" dirty="0"/>
            </a:br>
            <a:endParaRPr lang="en-US" dirty="0"/>
          </a:p>
        </p:txBody>
      </p:sp>
      <p:pic>
        <p:nvPicPr>
          <p:cNvPr id="110594" name="Picture 2" descr="http://rosenblumtv.files.wordpress.com/2008/10/older-columbus.gif"/>
          <p:cNvPicPr>
            <a:picLocks noChangeAspect="1" noChangeArrowheads="1"/>
          </p:cNvPicPr>
          <p:nvPr/>
        </p:nvPicPr>
        <p:blipFill>
          <a:blip r:embed="rId3" cstate="print"/>
          <a:srcRect/>
          <a:stretch>
            <a:fillRect/>
          </a:stretch>
        </p:blipFill>
        <p:spPr bwMode="auto">
          <a:xfrm>
            <a:off x="457200" y="0"/>
            <a:ext cx="3962400" cy="3429000"/>
          </a:xfrm>
          <a:prstGeom prst="rect">
            <a:avLst/>
          </a:prstGeom>
          <a:noFill/>
        </p:spPr>
      </p:pic>
      <p:pic>
        <p:nvPicPr>
          <p:cNvPr id="110596" name="Picture 4" descr="http://www.rootsweb.ancestry.com/~coacdar/member_page/Columbus_Ship.jpg"/>
          <p:cNvPicPr>
            <a:picLocks noChangeAspect="1" noChangeArrowheads="1"/>
          </p:cNvPicPr>
          <p:nvPr/>
        </p:nvPicPr>
        <p:blipFill>
          <a:blip r:embed="rId4" cstate="print"/>
          <a:srcRect/>
          <a:stretch>
            <a:fillRect/>
          </a:stretch>
        </p:blipFill>
        <p:spPr bwMode="auto">
          <a:xfrm>
            <a:off x="4495800" y="0"/>
            <a:ext cx="4171950" cy="3429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800"/>
              <a:t>The Influence of Christopher Columbus’s Discoveries</a:t>
            </a:r>
          </a:p>
        </p:txBody>
      </p:sp>
      <p:sp>
        <p:nvSpPr>
          <p:cNvPr id="3" name="Content Placeholder 2"/>
          <p:cNvSpPr>
            <a:spLocks noGrp="1"/>
          </p:cNvSpPr>
          <p:nvPr>
            <p:ph sz="quarter" idx="1"/>
          </p:nvPr>
        </p:nvSpPr>
        <p:spPr/>
        <p:txBody>
          <a:bodyPr rtlCol="0">
            <a:normAutofit fontScale="85000" lnSpcReduction="20000"/>
          </a:bodyPr>
          <a:lstStyle/>
          <a:p>
            <a:pPr fontAlgn="auto">
              <a:spcAft>
                <a:spcPts val="0"/>
              </a:spcAft>
              <a:buFont typeface="Arial" pitchFamily="34" charset="0"/>
              <a:buNone/>
              <a:defRPr/>
            </a:pPr>
            <a:r>
              <a:rPr lang="en-US" sz="1600" dirty="0"/>
              <a:t>		Christopher Columbus was a famous explorer whose discovery of the Western Hemisphere was a published abroad and made known the existence of new continents to  the people in Europe (Christopher Columbus, 2009) His historical findings changed our scientific understanding of the natural world.  We acknowledge the spherical Earth, the use of the trade winds, and new plant and animal life he introduced to the “New World.”    During his lifetime, Columbus lead a total of four expeditions to the New World discovering many of the Caribbean Islands, the Gulf of Mexico, and the South and Central American mainlands.  He had discovered  the New World, with riches over the next century to help make Spain the wealthiest and most powerful nation on earth (Tirado, 2000).</a:t>
            </a:r>
          </a:p>
          <a:p>
            <a:pPr fontAlgn="auto">
              <a:spcAft>
                <a:spcPts val="0"/>
              </a:spcAft>
              <a:buFont typeface="Arial" pitchFamily="34" charset="0"/>
              <a:buNone/>
              <a:defRPr/>
            </a:pPr>
            <a:r>
              <a:rPr lang="en-US" sz="1600" dirty="0"/>
              <a:t>		On October 12, 1492, after a thirty-three-day voyage form the Canary Islands, Columbus landed in San Salvador in the eastern Bahamas.  He thought San Salvador was an outer island of Japan.   His knowledge of geography was based on Marco Polo’s account of his years in China during the thirteenth century and a global map by Martin Behaim.  This global map called Nuremberg map-maker, showed only ocean between the west coast of Europe and the east coast of Asia. (Tirado, 2000).  Columbus estimated that a westward route from Iberia to the Indies would be shorter than the overland trade route through Arabia.  The lack of geographic knowledge during the time forced Columbus to take an inefficient route that severely underestimated the circumference of the Earth.  Columbus’s initial 1492 voyage was during a critical time of growing  national imperialism and economic competition between developing nation states; between developing nation states; seeking wealth from the establishment of trade routes and colonies (Tirado, 2000). </a:t>
            </a:r>
          </a:p>
          <a:p>
            <a:pPr fontAlgn="auto">
              <a:spcAft>
                <a:spcPts val="0"/>
              </a:spcAft>
              <a:buFont typeface="Arial" pitchFamily="34" charset="0"/>
              <a:buNone/>
              <a:defRPr/>
            </a:pPr>
            <a:r>
              <a:rPr lang="en-US" sz="1600" dirty="0"/>
              <a:t>		Columbus’s first voyage marked the beginning of more than three centuries of Spanish conquest, exploration, and administration of a vast American empire (Tirado, 2000)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4638"/>
            <a:ext cx="8229600" cy="563562"/>
          </a:xfrm>
        </p:spPr>
        <p:txBody>
          <a:bodyPr/>
          <a:lstStyle/>
          <a:p>
            <a:r>
              <a:rPr lang="en-US" sz="2800" dirty="0"/>
              <a:t>HISTORICAL CONTEXT</a:t>
            </a:r>
          </a:p>
        </p:txBody>
      </p:sp>
      <p:sp>
        <p:nvSpPr>
          <p:cNvPr id="28674" name="Content Placeholder 2"/>
          <p:cNvSpPr>
            <a:spLocks noGrp="1"/>
          </p:cNvSpPr>
          <p:nvPr>
            <p:ph sz="quarter" idx="1"/>
          </p:nvPr>
        </p:nvSpPr>
        <p:spPr>
          <a:xfrm>
            <a:off x="457200" y="914400"/>
            <a:ext cx="8229600" cy="5943600"/>
          </a:xfrm>
        </p:spPr>
        <p:txBody>
          <a:bodyPr/>
          <a:lstStyle/>
          <a:p>
            <a:pPr>
              <a:buFont typeface="Arial" charset="0"/>
              <a:buNone/>
            </a:pPr>
            <a:r>
              <a:rPr lang="en-US" sz="1600" dirty="0">
                <a:latin typeface="Calibri" pitchFamily="34" charset="0"/>
              </a:rPr>
              <a:t>The discovery of Christopher Columbus marks an era of dynamism – it was a century of change. Western Europe was impacted by three historic factors during that particular era focusing on the age old conflict between Christians and Muslims.</a:t>
            </a:r>
          </a:p>
          <a:p>
            <a:r>
              <a:rPr lang="en-US" sz="1600" dirty="0">
                <a:solidFill>
                  <a:srgbClr val="000000"/>
                </a:solidFill>
                <a:latin typeface="Calibri" pitchFamily="34" charset="0"/>
                <a:cs typeface="Times New Roman" pitchFamily="18" charset="0"/>
              </a:rPr>
              <a:t> Conquest of Ceuta in North Africa by the Portuguese in 1415</a:t>
            </a:r>
          </a:p>
          <a:p>
            <a:r>
              <a:rPr lang="en-US" sz="1600" dirty="0">
                <a:solidFill>
                  <a:srgbClr val="000000"/>
                </a:solidFill>
                <a:latin typeface="Calibri" pitchFamily="34" charset="0"/>
                <a:cs typeface="Times New Roman" pitchFamily="18" charset="0"/>
              </a:rPr>
              <a:t>Fall of Constantinople to the Muslim Turks in 1453, and</a:t>
            </a:r>
          </a:p>
          <a:p>
            <a:r>
              <a:rPr lang="en-US" sz="1600" dirty="0">
                <a:solidFill>
                  <a:srgbClr val="000000"/>
                </a:solidFill>
                <a:latin typeface="Calibri" pitchFamily="34" charset="0"/>
                <a:cs typeface="Times New Roman" pitchFamily="18" charset="0"/>
              </a:rPr>
              <a:t>Defeat of Muslim Granada by the Christian Spaniards in 1492.</a:t>
            </a:r>
          </a:p>
          <a:p>
            <a:pPr>
              <a:buNone/>
            </a:pPr>
            <a:endParaRPr lang="en-US" sz="1600" dirty="0">
              <a:solidFill>
                <a:srgbClr val="000000"/>
              </a:solidFill>
              <a:latin typeface="Calibri" pitchFamily="34" charset="0"/>
              <a:cs typeface="Times New Roman" pitchFamily="18" charset="0"/>
            </a:endParaRPr>
          </a:p>
          <a:p>
            <a:pPr>
              <a:buNone/>
            </a:pPr>
            <a:endParaRPr lang="en-US" sz="1600" dirty="0">
              <a:latin typeface="Calibri" pitchFamily="34" charset="0"/>
            </a:endParaRPr>
          </a:p>
        </p:txBody>
      </p:sp>
      <p:pic>
        <p:nvPicPr>
          <p:cNvPr id="28675" name="Picture 3" descr="See full size image">
            <a:hlinkClick r:id="rId3"/>
          </p:cNvPr>
          <p:cNvPicPr>
            <a:picLocks noChangeAspect="1" noChangeArrowheads="1"/>
          </p:cNvPicPr>
          <p:nvPr/>
        </p:nvPicPr>
        <p:blipFill>
          <a:blip r:embed="rId4" cstate="print"/>
          <a:srcRect/>
          <a:stretch>
            <a:fillRect/>
          </a:stretch>
        </p:blipFill>
        <p:spPr bwMode="auto">
          <a:xfrm>
            <a:off x="7467600" y="228600"/>
            <a:ext cx="1219200" cy="762000"/>
          </a:xfrm>
          <a:prstGeom prst="rect">
            <a:avLst/>
          </a:prstGeom>
          <a:noFill/>
          <a:ln w="9525">
            <a:noFill/>
            <a:miter lim="800000"/>
            <a:headEnd/>
            <a:tailEnd/>
          </a:ln>
        </p:spPr>
      </p:pic>
      <p:sp>
        <p:nvSpPr>
          <p:cNvPr id="16385" name="Rectangle 1"/>
          <p:cNvSpPr>
            <a:spLocks noChangeArrowheads="1"/>
          </p:cNvSpPr>
          <p:nvPr/>
        </p:nvSpPr>
        <p:spPr bwMode="auto">
          <a:xfrm>
            <a:off x="0" y="2455306"/>
            <a:ext cx="8610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dirty="0">
                <a:ln>
                  <a:noFill/>
                </a:ln>
                <a:solidFill>
                  <a:srgbClr val="000000"/>
                </a:solidFill>
                <a:effectLst/>
                <a:latin typeface="Times New Roman" pitchFamily="18" charset="0"/>
                <a:cs typeface="Times New Roman" pitchFamily="18" charset="0"/>
              </a:rPr>
            </a:br>
            <a:br>
              <a:rPr kumimoji="0" lang="en-US" sz="1800" b="0" i="0" u="none" strike="noStrike" cap="none" normalizeH="0" baseline="0" dirty="0">
                <a:ln>
                  <a:noFill/>
                </a:ln>
                <a:solidFill>
                  <a:srgbClr val="000000"/>
                </a:solidFill>
                <a:effectLst/>
                <a:latin typeface="Times New Roman" pitchFamily="18" charset="0"/>
                <a:cs typeface="Times New Roman" pitchFamily="18" charset="0"/>
              </a:rPr>
            </a:br>
            <a:endParaRPr kumimoji="0" lang="en-US" sz="1800" b="0" i="0" u="none" strike="noStrike" cap="none" normalizeH="0" baseline="0" dirty="0">
              <a:ln>
                <a:noFill/>
              </a:ln>
              <a:solidFill>
                <a:srgbClr val="000000"/>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tabLst/>
            </a:pPr>
            <a:endParaRPr lang="en-US" dirty="0">
              <a:solidFill>
                <a:srgbClr val="000000"/>
              </a:solidFill>
              <a:latin typeface="Times New Roman" pitchFamily="18" charset="0"/>
              <a:cs typeface="Times New Roman" pitchFamily="18" charset="0"/>
            </a:endParaRPr>
          </a:p>
        </p:txBody>
      </p:sp>
      <p:pic>
        <p:nvPicPr>
          <p:cNvPr id="6" name="Picture 2" descr="File:Christopher Columbus3.jpg"/>
          <p:cNvPicPr>
            <a:picLocks noChangeAspect="1" noChangeArrowheads="1"/>
          </p:cNvPicPr>
          <p:nvPr/>
        </p:nvPicPr>
        <p:blipFill>
          <a:blip r:embed="rId5" cstate="print"/>
          <a:srcRect/>
          <a:stretch>
            <a:fillRect/>
          </a:stretch>
        </p:blipFill>
        <p:spPr bwMode="auto">
          <a:xfrm>
            <a:off x="304800" y="3048000"/>
            <a:ext cx="3581400" cy="3657600"/>
          </a:xfrm>
          <a:prstGeom prst="rect">
            <a:avLst/>
          </a:prstGeom>
          <a:noFill/>
        </p:spPr>
      </p:pic>
      <p:sp>
        <p:nvSpPr>
          <p:cNvPr id="8" name="Rectangle 7"/>
          <p:cNvSpPr/>
          <p:nvPr/>
        </p:nvSpPr>
        <p:spPr>
          <a:xfrm>
            <a:off x="3962400" y="3048000"/>
            <a:ext cx="4572000" cy="2800767"/>
          </a:xfrm>
          <a:prstGeom prst="rect">
            <a:avLst/>
          </a:prstGeom>
        </p:spPr>
        <p:txBody>
          <a:bodyPr wrap="square">
            <a:spAutoFit/>
          </a:bodyPr>
          <a:lstStyle/>
          <a:p>
            <a:r>
              <a:rPr lang="en-US" sz="1600" dirty="0">
                <a:latin typeface="Calibri" pitchFamily="34" charset="0"/>
              </a:rPr>
              <a:t> Columbus Voyage led to the discovery of a New World which had a profound intellectual. During the Age of Discovery (15</a:t>
            </a:r>
            <a:r>
              <a:rPr lang="en-US" sz="1600" baseline="30000" dirty="0">
                <a:latin typeface="Calibri" pitchFamily="34" charset="0"/>
              </a:rPr>
              <a:t>th</a:t>
            </a:r>
            <a:r>
              <a:rPr lang="en-US" sz="1600" dirty="0">
                <a:latin typeface="Calibri" pitchFamily="34" charset="0"/>
              </a:rPr>
              <a:t> and 16</a:t>
            </a:r>
            <a:r>
              <a:rPr lang="en-US" sz="1600" baseline="30000" dirty="0">
                <a:latin typeface="Calibri" pitchFamily="34" charset="0"/>
              </a:rPr>
              <a:t>th</a:t>
            </a:r>
            <a:r>
              <a:rPr lang="en-US" sz="1600" dirty="0">
                <a:latin typeface="Calibri" pitchFamily="34" charset="0"/>
              </a:rPr>
              <a:t> centuries), Western Europeans could exchange information with the rest of the world. Columbus was one of the great thinkers of the age and one who led the way, deserves the  deserves recognition for the intellectual transformation that took place.   As a result, a new era was ushered in, the Modern Age, and after 1500 the world would never be the same, nor would the human race.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81000"/>
            <a:ext cx="6477000" cy="523220"/>
          </a:xfrm>
          <a:prstGeom prst="rect">
            <a:avLst/>
          </a:prstGeom>
        </p:spPr>
        <p:txBody>
          <a:bodyPr wrap="square">
            <a:spAutoFit/>
          </a:bodyPr>
          <a:lstStyle/>
          <a:p>
            <a:pPr algn="ctr"/>
            <a:r>
              <a:rPr lang="en-US" sz="2800" dirty="0">
                <a:latin typeface="+mn-lt"/>
              </a:rPr>
              <a:t>SOCIAL CONTEXT</a:t>
            </a:r>
          </a:p>
        </p:txBody>
      </p:sp>
      <p:pic>
        <p:nvPicPr>
          <p:cNvPr id="112642" name="Picture 2" descr="http://www.churchtimes.co.uk/uploads/images/Early%20Middle%20Ages_jacket%231%23.jpg"/>
          <p:cNvPicPr>
            <a:picLocks noChangeAspect="1" noChangeArrowheads="1"/>
          </p:cNvPicPr>
          <p:nvPr/>
        </p:nvPicPr>
        <p:blipFill>
          <a:blip r:embed="rId2" cstate="print"/>
          <a:srcRect/>
          <a:stretch>
            <a:fillRect/>
          </a:stretch>
        </p:blipFill>
        <p:spPr bwMode="auto">
          <a:xfrm>
            <a:off x="304800" y="838200"/>
            <a:ext cx="3810000" cy="2819400"/>
          </a:xfrm>
          <a:prstGeom prst="rect">
            <a:avLst/>
          </a:prstGeom>
          <a:noFill/>
        </p:spPr>
      </p:pic>
      <p:sp>
        <p:nvSpPr>
          <p:cNvPr id="5" name="TextBox 4"/>
          <p:cNvSpPr txBox="1"/>
          <p:nvPr/>
        </p:nvSpPr>
        <p:spPr>
          <a:xfrm>
            <a:off x="533400" y="3657601"/>
            <a:ext cx="2895600" cy="338554"/>
          </a:xfrm>
          <a:prstGeom prst="rect">
            <a:avLst/>
          </a:prstGeom>
          <a:noFill/>
        </p:spPr>
        <p:txBody>
          <a:bodyPr wrap="square" rtlCol="0">
            <a:spAutoFit/>
          </a:bodyPr>
          <a:lstStyle/>
          <a:p>
            <a:r>
              <a:rPr lang="en-US" sz="1600" dirty="0">
                <a:latin typeface="Calibri" pitchFamily="34" charset="0"/>
              </a:rPr>
              <a:t>The church in the Medieval Ages</a:t>
            </a:r>
          </a:p>
        </p:txBody>
      </p:sp>
      <p:sp>
        <p:nvSpPr>
          <p:cNvPr id="6" name="TextBox 5"/>
          <p:cNvSpPr txBox="1"/>
          <p:nvPr/>
        </p:nvSpPr>
        <p:spPr>
          <a:xfrm>
            <a:off x="4267200" y="838200"/>
            <a:ext cx="4267200" cy="3046988"/>
          </a:xfrm>
          <a:prstGeom prst="rect">
            <a:avLst/>
          </a:prstGeom>
          <a:noFill/>
        </p:spPr>
        <p:txBody>
          <a:bodyPr wrap="square" rtlCol="0">
            <a:spAutoFit/>
          </a:bodyPr>
          <a:lstStyle/>
          <a:p>
            <a:r>
              <a:rPr lang="en-US" sz="1600" dirty="0">
                <a:latin typeface="Calibri" pitchFamily="34" charset="0"/>
              </a:rPr>
              <a:t>Christopher Columbus sailed during the</a:t>
            </a:r>
          </a:p>
          <a:p>
            <a:r>
              <a:rPr lang="en-US" sz="1600" dirty="0">
                <a:latin typeface="Calibri" pitchFamily="34" charset="0"/>
              </a:rPr>
              <a:t>Medieval period, when there was </a:t>
            </a:r>
          </a:p>
          <a:p>
            <a:r>
              <a:rPr lang="en-US" sz="1600" dirty="0">
                <a:latin typeface="Calibri" pitchFamily="34" charset="0"/>
              </a:rPr>
              <a:t>Supremacy of the church and the people </a:t>
            </a:r>
          </a:p>
          <a:p>
            <a:r>
              <a:rPr lang="en-US" sz="1600" dirty="0">
                <a:latin typeface="Calibri" pitchFamily="34" charset="0"/>
              </a:rPr>
              <a:t>thought that earth was the centre of the </a:t>
            </a:r>
          </a:p>
          <a:p>
            <a:r>
              <a:rPr lang="en-US" sz="1600" dirty="0">
                <a:latin typeface="Calibri" pitchFamily="34" charset="0"/>
              </a:rPr>
              <a:t>Universe.</a:t>
            </a:r>
          </a:p>
          <a:p>
            <a:endParaRPr lang="en-US" sz="1600" dirty="0">
              <a:latin typeface="Calibri" pitchFamily="34" charset="0"/>
            </a:endParaRPr>
          </a:p>
          <a:p>
            <a:r>
              <a:rPr lang="en-US" sz="1600" dirty="0">
                <a:latin typeface="Calibri" pitchFamily="34" charset="0"/>
              </a:rPr>
              <a:t>The  Middle Ages, a time during which there was no mechanism for the influx of new, uncensored, and raw information. In a segmented Europe there were no public schools , no news media and no means of percolation of new information could enter the knowledge base easily. </a:t>
            </a:r>
          </a:p>
        </p:txBody>
      </p:sp>
      <p:sp>
        <p:nvSpPr>
          <p:cNvPr id="7" name="TextBox 6"/>
          <p:cNvSpPr txBox="1"/>
          <p:nvPr/>
        </p:nvSpPr>
        <p:spPr>
          <a:xfrm>
            <a:off x="304800" y="4114800"/>
            <a:ext cx="8153400" cy="2339102"/>
          </a:xfrm>
          <a:prstGeom prst="rect">
            <a:avLst/>
          </a:prstGeom>
          <a:noFill/>
        </p:spPr>
        <p:txBody>
          <a:bodyPr wrap="square" rtlCol="0">
            <a:spAutoFit/>
          </a:bodyPr>
          <a:lstStyle/>
          <a:p>
            <a:r>
              <a:rPr lang="en-US" sz="1600" dirty="0">
                <a:latin typeface="Calibri" pitchFamily="34" charset="0"/>
              </a:rPr>
              <a:t>Church were controlling nearly all centers of learning and with other privileged groups in society were able to stay in power and resist new ideas that threatened their existence.  By 1500, however, a new class of people , the bourgeoisie emerged. Having been the major beneficiaries of Medieval commerce, the bourgeoisie now embraced the Age of Discovery enthusiastically.   This was especially true after 1453 when the Byzantine capital of Constantinople fell to the Muslim Turks.   For the first time the North Italian merchants were excluded from the Middle East marketplaces.  Their only hope of reacquiring their lost markets was to seek new trade routes around the Muslim-controlled lands.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609601"/>
            <a:ext cx="6324600" cy="584775"/>
          </a:xfrm>
          <a:prstGeom prst="rect">
            <a:avLst/>
          </a:prstGeom>
        </p:spPr>
        <p:txBody>
          <a:bodyPr wrap="square">
            <a:spAutoFit/>
          </a:bodyPr>
          <a:lstStyle/>
          <a:p>
            <a:pPr algn="ctr"/>
            <a:r>
              <a:rPr lang="en-US" sz="1600" dirty="0">
                <a:latin typeface="+mj-lt"/>
              </a:rPr>
              <a:t>HISTORICAL IMPACT OF THE VOYAGE ON THE KNOWLEDGE OF THE WORLD</a:t>
            </a:r>
          </a:p>
        </p:txBody>
      </p:sp>
      <p:sp>
        <p:nvSpPr>
          <p:cNvPr id="4" name="Rectangle 3"/>
          <p:cNvSpPr/>
          <p:nvPr/>
        </p:nvSpPr>
        <p:spPr>
          <a:xfrm>
            <a:off x="609600" y="1351300"/>
            <a:ext cx="7848600" cy="4339650"/>
          </a:xfrm>
          <a:prstGeom prst="rect">
            <a:avLst/>
          </a:prstGeom>
        </p:spPr>
        <p:txBody>
          <a:bodyPr wrap="square">
            <a:spAutoFit/>
          </a:bodyPr>
          <a:lstStyle/>
          <a:p>
            <a:r>
              <a:rPr lang="en-US" sz="1600" dirty="0">
                <a:latin typeface="Calibri" pitchFamily="34" charset="0"/>
              </a:rPr>
              <a:t>Columbus Voyage led to the discovery that humankind inhabited a third planet  which had its own axis and revolved around a fixed sun, contrary to the Geocentric view of the Middle ages. </a:t>
            </a:r>
          </a:p>
          <a:p>
            <a:endParaRPr lang="en-US" sz="1600" dirty="0">
              <a:latin typeface="Calibri" pitchFamily="34" charset="0"/>
            </a:endParaRPr>
          </a:p>
          <a:p>
            <a:r>
              <a:rPr lang="en-US" sz="1600" dirty="0">
                <a:latin typeface="Calibri" pitchFamily="34" charset="0"/>
              </a:rPr>
              <a:t>In 1530, Copernicus advanced the heliocentric view that earth and other planets revolve round the sun.</a:t>
            </a:r>
          </a:p>
          <a:p>
            <a:endParaRPr lang="en-US" sz="1600" dirty="0">
              <a:latin typeface="Calibri" pitchFamily="34" charset="0"/>
            </a:endParaRPr>
          </a:p>
          <a:p>
            <a:r>
              <a:rPr lang="en-US" sz="1600" dirty="0">
                <a:latin typeface="Calibri" pitchFamily="34" charset="0"/>
              </a:rPr>
              <a:t>In the next century the Italian astronomer Galileo Galilei (1564-1642) advanced the Copernican theory significantly with observations made with a telescope. </a:t>
            </a:r>
          </a:p>
          <a:p>
            <a:endParaRPr lang="en-US" sz="1600" dirty="0">
              <a:latin typeface="Calibri" pitchFamily="34" charset="0"/>
            </a:endParaRPr>
          </a:p>
          <a:p>
            <a:r>
              <a:rPr lang="en-US" sz="1600" dirty="0">
                <a:latin typeface="Calibri" pitchFamily="34" charset="0"/>
              </a:rPr>
              <a:t> The next thinker was the German Johannes Kepler (1571-1630). He too accepted the Copernican theory but went further by deducing that the orbits of the planets were elliptical and not circular.</a:t>
            </a:r>
          </a:p>
          <a:p>
            <a:endParaRPr lang="en-US" dirty="0"/>
          </a:p>
          <a:p>
            <a:r>
              <a:rPr lang="en-US" dirty="0"/>
              <a:t>	</a:t>
            </a:r>
            <a:r>
              <a:rPr lang="en-US" sz="1600" dirty="0">
                <a:latin typeface="Calibri" pitchFamily="34" charset="0"/>
              </a:rPr>
              <a:t>The beneficiaries of the discovery has lead people have a clear picture of the universe, than the most learned scholars of the Ancient, Medieval, and Early Renaissance periods.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514" y="376535"/>
            <a:ext cx="7086600" cy="461665"/>
          </a:xfrm>
          <a:prstGeom prst="rect">
            <a:avLst/>
          </a:prstGeom>
          <a:noFill/>
        </p:spPr>
        <p:txBody>
          <a:bodyPr wrap="square" rtlCol="0">
            <a:spAutoFit/>
          </a:bodyPr>
          <a:lstStyle/>
          <a:p>
            <a:r>
              <a:rPr lang="en-US" sz="2400" dirty="0">
                <a:latin typeface="Calibri" pitchFamily="34" charset="0"/>
              </a:rPr>
              <a:t>Global Warming </a:t>
            </a:r>
          </a:p>
        </p:txBody>
      </p:sp>
      <p:sp>
        <p:nvSpPr>
          <p:cNvPr id="4" name="Rectangle 3"/>
          <p:cNvSpPr/>
          <p:nvPr/>
        </p:nvSpPr>
        <p:spPr>
          <a:xfrm>
            <a:off x="685800" y="838200"/>
            <a:ext cx="7162800" cy="5755422"/>
          </a:xfrm>
          <a:prstGeom prst="rect">
            <a:avLst/>
          </a:prstGeom>
        </p:spPr>
        <p:txBody>
          <a:bodyPr wrap="square">
            <a:spAutoFit/>
          </a:bodyPr>
          <a:lstStyle/>
          <a:p>
            <a:endParaRPr lang="en-US" sz="1600" dirty="0">
              <a:latin typeface="Calibri" pitchFamily="34" charset="0"/>
            </a:endParaRPr>
          </a:p>
          <a:p>
            <a:endParaRPr lang="en-US" sz="1600" dirty="0">
              <a:latin typeface="Calibri" pitchFamily="34" charset="0"/>
            </a:endParaRPr>
          </a:p>
          <a:p>
            <a:endParaRPr lang="en-US" sz="1600" dirty="0">
              <a:latin typeface="Calibri" pitchFamily="34" charset="0"/>
            </a:endParaRPr>
          </a:p>
          <a:p>
            <a:endParaRPr lang="en-US" sz="1600" dirty="0">
              <a:latin typeface="Calibri" pitchFamily="34" charset="0"/>
            </a:endParaRPr>
          </a:p>
          <a:p>
            <a:endParaRPr lang="en-US" sz="1600" dirty="0">
              <a:latin typeface="Calibri" pitchFamily="34" charset="0"/>
            </a:endParaRPr>
          </a:p>
          <a:p>
            <a:endParaRPr lang="en-US" sz="1600" dirty="0">
              <a:latin typeface="Calibri" pitchFamily="34" charset="0"/>
            </a:endParaRPr>
          </a:p>
          <a:p>
            <a:r>
              <a:rPr lang="en-US" sz="1600" dirty="0">
                <a:latin typeface="Calibri" pitchFamily="34" charset="0"/>
              </a:rPr>
              <a:t>What is Global Warming?</a:t>
            </a:r>
          </a:p>
          <a:p>
            <a:endParaRPr lang="en-US" sz="1600" dirty="0">
              <a:latin typeface="Calibri" pitchFamily="34" charset="0"/>
            </a:endParaRPr>
          </a:p>
          <a:p>
            <a:r>
              <a:rPr lang="en-US" sz="1600" dirty="0">
                <a:latin typeface="Calibri" pitchFamily="34" charset="0"/>
              </a:rPr>
              <a:t>Global warming is the observed and projected increases in the average temperature of Earth's atmosphere and oceans (especially a sustained increase that cause climate change).</a:t>
            </a:r>
          </a:p>
          <a:p>
            <a:endParaRPr lang="en-US" sz="1600" dirty="0">
              <a:latin typeface="Calibri" pitchFamily="34" charset="0"/>
            </a:endParaRPr>
          </a:p>
          <a:p>
            <a:r>
              <a:rPr lang="en-US" sz="1600" dirty="0">
                <a:latin typeface="Calibri" pitchFamily="34" charset="0"/>
              </a:rPr>
              <a:t>When causes global warming? </a:t>
            </a:r>
          </a:p>
          <a:p>
            <a:endParaRPr lang="en-US" sz="1600" dirty="0">
              <a:latin typeface="Calibri" pitchFamily="34" charset="0"/>
            </a:endParaRPr>
          </a:p>
          <a:p>
            <a:r>
              <a:rPr lang="en-US" sz="1600" dirty="0">
                <a:latin typeface="Calibri" pitchFamily="34" charset="0"/>
              </a:rPr>
              <a:t>Global warming is the combined result of anthropogenic (human-caused) emissions of greenhouse gases and changes in solar irradiance (Nodwin).</a:t>
            </a:r>
          </a:p>
          <a:p>
            <a:endParaRPr lang="en-US" sz="1600" dirty="0">
              <a:latin typeface="Calibri" pitchFamily="34" charset="0"/>
            </a:endParaRPr>
          </a:p>
          <a:p>
            <a:r>
              <a:rPr lang="en-US" sz="1600" dirty="0">
                <a:latin typeface="Calibri" pitchFamily="34" charset="0"/>
              </a:rPr>
              <a:t>For approximately 200 years the burning of fossil fuels, such as coal and oil, and deforestation have caused the concentrations of heat-trapping “greenhouse gasses” to increase enormously in our atmosphere.  There gases keep heat from escaping to space, somewhat like the glass panels of a greenhouse.</a:t>
            </a:r>
          </a:p>
          <a:p>
            <a:endParaRPr lang="en-US" sz="1600" dirty="0">
              <a:latin typeface="Calibri" pitchFamily="34" charset="0"/>
            </a:endParaRPr>
          </a:p>
          <a:p>
            <a:endParaRPr lang="en-US" sz="1600" dirty="0">
              <a:latin typeface="Calibri" pitchFamily="34" charset="0"/>
            </a:endParaRPr>
          </a:p>
        </p:txBody>
      </p:sp>
      <p:pic>
        <p:nvPicPr>
          <p:cNvPr id="62470" name="Picture 6" descr="http://mrsamparo.files.wordpress.com/2010/01/globalwarming.jpg"/>
          <p:cNvPicPr>
            <a:picLocks noChangeAspect="1" noChangeArrowheads="1"/>
          </p:cNvPicPr>
          <p:nvPr/>
        </p:nvPicPr>
        <p:blipFill>
          <a:blip r:embed="rId2" cstate="print"/>
          <a:srcRect/>
          <a:stretch>
            <a:fillRect/>
          </a:stretch>
        </p:blipFill>
        <p:spPr bwMode="auto">
          <a:xfrm>
            <a:off x="4267200" y="0"/>
            <a:ext cx="4267201" cy="274319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66843"/>
            <a:ext cx="7315200" cy="584775"/>
          </a:xfrm>
          <a:prstGeom prst="rect">
            <a:avLst/>
          </a:prstGeom>
        </p:spPr>
        <p:txBody>
          <a:bodyPr wrap="square">
            <a:spAutoFit/>
          </a:bodyPr>
          <a:lstStyle/>
          <a:p>
            <a:endParaRPr lang="en-US" sz="1600" b="1" dirty="0">
              <a:latin typeface="Calibri" pitchFamily="34" charset="0"/>
            </a:endParaRPr>
          </a:p>
          <a:p>
            <a:endParaRPr lang="en-US" sz="1600" b="1" dirty="0">
              <a:latin typeface="Calibri" pitchFamily="34" charset="0"/>
            </a:endParaRPr>
          </a:p>
        </p:txBody>
      </p:sp>
      <p:sp>
        <p:nvSpPr>
          <p:cNvPr id="4" name="Rectangle 3"/>
          <p:cNvSpPr/>
          <p:nvPr/>
        </p:nvSpPr>
        <p:spPr>
          <a:xfrm>
            <a:off x="533400" y="3962400"/>
            <a:ext cx="6781800" cy="2308324"/>
          </a:xfrm>
          <a:prstGeom prst="rect">
            <a:avLst/>
          </a:prstGeom>
        </p:spPr>
        <p:txBody>
          <a:bodyPr wrap="square">
            <a:spAutoFit/>
          </a:bodyPr>
          <a:lstStyle/>
          <a:p>
            <a:r>
              <a:rPr lang="en-US" sz="1600" dirty="0">
                <a:latin typeface="Calibri" pitchFamily="34" charset="0"/>
              </a:rPr>
              <a:t>Christopher Columbus (1451-1506), discovered the trade winds. These winds help him to carry his three modest-size sailing vessels all across the Atlantic at its widest, from the Canary Islands to the Bahamas, a distance of 5400 miles, in 36 days, in 1492. </a:t>
            </a:r>
          </a:p>
          <a:p>
            <a:endParaRPr lang="en-US" sz="1600" dirty="0">
              <a:latin typeface="Calibri" pitchFamily="34" charset="0"/>
            </a:endParaRPr>
          </a:p>
          <a:p>
            <a:r>
              <a:rPr lang="en-US" sz="1600" dirty="0">
                <a:latin typeface="Calibri" pitchFamily="34" charset="0"/>
              </a:rPr>
              <a:t>Many centuries later (in 1970), the Norwegian seaman and archeologist Thor Heyerdahl showed with his experiments that the trade winds are capable of blowing a sailing vessel built of reeds (made to resemble an Egyptian craft) from Morocco to the Caribbean. </a:t>
            </a:r>
          </a:p>
        </p:txBody>
      </p:sp>
      <p:pic>
        <p:nvPicPr>
          <p:cNvPr id="114692" name="Picture 4" descr="http://www.frontiernet.net/~docbob/world.jpg"/>
          <p:cNvPicPr>
            <a:picLocks noChangeAspect="1" noChangeArrowheads="1"/>
          </p:cNvPicPr>
          <p:nvPr/>
        </p:nvPicPr>
        <p:blipFill>
          <a:blip r:embed="rId2" cstate="print"/>
          <a:srcRect/>
          <a:stretch>
            <a:fillRect/>
          </a:stretch>
        </p:blipFill>
        <p:spPr bwMode="auto">
          <a:xfrm>
            <a:off x="1600200" y="1143000"/>
            <a:ext cx="3095625" cy="2514600"/>
          </a:xfrm>
          <a:prstGeom prst="rect">
            <a:avLst/>
          </a:prstGeom>
          <a:noFill/>
        </p:spPr>
      </p:pic>
      <p:sp>
        <p:nvSpPr>
          <p:cNvPr id="6" name="TextBox 5"/>
          <p:cNvSpPr txBox="1"/>
          <p:nvPr/>
        </p:nvSpPr>
        <p:spPr>
          <a:xfrm>
            <a:off x="1371600" y="457200"/>
            <a:ext cx="5029200" cy="461665"/>
          </a:xfrm>
          <a:prstGeom prst="rect">
            <a:avLst/>
          </a:prstGeom>
          <a:noFill/>
        </p:spPr>
        <p:txBody>
          <a:bodyPr wrap="square" rtlCol="0">
            <a:spAutoFit/>
          </a:bodyPr>
          <a:lstStyle/>
          <a:p>
            <a:r>
              <a:rPr lang="en-US" sz="2400" dirty="0">
                <a:latin typeface="+mj-lt"/>
              </a:rPr>
              <a:t>Columbus and Trade Winds</a:t>
            </a:r>
          </a:p>
        </p:txBody>
      </p:sp>
      <p:sp>
        <p:nvSpPr>
          <p:cNvPr id="7" name="TextBox 6"/>
          <p:cNvSpPr txBox="1"/>
          <p:nvPr/>
        </p:nvSpPr>
        <p:spPr>
          <a:xfrm>
            <a:off x="1752600" y="3657600"/>
            <a:ext cx="2438400" cy="338554"/>
          </a:xfrm>
          <a:prstGeom prst="rect">
            <a:avLst/>
          </a:prstGeom>
          <a:noFill/>
        </p:spPr>
        <p:txBody>
          <a:bodyPr wrap="square" rtlCol="0">
            <a:spAutoFit/>
          </a:bodyPr>
          <a:lstStyle/>
          <a:p>
            <a:pPr algn="ctr"/>
            <a:r>
              <a:rPr lang="en-US" sz="1600" dirty="0">
                <a:latin typeface="Calibri" pitchFamily="34" charset="0"/>
              </a:rPr>
              <a:t>Trade Winds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15200" cy="1908215"/>
          </a:xfrm>
          <a:prstGeom prst="rect">
            <a:avLst/>
          </a:prstGeom>
          <a:noFill/>
        </p:spPr>
        <p:txBody>
          <a:bodyPr wrap="square" rtlCol="0">
            <a:spAutoFit/>
          </a:bodyPr>
          <a:lstStyle/>
          <a:p>
            <a:r>
              <a:rPr lang="en-US" dirty="0"/>
              <a:t>SHAPE OF EARTH </a:t>
            </a:r>
          </a:p>
          <a:p>
            <a:endParaRPr lang="en-US" dirty="0"/>
          </a:p>
          <a:p>
            <a:endParaRPr lang="en-US" dirty="0"/>
          </a:p>
          <a:p>
            <a:r>
              <a:rPr lang="en-US" sz="1600" dirty="0">
                <a:latin typeface="Calibri" pitchFamily="34" charset="0"/>
              </a:rPr>
              <a:t>The Medieval people believed that the earth was flat . However, Columbus brought them to reality when he proved through his expeditions that the first to admit that to the scientific world that the Earth was round. </a:t>
            </a:r>
            <a:br>
              <a:rPr lang="en-US" sz="1600" dirty="0">
                <a:latin typeface="Calibri" pitchFamily="34" charset="0"/>
              </a:rPr>
            </a:br>
            <a:endParaRPr lang="en-US" sz="1600" dirty="0">
              <a:latin typeface="Calibri" pitchFamily="34" charset="0"/>
            </a:endParaRPr>
          </a:p>
        </p:txBody>
      </p:sp>
      <p:pic>
        <p:nvPicPr>
          <p:cNvPr id="113666" name="Picture 2" descr="http://scrapetv.com/News/News%20Pages/usa/images-3/round-earth.jpg"/>
          <p:cNvPicPr>
            <a:picLocks noChangeAspect="1" noChangeArrowheads="1"/>
          </p:cNvPicPr>
          <p:nvPr/>
        </p:nvPicPr>
        <p:blipFill>
          <a:blip r:embed="rId2" cstate="print"/>
          <a:srcRect/>
          <a:stretch>
            <a:fillRect/>
          </a:stretch>
        </p:blipFill>
        <p:spPr bwMode="auto">
          <a:xfrm>
            <a:off x="1219200" y="2819400"/>
            <a:ext cx="5562600" cy="3352800"/>
          </a:xfrm>
          <a:prstGeom prst="rect">
            <a:avLst/>
          </a:prstGeom>
          <a:noFill/>
        </p:spPr>
      </p:pic>
      <p:sp>
        <p:nvSpPr>
          <p:cNvPr id="4" name="TextBox 3"/>
          <p:cNvSpPr txBox="1"/>
          <p:nvPr/>
        </p:nvSpPr>
        <p:spPr>
          <a:xfrm>
            <a:off x="2438400" y="6248400"/>
            <a:ext cx="2743200" cy="338554"/>
          </a:xfrm>
          <a:prstGeom prst="rect">
            <a:avLst/>
          </a:prstGeom>
          <a:noFill/>
        </p:spPr>
        <p:txBody>
          <a:bodyPr wrap="square" rtlCol="0">
            <a:spAutoFit/>
          </a:bodyPr>
          <a:lstStyle/>
          <a:p>
            <a:r>
              <a:rPr lang="en-US" sz="1600" dirty="0">
                <a:latin typeface="Calibri" pitchFamily="34" charset="0"/>
              </a:rPr>
              <a:t>Spherical shape of Earth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t>References</a:t>
            </a:r>
          </a:p>
        </p:txBody>
      </p:sp>
      <p:sp>
        <p:nvSpPr>
          <p:cNvPr id="36866" name="Content Placeholder 2"/>
          <p:cNvSpPr>
            <a:spLocks noGrp="1"/>
          </p:cNvSpPr>
          <p:nvPr>
            <p:ph sz="quarter" idx="1"/>
          </p:nvPr>
        </p:nvSpPr>
        <p:spPr/>
        <p:txBody>
          <a:bodyPr/>
          <a:lstStyle/>
          <a:p>
            <a:r>
              <a:rPr lang="en-US" sz="1600" dirty="0"/>
              <a:t>Craig M. A., Graham A. W., </a:t>
            </a:r>
            <a:r>
              <a:rPr lang="en-US" sz="1600" dirty="0" err="1"/>
              <a:t>Kagan</a:t>
            </a:r>
            <a:r>
              <a:rPr lang="en-US" sz="1600" dirty="0"/>
              <a:t>, D., </a:t>
            </a:r>
            <a:r>
              <a:rPr lang="en-US" sz="1600" dirty="0" err="1"/>
              <a:t>Ozment</a:t>
            </a:r>
            <a:r>
              <a:rPr lang="en-US" sz="1600" dirty="0"/>
              <a:t>, S., Turner, M. F., (2002) </a:t>
            </a:r>
            <a:r>
              <a:rPr lang="en-US" sz="1600" i="1" dirty="0"/>
              <a:t>The Heritage of World Civilizations.  </a:t>
            </a:r>
            <a:r>
              <a:rPr lang="en-US" sz="1600" dirty="0"/>
              <a:t>Upper Saddle River, NJ: Prentice Hall.</a:t>
            </a:r>
          </a:p>
          <a:p>
            <a:r>
              <a:rPr lang="en-US" sz="1600" dirty="0"/>
              <a:t>EPA., (2009) </a:t>
            </a:r>
            <a:r>
              <a:rPr lang="en-US" sz="1600" u="sng" dirty="0"/>
              <a:t>Climate Change. </a:t>
            </a:r>
            <a:r>
              <a:rPr lang="en-US" sz="1600" dirty="0"/>
              <a:t>  United States Environmental Protection Agency.  Retrieved November 4, 2009 from </a:t>
            </a:r>
            <a:r>
              <a:rPr lang="en-US" sz="1600" dirty="0">
                <a:hlinkClick r:id="rId3"/>
              </a:rPr>
              <a:t>http://www.epa.gov/climatechange/basicinfo.html</a:t>
            </a:r>
            <a:endParaRPr lang="en-US" sz="1600" dirty="0"/>
          </a:p>
          <a:p>
            <a:r>
              <a:rPr lang="en-US" sz="1600" dirty="0"/>
              <a:t> Le Treut, H., R. Somerville, U. Cubasch, Y. Ding, C. </a:t>
            </a:r>
            <a:r>
              <a:rPr lang="en-US" sz="1600" dirty="0" err="1"/>
              <a:t>Mauritzen</a:t>
            </a:r>
            <a:r>
              <a:rPr lang="en-US" sz="1600" dirty="0"/>
              <a:t>, A. </a:t>
            </a:r>
            <a:r>
              <a:rPr lang="en-US" sz="1600" dirty="0" err="1"/>
              <a:t>Mokssit</a:t>
            </a:r>
            <a:r>
              <a:rPr lang="en-US" sz="1600" dirty="0"/>
              <a:t>, T. Peterson and M. Prather, 2007:  Historical Overview of Climate Change.  In:  </a:t>
            </a:r>
            <a:r>
              <a:rPr lang="en-US" sz="1600" i="1" dirty="0"/>
              <a:t>Climate Change 2007: The Physical Science Basis.  Contribution of Working Group I to the Fourth Assessment Report of the Intergovernmental Panel on Climate Change.  </a:t>
            </a:r>
            <a:r>
              <a:rPr lang="en-US" sz="1600" dirty="0"/>
              <a:t>Cambridge University Press, Cambridge, United Kingdom and New York, NY, USA.</a:t>
            </a:r>
          </a:p>
          <a:p>
            <a:r>
              <a:rPr lang="en-US" sz="1600" dirty="0"/>
              <a:t>Tirado, T.C. (2000)  Christopher Columbus.  </a:t>
            </a:r>
            <a:r>
              <a:rPr lang="en-US" sz="1600" i="1" dirty="0"/>
              <a:t>Encarta</a:t>
            </a:r>
            <a:r>
              <a:rPr lang="en-US" sz="1600" dirty="0"/>
              <a:t> </a:t>
            </a:r>
            <a:r>
              <a:rPr lang="en-US" sz="1600" i="1" dirty="0"/>
              <a:t>encyclopedia</a:t>
            </a:r>
            <a:r>
              <a:rPr lang="en-US" sz="1600" dirty="0"/>
              <a:t>.  Retrieved (2010. March 27) from </a:t>
            </a:r>
            <a:r>
              <a:rPr lang="en-US" sz="1600" dirty="0">
                <a:hlinkClick r:id="rId4"/>
              </a:rPr>
              <a:t>http://www.millersville.edu/~columbus/columbus.html</a:t>
            </a:r>
            <a:r>
              <a:rPr lang="en-US" sz="1600" dirty="0"/>
              <a:t> </a:t>
            </a:r>
          </a:p>
          <a:p>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81001"/>
            <a:ext cx="7620000" cy="5386090"/>
          </a:xfrm>
          <a:prstGeom prst="rect">
            <a:avLst/>
          </a:prstGeom>
        </p:spPr>
        <p:txBody>
          <a:bodyPr wrap="square">
            <a:spAutoFit/>
          </a:bodyPr>
          <a:lstStyle/>
          <a:p>
            <a:endParaRPr lang="en-US" dirty="0"/>
          </a:p>
          <a:p>
            <a:r>
              <a:rPr lang="en-US" sz="1600" dirty="0">
                <a:latin typeface="Calibri" pitchFamily="34" charset="0"/>
              </a:rPr>
              <a:t>National Geographic, nd, from </a:t>
            </a:r>
            <a:r>
              <a:rPr lang="en-US" sz="1600" dirty="0">
                <a:latin typeface="Calibri" pitchFamily="34" charset="0"/>
                <a:hlinkClick r:id="rId2"/>
              </a:rPr>
              <a:t>http://environment.nationalgeographic.com/environment/global-warming/gw-effects/</a:t>
            </a:r>
            <a:endParaRPr lang="en-US" sz="1600" dirty="0">
              <a:latin typeface="Calibri" pitchFamily="34" charset="0"/>
            </a:endParaRPr>
          </a:p>
          <a:p>
            <a:endParaRPr lang="en-US" sz="1600" dirty="0">
              <a:latin typeface="Calibri" pitchFamily="34" charset="0"/>
            </a:endParaRPr>
          </a:p>
          <a:p>
            <a:endParaRPr lang="en-US" dirty="0"/>
          </a:p>
          <a:p>
            <a:r>
              <a:rPr lang="en-US" sz="1600" dirty="0">
                <a:latin typeface="Calibri" pitchFamily="34" charset="0"/>
              </a:rPr>
              <a:t>CHM-107 Lab, nd, Chemistry &amp; Society, nd, from</a:t>
            </a:r>
          </a:p>
          <a:p>
            <a:r>
              <a:rPr lang="en-US" sz="1600" dirty="0">
                <a:latin typeface="Calibri" pitchFamily="34" charset="0"/>
                <a:hlinkClick r:id="rId3"/>
              </a:rPr>
              <a:t>http://www.chemistryland.com/CHM107Lab/Exp04_biodiesel/BiodieselLab/Exp4Biodiesel.html</a:t>
            </a:r>
            <a:endParaRPr lang="en-US" sz="1600" dirty="0">
              <a:latin typeface="Calibri" pitchFamily="34" charset="0"/>
            </a:endParaRPr>
          </a:p>
          <a:p>
            <a:endParaRPr lang="en-US" dirty="0"/>
          </a:p>
          <a:p>
            <a:r>
              <a:rPr lang="en-US" sz="1600" dirty="0">
                <a:latin typeface="Calibri" pitchFamily="34" charset="0"/>
              </a:rPr>
              <a:t>Antimatter, nd, 150th anniversary of Tyndall’s greenhouse effect, from</a:t>
            </a:r>
          </a:p>
          <a:p>
            <a:r>
              <a:rPr lang="en-US" sz="1600" dirty="0">
                <a:latin typeface="Calibri" pitchFamily="34" charset="0"/>
                <a:hlinkClick r:id="rId4"/>
              </a:rPr>
              <a:t>http://coraifeartaigh.wordpress.com/2009/06/29/150th-anniversary-of-tyndalls-greenhouse-effect/</a:t>
            </a:r>
            <a:endParaRPr lang="en-US" sz="1600" dirty="0">
              <a:latin typeface="Calibri" pitchFamily="34" charset="0"/>
            </a:endParaRPr>
          </a:p>
          <a:p>
            <a:endParaRPr lang="en-US" dirty="0"/>
          </a:p>
          <a:p>
            <a:r>
              <a:rPr lang="en-US" sz="1600" dirty="0">
                <a:latin typeface="Calibri" pitchFamily="34" charset="0"/>
              </a:rPr>
              <a:t>Weart, S. (2000)</a:t>
            </a:r>
            <a:r>
              <a:rPr lang="en-US" sz="1600" i="1" dirty="0">
                <a:latin typeface="Calibri" pitchFamily="34" charset="0"/>
              </a:rPr>
              <a:t> The Discovery of Global Warming</a:t>
            </a:r>
            <a:r>
              <a:rPr lang="en-US" sz="1600" dirty="0">
                <a:latin typeface="Calibri" pitchFamily="34" charset="0"/>
              </a:rPr>
              <a:t>, from </a:t>
            </a:r>
          </a:p>
          <a:p>
            <a:r>
              <a:rPr lang="en-US" sz="1600" dirty="0">
                <a:latin typeface="Calibri" pitchFamily="34" charset="0"/>
                <a:hlinkClick r:id="rId5"/>
              </a:rPr>
              <a:t>http://www.aip.org/history/climate/simple.htm#L_0141</a:t>
            </a:r>
            <a:endParaRPr lang="en-US" sz="1600" dirty="0">
              <a:latin typeface="Calibri" pitchFamily="34" charset="0"/>
            </a:endParaRPr>
          </a:p>
          <a:p>
            <a:endParaRPr lang="en-US" sz="1600" dirty="0">
              <a:latin typeface="Calibri" pitchFamily="34" charset="0"/>
            </a:endParaRPr>
          </a:p>
          <a:p>
            <a:r>
              <a:rPr lang="en-US" sz="1600" dirty="0">
                <a:latin typeface="Calibri" pitchFamily="34" charset="0"/>
              </a:rPr>
              <a:t>Climate Change, nd, Trade Winds and the Hadley Cell,</a:t>
            </a:r>
          </a:p>
          <a:p>
            <a:r>
              <a:rPr lang="en-US" sz="1600" dirty="0">
                <a:latin typeface="Calibri" pitchFamily="34" charset="0"/>
                <a:hlinkClick r:id="rId6"/>
              </a:rPr>
              <a:t>http://earthguide.ucsd.edu/virtualmuseum/climatechange1/08_1.shtml</a:t>
            </a:r>
            <a:endParaRPr lang="en-US" sz="1600" dirty="0">
              <a:latin typeface="Calibri" pitchFamily="34" charset="0"/>
            </a:endParaRPr>
          </a:p>
          <a:p>
            <a:endParaRPr lang="en-US" sz="1600" dirty="0"/>
          </a:p>
          <a:p>
            <a:endParaRPr lang="en-US" sz="1600" dirty="0">
              <a:latin typeface="Calibri" pitchFamily="34" charset="0"/>
            </a:endParaRPr>
          </a:p>
          <a:p>
            <a:endParaRPr lang="en-US" sz="1600"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89844"/>
            <a:ext cx="7848600" cy="6001643"/>
          </a:xfrm>
          <a:prstGeom prst="rect">
            <a:avLst/>
          </a:prstGeom>
        </p:spPr>
        <p:txBody>
          <a:bodyPr wrap="square">
            <a:spAutoFit/>
          </a:bodyPr>
          <a:lstStyle/>
          <a:p>
            <a:endParaRPr lang="en-US" sz="1600" dirty="0">
              <a:latin typeface="Calibri" pitchFamily="34" charset="0"/>
            </a:endParaRPr>
          </a:p>
          <a:p>
            <a:endParaRPr lang="en-US" sz="1600" dirty="0">
              <a:latin typeface="Calibri" pitchFamily="34" charset="0"/>
            </a:endParaRPr>
          </a:p>
          <a:p>
            <a:r>
              <a:rPr lang="en-US" sz="1600" dirty="0">
                <a:latin typeface="Calibri" pitchFamily="34" charset="0"/>
              </a:rPr>
              <a:t>Time for Change, nd, Cause and effect for global warming from </a:t>
            </a:r>
          </a:p>
          <a:p>
            <a:r>
              <a:rPr lang="en-US" sz="1600" dirty="0">
                <a:latin typeface="Calibri" pitchFamily="34" charset="0"/>
                <a:hlinkClick r:id="rId2"/>
              </a:rPr>
              <a:t>http://timeforchange.org/cause-and-effect-for-global-warming</a:t>
            </a:r>
            <a:endParaRPr lang="en-US" sz="1600" dirty="0">
              <a:latin typeface="Calibri" pitchFamily="34" charset="0"/>
            </a:endParaRPr>
          </a:p>
          <a:p>
            <a:endParaRPr lang="en-US" sz="1600" dirty="0">
              <a:latin typeface="Calibri" pitchFamily="34" charset="0"/>
            </a:endParaRPr>
          </a:p>
          <a:p>
            <a:r>
              <a:rPr lang="en-US" sz="1600" dirty="0">
                <a:latin typeface="Calibri" pitchFamily="34" charset="0"/>
              </a:rPr>
              <a:t>Stanford Solar Centre, nd, Global Warming from</a:t>
            </a:r>
          </a:p>
          <a:p>
            <a:r>
              <a:rPr lang="en-US" sz="1600" dirty="0">
                <a:latin typeface="Calibri" pitchFamily="34" charset="0"/>
                <a:hlinkClick r:id="rId3"/>
              </a:rPr>
              <a:t>http://solar-center.stanford.edu/sun-on-earth/glob-warm.html</a:t>
            </a:r>
            <a:endParaRPr lang="en-US" sz="1600" dirty="0">
              <a:latin typeface="Calibri" pitchFamily="34" charset="0"/>
            </a:endParaRPr>
          </a:p>
          <a:p>
            <a:endParaRPr lang="en-US" sz="1600" dirty="0">
              <a:latin typeface="Calibri" pitchFamily="34" charset="0"/>
            </a:endParaRPr>
          </a:p>
          <a:p>
            <a:r>
              <a:rPr lang="en-US" sz="1600" dirty="0">
                <a:latin typeface="Calibri" pitchFamily="34" charset="0"/>
              </a:rPr>
              <a:t> Tyndall (1863); Tyndall (1861); Tyndall (1873), quote p. 40. BACK</a:t>
            </a:r>
          </a:p>
          <a:p>
            <a:r>
              <a:rPr lang="en-US" sz="1600" dirty="0">
                <a:latin typeface="Calibri" pitchFamily="34" charset="0"/>
              </a:rPr>
              <a:t>A pioneer especially for rice paddies was Koyama (1963); wetlands: </a:t>
            </a:r>
            <a:r>
              <a:rPr lang="en-US" sz="1600" dirty="0" err="1">
                <a:latin typeface="Calibri" pitchFamily="34" charset="0"/>
              </a:rPr>
              <a:t>Ehhalt</a:t>
            </a:r>
            <a:r>
              <a:rPr lang="en-US" sz="1600" dirty="0">
                <a:latin typeface="Calibri" pitchFamily="34" charset="0"/>
              </a:rPr>
              <a:t> (1974). BACK</a:t>
            </a:r>
          </a:p>
          <a:p>
            <a:endParaRPr lang="en-US" sz="1600" dirty="0">
              <a:latin typeface="Calibri" pitchFamily="34" charset="0"/>
            </a:endParaRPr>
          </a:p>
          <a:p>
            <a:r>
              <a:rPr lang="en-US" sz="1600" dirty="0">
                <a:latin typeface="Calibri" pitchFamily="34" charset="0"/>
              </a:rPr>
              <a:t>Wyslouzil, B. (2007)  Global Warming: What is the role of Aerosol?</a:t>
            </a:r>
          </a:p>
          <a:p>
            <a:r>
              <a:rPr lang="en-US" sz="1600" dirty="0">
                <a:latin typeface="Calibri" pitchFamily="34" charset="0"/>
                <a:hlinkClick r:id="rId4"/>
              </a:rPr>
              <a:t>http://iee.osu.edu/education/downloads/Aerosolandglobalwarming.pdf</a:t>
            </a:r>
            <a:endParaRPr lang="en-US" sz="1600" dirty="0">
              <a:latin typeface="Calibri" pitchFamily="34" charset="0"/>
            </a:endParaRPr>
          </a:p>
          <a:p>
            <a:endParaRPr lang="en-US" sz="1600" dirty="0">
              <a:latin typeface="Calibri" pitchFamily="34" charset="0"/>
            </a:endParaRPr>
          </a:p>
          <a:p>
            <a:r>
              <a:rPr lang="en-US" sz="1600" b="1" dirty="0" err="1">
                <a:latin typeface="Calibri" pitchFamily="34" charset="0"/>
              </a:rPr>
              <a:t>Ezine</a:t>
            </a:r>
            <a:r>
              <a:rPr lang="en-US" sz="1600" b="1" dirty="0">
                <a:latin typeface="Calibri" pitchFamily="34" charset="0"/>
              </a:rPr>
              <a:t> Articles, nd, Aerosols Make Global Warming Worse, from </a:t>
            </a:r>
            <a:endParaRPr lang="en-US" sz="1600" dirty="0">
              <a:latin typeface="Calibri" pitchFamily="34" charset="0"/>
            </a:endParaRPr>
          </a:p>
          <a:p>
            <a:r>
              <a:rPr lang="en-US" sz="1600" dirty="0">
                <a:latin typeface="Calibri" pitchFamily="34" charset="0"/>
                <a:hlinkClick r:id="rId5"/>
              </a:rPr>
              <a:t>http://ezinearticles.com/?Aerosols-Make-Global-Warming-Worse&amp;id=3189015</a:t>
            </a:r>
            <a:endParaRPr lang="en-US" sz="1600" dirty="0">
              <a:latin typeface="Calibri" pitchFamily="34" charset="0"/>
            </a:endParaRPr>
          </a:p>
          <a:p>
            <a:endParaRPr lang="en-US" sz="1600" dirty="0">
              <a:latin typeface="Calibri" pitchFamily="34" charset="0"/>
            </a:endParaRPr>
          </a:p>
          <a:p>
            <a:r>
              <a:rPr lang="en-US" sz="1600" dirty="0">
                <a:latin typeface="Calibri" pitchFamily="34" charset="0"/>
              </a:rPr>
              <a:t>Tirado, C. T. (2000) Christopher Columbus, </a:t>
            </a:r>
          </a:p>
          <a:p>
            <a:r>
              <a:rPr lang="en-US" sz="1600" dirty="0">
                <a:latin typeface="Calibri" pitchFamily="34" charset="0"/>
                <a:hlinkClick r:id="rId6"/>
              </a:rPr>
              <a:t>http://www.millersville.edu/~columbus/columbus.html</a:t>
            </a:r>
            <a:endParaRPr lang="en-US" sz="1600" dirty="0">
              <a:latin typeface="Calibri" pitchFamily="34" charset="0"/>
            </a:endParaRPr>
          </a:p>
          <a:p>
            <a:endParaRPr lang="en-US" sz="1600" dirty="0">
              <a:latin typeface="Calibri" pitchFamily="34" charset="0"/>
            </a:endParaRPr>
          </a:p>
          <a:p>
            <a:endParaRPr lang="en-US" sz="1600" dirty="0">
              <a:latin typeface="Calibri" pitchFamily="34" charset="0"/>
            </a:endParaRPr>
          </a:p>
          <a:p>
            <a:endParaRPr lang="en-US" sz="1600" dirty="0">
              <a:latin typeface="Calibri" pitchFamily="34" charset="0"/>
            </a:endParaRPr>
          </a:p>
          <a:p>
            <a:endParaRPr lang="en-US" sz="1600" dirty="0">
              <a:latin typeface="Calibri" pitchFamily="34" charset="0"/>
            </a:endParaRPr>
          </a:p>
          <a:p>
            <a:endParaRPr lang="en-US" sz="1600"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1"/>
            <a:ext cx="8305800" cy="892552"/>
          </a:xfrm>
          <a:prstGeom prst="rect">
            <a:avLst/>
          </a:prstGeom>
        </p:spPr>
        <p:txBody>
          <a:bodyPr wrap="square">
            <a:spAutoFit/>
          </a:bodyPr>
          <a:lstStyle/>
          <a:p>
            <a:endParaRPr lang="en-US" dirty="0"/>
          </a:p>
          <a:p>
            <a:endParaRPr lang="en-US" sz="1600" dirty="0">
              <a:latin typeface="Calibri" pitchFamily="34"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www.arts.auckland.ac.nz/images/cms/CCE2/Conference/Geothermal/Wrk%20Separator%201%20web.jpg"/>
          <p:cNvPicPr>
            <a:picLocks noChangeAspect="1" noChangeArrowheads="1"/>
          </p:cNvPicPr>
          <p:nvPr/>
        </p:nvPicPr>
        <p:blipFill>
          <a:blip r:embed="rId2" cstate="print"/>
          <a:srcRect/>
          <a:stretch>
            <a:fillRect/>
          </a:stretch>
        </p:blipFill>
        <p:spPr bwMode="auto">
          <a:xfrm>
            <a:off x="152400" y="0"/>
            <a:ext cx="3810000" cy="3200400"/>
          </a:xfrm>
          <a:prstGeom prst="rect">
            <a:avLst/>
          </a:prstGeom>
          <a:noFill/>
        </p:spPr>
      </p:pic>
      <p:pic>
        <p:nvPicPr>
          <p:cNvPr id="98308" name="Picture 4" descr="http://criticae.files.wordpress.com/2009/05/car1.jpg"/>
          <p:cNvPicPr>
            <a:picLocks noChangeAspect="1" noChangeArrowheads="1"/>
          </p:cNvPicPr>
          <p:nvPr/>
        </p:nvPicPr>
        <p:blipFill>
          <a:blip r:embed="rId3" cstate="print"/>
          <a:srcRect/>
          <a:stretch>
            <a:fillRect/>
          </a:stretch>
        </p:blipFill>
        <p:spPr bwMode="auto">
          <a:xfrm>
            <a:off x="3962400" y="0"/>
            <a:ext cx="4762500" cy="3200400"/>
          </a:xfrm>
          <a:prstGeom prst="rect">
            <a:avLst/>
          </a:prstGeom>
          <a:noFill/>
        </p:spPr>
      </p:pic>
      <p:sp>
        <p:nvSpPr>
          <p:cNvPr id="6" name="Rectangle 5"/>
          <p:cNvSpPr/>
          <p:nvPr/>
        </p:nvSpPr>
        <p:spPr>
          <a:xfrm>
            <a:off x="685800" y="3276600"/>
            <a:ext cx="7391400" cy="3293209"/>
          </a:xfrm>
          <a:prstGeom prst="rect">
            <a:avLst/>
          </a:prstGeom>
        </p:spPr>
        <p:txBody>
          <a:bodyPr wrap="square">
            <a:spAutoFit/>
          </a:bodyPr>
          <a:lstStyle/>
          <a:p>
            <a:r>
              <a:rPr lang="en-US" sz="1600" dirty="0">
                <a:latin typeface="Calibri" pitchFamily="34" charset="0"/>
              </a:rPr>
              <a:t>Scientists have spent decades figuring out what is causing global warming. They've looked at the natural cycles and events that are known to influence climate. But the amount and pattern of warming that's been measured can't be explained by these factors alone. The only way to explain the pattern is to include the effect of greenhouse gases (GHGs) emitted by humans.</a:t>
            </a:r>
          </a:p>
          <a:p>
            <a:endParaRPr lang="en-US" sz="1600" dirty="0">
              <a:latin typeface="Calibri" pitchFamily="34" charset="0"/>
            </a:endParaRPr>
          </a:p>
          <a:p>
            <a:r>
              <a:rPr lang="en-US" sz="1600" dirty="0">
                <a:latin typeface="Calibri" pitchFamily="34" charset="0"/>
              </a:rPr>
              <a:t>The United Nations Intergovernmental Panel on Climate Change issued in February 2007, concludes that "The global increases in carbon dioxide concentration are due primarily to fossil fuel use and land-use change, while those of methane and nitrous exide are primarily due to agriculture." The report goes on to note that these findings come with a "very high confidence rate [words emphasized in italics in the report summary] that the globally averaged net effect of human activities since 1750 has been one of warming."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andrian09.files.wordpress.com/2008/12/greenhouseeffectdiagram.jpg"/>
          <p:cNvPicPr>
            <a:picLocks noChangeAspect="1" noChangeArrowheads="1"/>
          </p:cNvPicPr>
          <p:nvPr/>
        </p:nvPicPr>
        <p:blipFill>
          <a:blip r:embed="rId3" cstate="print"/>
          <a:srcRect/>
          <a:stretch>
            <a:fillRect/>
          </a:stretch>
        </p:blipFill>
        <p:spPr bwMode="auto">
          <a:xfrm>
            <a:off x="0" y="0"/>
            <a:ext cx="5181600" cy="3276600"/>
          </a:xfrm>
          <a:prstGeom prst="rect">
            <a:avLst/>
          </a:prstGeom>
          <a:noFill/>
        </p:spPr>
      </p:pic>
      <p:sp>
        <p:nvSpPr>
          <p:cNvPr id="3" name="Rectangle 2"/>
          <p:cNvSpPr/>
          <p:nvPr/>
        </p:nvSpPr>
        <p:spPr>
          <a:xfrm>
            <a:off x="152400" y="3352800"/>
            <a:ext cx="8686800" cy="3539430"/>
          </a:xfrm>
          <a:prstGeom prst="rect">
            <a:avLst/>
          </a:prstGeom>
        </p:spPr>
        <p:txBody>
          <a:bodyPr wrap="square">
            <a:spAutoFit/>
          </a:bodyPr>
          <a:lstStyle/>
          <a:p>
            <a:pPr>
              <a:buFont typeface="Arial" pitchFamily="34" charset="0"/>
              <a:buChar char="•"/>
            </a:pPr>
            <a:r>
              <a:rPr lang="en-US" sz="1600" dirty="0">
                <a:latin typeface="Calibri" pitchFamily="34" charset="0"/>
              </a:rPr>
              <a:t>In the 19th century, scientists realized that gases in the atmosphere cause a "greenhouse effect" which affects the planet's temperature. </a:t>
            </a:r>
          </a:p>
          <a:p>
            <a:pPr>
              <a:buFont typeface="Arial" pitchFamily="34" charset="0"/>
              <a:buChar char="•"/>
            </a:pPr>
            <a:r>
              <a:rPr lang="en-US" sz="1600" dirty="0">
                <a:latin typeface="Calibri" pitchFamily="34" charset="0"/>
              </a:rPr>
              <a:t>At the turn of the century, Svante Arrhenius calculated that emissions from human industry might someday bring a global warming.</a:t>
            </a:r>
          </a:p>
          <a:p>
            <a:pPr>
              <a:buFont typeface="Arial" pitchFamily="34" charset="0"/>
              <a:buChar char="•"/>
            </a:pPr>
            <a:r>
              <a:rPr lang="en-US" sz="1600" dirty="0">
                <a:latin typeface="Calibri" pitchFamily="34" charset="0"/>
              </a:rPr>
              <a:t>In 1938, G.S. Callendar argued that the level of carbon dioxide was climbing and raising global temperature, but most scientists found his arguments implausible.</a:t>
            </a:r>
          </a:p>
          <a:p>
            <a:pPr>
              <a:buFont typeface="Arial" pitchFamily="34" charset="0"/>
              <a:buChar char="•"/>
            </a:pPr>
            <a:r>
              <a:rPr lang="en-US" sz="1600" dirty="0">
                <a:latin typeface="Calibri" pitchFamily="34" charset="0"/>
              </a:rPr>
              <a:t>It was almost by chance that a few researchers in the 1950s discovered that global warming truly was possible.</a:t>
            </a:r>
          </a:p>
          <a:p>
            <a:pPr>
              <a:buFont typeface="Arial" pitchFamily="34" charset="0"/>
              <a:buChar char="•"/>
            </a:pPr>
            <a:r>
              <a:rPr lang="en-US" sz="1600" dirty="0">
                <a:latin typeface="Calibri" pitchFamily="34" charset="0"/>
              </a:rPr>
              <a:t>In the early 1960s, C.D. Keeling measured the level of carbon dioxide in the atmosphere: it was rising fast.</a:t>
            </a:r>
          </a:p>
          <a:p>
            <a:pPr>
              <a:buFont typeface="Arial" pitchFamily="34" charset="0"/>
              <a:buChar char="•"/>
            </a:pPr>
            <a:r>
              <a:rPr lang="en-US" sz="1600" dirty="0">
                <a:latin typeface="Calibri" pitchFamily="34" charset="0"/>
              </a:rPr>
              <a:t>Researchers began to take an interest, struggling to understand how the level of carbon dioxide had changed in the past, and how the level was influenced by chemical and biological forces. They found that the gas plays a crucial role in climate change, so that the rising level could gravely affect our future.</a:t>
            </a:r>
          </a:p>
        </p:txBody>
      </p:sp>
      <p:sp>
        <p:nvSpPr>
          <p:cNvPr id="4" name="TextBox 3"/>
          <p:cNvSpPr txBox="1"/>
          <p:nvPr/>
        </p:nvSpPr>
        <p:spPr>
          <a:xfrm>
            <a:off x="5638800" y="1176635"/>
            <a:ext cx="2819400" cy="461665"/>
          </a:xfrm>
          <a:prstGeom prst="rect">
            <a:avLst/>
          </a:prstGeom>
          <a:noFill/>
        </p:spPr>
        <p:txBody>
          <a:bodyPr wrap="square" rtlCol="0">
            <a:spAutoFit/>
          </a:bodyPr>
          <a:lstStyle/>
          <a:p>
            <a:r>
              <a:rPr lang="en-US" sz="2400" dirty="0">
                <a:latin typeface="Calibri" pitchFamily="34" charset="0"/>
              </a:rPr>
              <a:t>Greenhouse Effect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990600"/>
            <a:ext cx="7162800" cy="3323987"/>
          </a:xfrm>
          <a:prstGeom prst="rect">
            <a:avLst/>
          </a:prstGeom>
          <a:noFill/>
        </p:spPr>
        <p:txBody>
          <a:bodyPr wrap="square" rtlCol="0">
            <a:spAutoFit/>
          </a:bodyPr>
          <a:lstStyle/>
          <a:p>
            <a:pPr algn="ctr"/>
            <a:r>
              <a:rPr lang="en-US" dirty="0">
                <a:latin typeface="Calibri" pitchFamily="34" charset="0"/>
              </a:rPr>
              <a:t>Effects of Global Warming</a:t>
            </a:r>
          </a:p>
          <a:p>
            <a:endParaRPr lang="en-US" sz="1600" dirty="0">
              <a:latin typeface="Calibri" pitchFamily="34" charset="0"/>
            </a:endParaRPr>
          </a:p>
          <a:p>
            <a:pPr>
              <a:buFont typeface="Arial" pitchFamily="34" charset="0"/>
              <a:buChar char="•"/>
            </a:pPr>
            <a:r>
              <a:rPr lang="en-US" sz="1600" dirty="0">
                <a:latin typeface="Calibri" pitchFamily="34" charset="0"/>
              </a:rPr>
              <a:t>Shrinking of the polar ice caps- Ice is melting worldwide, especially at the Earth’s poles. This includes mountain glaciers, ice sheets covering West Antarctica and Greenland, and Arctic sea ice.</a:t>
            </a:r>
          </a:p>
          <a:p>
            <a:pPr>
              <a:buFont typeface="Arial" pitchFamily="34" charset="0"/>
              <a:buChar char="•"/>
            </a:pPr>
            <a:r>
              <a:rPr lang="en-US" sz="1600" dirty="0">
                <a:latin typeface="Calibri" pitchFamily="34" charset="0"/>
              </a:rPr>
              <a:t> Drastic increase in the sea level.</a:t>
            </a:r>
          </a:p>
          <a:p>
            <a:pPr>
              <a:buFont typeface="Arial" pitchFamily="34" charset="0"/>
              <a:buChar char="•"/>
            </a:pPr>
            <a:r>
              <a:rPr lang="en-US" sz="1600" dirty="0">
                <a:latin typeface="Calibri" pitchFamily="34" charset="0"/>
              </a:rPr>
              <a:t>Precipitation (rain and snowfall) has increased across the globe, on average.</a:t>
            </a:r>
          </a:p>
          <a:p>
            <a:pPr>
              <a:buFont typeface="Arial" pitchFamily="34" charset="0"/>
              <a:buChar char="•"/>
            </a:pPr>
            <a:r>
              <a:rPr lang="en-US" sz="1600" dirty="0">
                <a:latin typeface="Calibri" pitchFamily="34" charset="0"/>
              </a:rPr>
              <a:t>Hurricanes and other storms are likely to become stronger.</a:t>
            </a:r>
          </a:p>
          <a:p>
            <a:pPr>
              <a:buFont typeface="Arial" pitchFamily="34" charset="0"/>
              <a:buChar char="•"/>
            </a:pPr>
            <a:r>
              <a:rPr lang="en-US" sz="1600" dirty="0">
                <a:latin typeface="Calibri" pitchFamily="34" charset="0"/>
              </a:rPr>
              <a:t>Ecosystems will change—some species will move farther north or become more successful; others won’t be able to move and could become extinct.</a:t>
            </a:r>
          </a:p>
          <a:p>
            <a:r>
              <a:rPr lang="en-US" sz="1600" dirty="0">
                <a:latin typeface="Calibri" pitchFamily="34" charset="0"/>
              </a:rPr>
              <a:t>(National Geographic)</a:t>
            </a:r>
          </a:p>
          <a:p>
            <a:endParaRPr lang="en-US" sz="1600" dirty="0">
              <a:latin typeface="Calibri" pitchFamily="34" charset="0"/>
            </a:endParaRPr>
          </a:p>
          <a:p>
            <a:endParaRPr lang="en-US" sz="1600" dirty="0"/>
          </a:p>
        </p:txBody>
      </p:sp>
      <p:pic>
        <p:nvPicPr>
          <p:cNvPr id="61444" name="Picture 4" descr="http://www.diplomatie.gouv.fr/en/IMG/jpg/59dossier1.jpg"/>
          <p:cNvPicPr>
            <a:picLocks noChangeAspect="1" noChangeArrowheads="1"/>
          </p:cNvPicPr>
          <p:nvPr/>
        </p:nvPicPr>
        <p:blipFill>
          <a:blip r:embed="rId3" cstate="print"/>
          <a:srcRect/>
          <a:stretch>
            <a:fillRect/>
          </a:stretch>
        </p:blipFill>
        <p:spPr bwMode="auto">
          <a:xfrm>
            <a:off x="152400" y="4000500"/>
            <a:ext cx="3657600" cy="2857500"/>
          </a:xfrm>
          <a:prstGeom prst="rect">
            <a:avLst/>
          </a:prstGeom>
          <a:noFill/>
        </p:spPr>
      </p:pic>
      <p:pic>
        <p:nvPicPr>
          <p:cNvPr id="61446" name="Picture 6" descr="http://www.peta.org/buttons/280_seal_victory.jpg"/>
          <p:cNvPicPr>
            <a:picLocks noChangeAspect="1" noChangeArrowheads="1"/>
          </p:cNvPicPr>
          <p:nvPr/>
        </p:nvPicPr>
        <p:blipFill>
          <a:blip r:embed="rId4" cstate="print"/>
          <a:srcRect/>
          <a:stretch>
            <a:fillRect/>
          </a:stretch>
        </p:blipFill>
        <p:spPr bwMode="auto">
          <a:xfrm>
            <a:off x="3810000" y="3962400"/>
            <a:ext cx="2667000" cy="2895600"/>
          </a:xfrm>
          <a:prstGeom prst="rect">
            <a:avLst/>
          </a:prstGeom>
          <a:noFill/>
        </p:spPr>
      </p:pic>
      <p:pic>
        <p:nvPicPr>
          <p:cNvPr id="61448" name="Picture 8" descr="http://www.treehugger.com/flower-through-snow-235346.jpg"/>
          <p:cNvPicPr>
            <a:picLocks noChangeAspect="1" noChangeArrowheads="1"/>
          </p:cNvPicPr>
          <p:nvPr/>
        </p:nvPicPr>
        <p:blipFill>
          <a:blip r:embed="rId5" cstate="print"/>
          <a:srcRect/>
          <a:stretch>
            <a:fillRect/>
          </a:stretch>
        </p:blipFill>
        <p:spPr bwMode="auto">
          <a:xfrm>
            <a:off x="6353175" y="3962400"/>
            <a:ext cx="2562225" cy="2895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6803" name="Rectangle 3"/>
          <p:cNvSpPr>
            <a:spLocks noGrp="1" noChangeArrowheads="1"/>
          </p:cNvSpPr>
          <p:nvPr>
            <p:ph type="title"/>
          </p:nvPr>
        </p:nvSpPr>
        <p:spPr>
          <a:xfrm>
            <a:off x="628650" y="-19050"/>
            <a:ext cx="7620000" cy="762000"/>
          </a:xfrm>
          <a:noFill/>
          <a:ln/>
        </p:spPr>
        <p:txBody>
          <a:bodyPr lIns="90360" tIns="44280" rIns="90360" bIns="44280"/>
          <a:lstStyle/>
          <a:p>
            <a:pPr defTabSz="45720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latin typeface="Arial Black" pitchFamily="34" charset="0"/>
              </a:rPr>
              <a:t>How Global Warming Works</a:t>
            </a:r>
          </a:p>
        </p:txBody>
      </p:sp>
      <p:pic>
        <p:nvPicPr>
          <p:cNvPr id="76804" name="Picture 4"/>
          <p:cNvPicPr>
            <a:picLocks noChangeAspect="1" noChangeArrowheads="1"/>
          </p:cNvPicPr>
          <p:nvPr/>
        </p:nvPicPr>
        <p:blipFill>
          <a:blip r:embed="rId4" cstate="print">
            <a:lum bright="-6000" contrast="6000"/>
          </a:blip>
          <a:srcRect l="1208" r="2304" b="2567"/>
          <a:stretch>
            <a:fillRect/>
          </a:stretch>
        </p:blipFill>
        <p:spPr bwMode="auto">
          <a:xfrm>
            <a:off x="57150" y="1847850"/>
            <a:ext cx="9031288" cy="4953000"/>
          </a:xfrm>
          <a:prstGeom prst="rect">
            <a:avLst/>
          </a:prstGeom>
          <a:noFill/>
        </p:spPr>
      </p:pic>
      <p:grpSp>
        <p:nvGrpSpPr>
          <p:cNvPr id="2" name="Group 5"/>
          <p:cNvGrpSpPr>
            <a:grpSpLocks/>
          </p:cNvGrpSpPr>
          <p:nvPr/>
        </p:nvGrpSpPr>
        <p:grpSpPr bwMode="auto">
          <a:xfrm>
            <a:off x="1981200" y="838200"/>
            <a:ext cx="5351463" cy="2330450"/>
            <a:chOff x="1248" y="528"/>
            <a:chExt cx="3371" cy="1468"/>
          </a:xfrm>
        </p:grpSpPr>
        <p:pic>
          <p:nvPicPr>
            <p:cNvPr id="76806" name="Picture 6"/>
            <p:cNvPicPr>
              <a:picLocks noChangeAspect="1" noChangeArrowheads="1"/>
            </p:cNvPicPr>
            <p:nvPr/>
          </p:nvPicPr>
          <p:blipFill>
            <a:blip r:embed="rId5" cstate="print">
              <a:lum contrast="12000"/>
            </a:blip>
            <a:srcRect/>
            <a:stretch>
              <a:fillRect/>
            </a:stretch>
          </p:blipFill>
          <p:spPr bwMode="auto">
            <a:xfrm>
              <a:off x="2591" y="528"/>
              <a:ext cx="576" cy="1205"/>
            </a:xfrm>
            <a:prstGeom prst="rect">
              <a:avLst/>
            </a:prstGeom>
            <a:noFill/>
          </p:spPr>
        </p:pic>
        <p:pic>
          <p:nvPicPr>
            <p:cNvPr id="76807" name="Picture 7"/>
            <p:cNvPicPr>
              <a:picLocks noChangeAspect="1" noChangeArrowheads="1"/>
            </p:cNvPicPr>
            <p:nvPr/>
          </p:nvPicPr>
          <p:blipFill>
            <a:blip r:embed="rId6" cstate="print">
              <a:lum contrast="12000"/>
            </a:blip>
            <a:srcRect/>
            <a:stretch>
              <a:fillRect/>
            </a:stretch>
          </p:blipFill>
          <p:spPr bwMode="auto">
            <a:xfrm>
              <a:off x="1248" y="765"/>
              <a:ext cx="578" cy="1199"/>
            </a:xfrm>
            <a:prstGeom prst="rect">
              <a:avLst/>
            </a:prstGeom>
            <a:noFill/>
          </p:spPr>
        </p:pic>
        <p:pic>
          <p:nvPicPr>
            <p:cNvPr id="76808" name="Picture 8"/>
            <p:cNvPicPr>
              <a:picLocks noChangeAspect="1" noChangeArrowheads="1"/>
            </p:cNvPicPr>
            <p:nvPr/>
          </p:nvPicPr>
          <p:blipFill>
            <a:blip r:embed="rId7" cstate="print">
              <a:lum contrast="12000"/>
            </a:blip>
            <a:srcRect/>
            <a:stretch>
              <a:fillRect/>
            </a:stretch>
          </p:blipFill>
          <p:spPr bwMode="auto">
            <a:xfrm>
              <a:off x="4015" y="761"/>
              <a:ext cx="605" cy="1236"/>
            </a:xfrm>
            <a:prstGeom prst="rect">
              <a:avLst/>
            </a:prstGeom>
            <a:noFill/>
          </p:spPr>
        </p:pic>
      </p:grpSp>
      <p:pic>
        <p:nvPicPr>
          <p:cNvPr id="76809" name="Picture 9"/>
          <p:cNvPicPr>
            <a:picLocks noChangeAspect="1" noChangeArrowheads="1"/>
          </p:cNvPicPr>
          <p:nvPr/>
        </p:nvPicPr>
        <p:blipFill>
          <a:blip r:embed="rId3" cstate="print"/>
          <a:srcRect t="21117"/>
          <a:stretch>
            <a:fillRect/>
          </a:stretch>
        </p:blipFill>
        <p:spPr bwMode="auto">
          <a:xfrm>
            <a:off x="3175" y="1450975"/>
            <a:ext cx="9140825" cy="5407025"/>
          </a:xfrm>
          <a:prstGeom prst="rect">
            <a:avLst/>
          </a:prstGeom>
          <a:noFill/>
        </p:spPr>
      </p:pic>
      <p:sp>
        <p:nvSpPr>
          <p:cNvPr id="76810" name="AutoShape 10"/>
          <p:cNvSpPr>
            <a:spLocks noChangeArrowheads="1"/>
          </p:cNvSpPr>
          <p:nvPr/>
        </p:nvSpPr>
        <p:spPr bwMode="auto">
          <a:xfrm>
            <a:off x="57150" y="5176838"/>
            <a:ext cx="9032875" cy="1633537"/>
          </a:xfrm>
          <a:prstGeom prst="roundRect">
            <a:avLst>
              <a:gd name="adj" fmla="val 97"/>
            </a:avLst>
          </a:prstGeom>
          <a:solidFill>
            <a:srgbClr val="996633"/>
          </a:solidFill>
          <a:ln w="9525">
            <a:noFill/>
            <a:round/>
            <a:headEnd/>
            <a:tailEnd/>
          </a:ln>
        </p:spPr>
        <p:txBody>
          <a:bodyPr wrap="none" anchor="ctr"/>
          <a:lstStyle/>
          <a:p>
            <a:endParaRPr lang="en-US"/>
          </a:p>
        </p:txBody>
      </p:sp>
      <p:sp>
        <p:nvSpPr>
          <p:cNvPr id="76811" name="Oval 11"/>
          <p:cNvSpPr>
            <a:spLocks noChangeArrowheads="1"/>
          </p:cNvSpPr>
          <p:nvPr/>
        </p:nvSpPr>
        <p:spPr bwMode="auto">
          <a:xfrm>
            <a:off x="1200150" y="5529263"/>
            <a:ext cx="6397625" cy="1066800"/>
          </a:xfrm>
          <a:prstGeom prst="ellipse">
            <a:avLst/>
          </a:prstGeom>
          <a:solidFill>
            <a:srgbClr val="FFFFFF"/>
          </a:solidFill>
          <a:ln w="9525">
            <a:noFill/>
            <a:round/>
            <a:headEnd/>
            <a:tailEnd/>
          </a:ln>
        </p:spPr>
        <p:txBody>
          <a:bodyPr wrap="none" anchor="ctr"/>
          <a:lstStyle/>
          <a:p>
            <a:pPr algn="ctr" eaLnBrk="0" hangingPunct="0">
              <a:lnSpc>
                <a:spcPct val="100000"/>
              </a:lnSpc>
              <a:spcBef>
                <a:spcPct val="0"/>
              </a:spcBef>
            </a:pPr>
            <a:endParaRPr lang="en-US" sz="2400">
              <a:solidFill>
                <a:schemeClr val="tx1"/>
              </a:solidFill>
              <a:latin typeface="Times New Roman" pitchFamily="18" charset="0"/>
            </a:endParaRPr>
          </a:p>
        </p:txBody>
      </p:sp>
      <p:grpSp>
        <p:nvGrpSpPr>
          <p:cNvPr id="3" name="Group 12"/>
          <p:cNvGrpSpPr>
            <a:grpSpLocks/>
          </p:cNvGrpSpPr>
          <p:nvPr/>
        </p:nvGrpSpPr>
        <p:grpSpPr bwMode="auto">
          <a:xfrm>
            <a:off x="1371600" y="5791200"/>
            <a:ext cx="6016625" cy="517525"/>
            <a:chOff x="1332" y="3675"/>
            <a:chExt cx="3790" cy="326"/>
          </a:xfrm>
        </p:grpSpPr>
        <p:sp>
          <p:nvSpPr>
            <p:cNvPr id="76813" name="AutoShape 13"/>
            <p:cNvSpPr>
              <a:spLocks noChangeArrowheads="1"/>
            </p:cNvSpPr>
            <p:nvPr/>
          </p:nvSpPr>
          <p:spPr bwMode="auto">
            <a:xfrm>
              <a:off x="1332" y="3675"/>
              <a:ext cx="2732" cy="326"/>
            </a:xfrm>
            <a:prstGeom prst="roundRect">
              <a:avLst>
                <a:gd name="adj" fmla="val 306"/>
              </a:avLst>
            </a:prstGeom>
            <a:noFill/>
            <a:ln w="9525">
              <a:noFill/>
              <a:round/>
              <a:headEnd/>
              <a:tailEnd/>
            </a:ln>
          </p:spPr>
          <p:txBody>
            <a:bodyPr wrap="none" anchor="ctr"/>
            <a:lstStyle/>
            <a:p>
              <a:endParaRPr lang="en-US"/>
            </a:p>
          </p:txBody>
        </p:sp>
        <p:grpSp>
          <p:nvGrpSpPr>
            <p:cNvPr id="4" name="Group 14"/>
            <p:cNvGrpSpPr>
              <a:grpSpLocks/>
            </p:cNvGrpSpPr>
            <p:nvPr/>
          </p:nvGrpSpPr>
          <p:grpSpPr bwMode="auto">
            <a:xfrm>
              <a:off x="1332" y="3675"/>
              <a:ext cx="3790" cy="325"/>
              <a:chOff x="1332" y="3675"/>
              <a:chExt cx="3790" cy="325"/>
            </a:xfrm>
          </p:grpSpPr>
          <p:sp>
            <p:nvSpPr>
              <p:cNvPr id="76815" name="AutoShape 15"/>
              <p:cNvSpPr>
                <a:spLocks noChangeArrowheads="1"/>
              </p:cNvSpPr>
              <p:nvPr/>
            </p:nvSpPr>
            <p:spPr bwMode="auto">
              <a:xfrm>
                <a:off x="1332" y="3675"/>
                <a:ext cx="2732" cy="325"/>
              </a:xfrm>
              <a:prstGeom prst="roundRect">
                <a:avLst>
                  <a:gd name="adj" fmla="val 306"/>
                </a:avLst>
              </a:prstGeom>
              <a:noFill/>
              <a:ln w="9525">
                <a:noFill/>
                <a:round/>
                <a:headEnd/>
                <a:tailEnd/>
              </a:ln>
            </p:spPr>
            <p:txBody>
              <a:bodyPr wrap="none" anchor="ctr"/>
              <a:lstStyle/>
              <a:p>
                <a:endParaRPr lang="en-US"/>
              </a:p>
            </p:txBody>
          </p:sp>
          <p:sp>
            <p:nvSpPr>
              <p:cNvPr id="76816" name="AutoShape 16"/>
              <p:cNvSpPr>
                <a:spLocks noChangeArrowheads="1"/>
              </p:cNvSpPr>
              <p:nvPr/>
            </p:nvSpPr>
            <p:spPr bwMode="auto">
              <a:xfrm>
                <a:off x="1332" y="3676"/>
                <a:ext cx="3790" cy="272"/>
              </a:xfrm>
              <a:prstGeom prst="roundRect">
                <a:avLst>
                  <a:gd name="adj" fmla="val 306"/>
                </a:avLst>
              </a:prstGeom>
              <a:noFill/>
              <a:ln w="9525">
                <a:noFill/>
                <a:round/>
                <a:headEnd/>
                <a:tailEnd/>
              </a:ln>
            </p:spPr>
            <p:txBody>
              <a:bodyPr wrap="none" lIns="90000" tIns="46800" rIns="90000" bIns="46800">
                <a:spAutoFit/>
              </a:bodyPr>
              <a:lstStyle/>
              <a:p>
                <a:pPr eaLnBrk="0" hangingPunct="0">
                  <a:lnSpc>
                    <a:spcPct val="93000"/>
                  </a:lnSpc>
                  <a:spcBef>
                    <a:spcPct val="0"/>
                  </a:spcBef>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chemeClr val="tx1"/>
                    </a:solidFill>
                    <a:latin typeface="Verdana" pitchFamily="34" charset="0"/>
                  </a:rPr>
                  <a:t>Fossil fuels (coal, oil, natural gas)</a:t>
                </a:r>
              </a:p>
            </p:txBody>
          </p:sp>
        </p:grpSp>
      </p:grpSp>
      <p:grpSp>
        <p:nvGrpSpPr>
          <p:cNvPr id="5" name="Group 17"/>
          <p:cNvGrpSpPr>
            <a:grpSpLocks/>
          </p:cNvGrpSpPr>
          <p:nvPr/>
        </p:nvGrpSpPr>
        <p:grpSpPr bwMode="auto">
          <a:xfrm>
            <a:off x="1979613" y="873125"/>
            <a:ext cx="5348287" cy="2327275"/>
            <a:chOff x="1247" y="528"/>
            <a:chExt cx="3369" cy="1466"/>
          </a:xfrm>
        </p:grpSpPr>
        <p:pic>
          <p:nvPicPr>
            <p:cNvPr id="76818" name="Picture 18"/>
            <p:cNvPicPr>
              <a:picLocks noChangeAspect="1" noChangeArrowheads="1"/>
            </p:cNvPicPr>
            <p:nvPr/>
          </p:nvPicPr>
          <p:blipFill>
            <a:blip r:embed="rId5" cstate="print">
              <a:lum contrast="12000"/>
            </a:blip>
            <a:srcRect/>
            <a:stretch>
              <a:fillRect/>
            </a:stretch>
          </p:blipFill>
          <p:spPr bwMode="auto">
            <a:xfrm>
              <a:off x="2588" y="528"/>
              <a:ext cx="576" cy="1205"/>
            </a:xfrm>
            <a:prstGeom prst="rect">
              <a:avLst/>
            </a:prstGeom>
            <a:noFill/>
          </p:spPr>
        </p:pic>
        <p:pic>
          <p:nvPicPr>
            <p:cNvPr id="76819" name="Picture 19"/>
            <p:cNvPicPr>
              <a:picLocks noChangeAspect="1" noChangeArrowheads="1"/>
            </p:cNvPicPr>
            <p:nvPr/>
          </p:nvPicPr>
          <p:blipFill>
            <a:blip r:embed="rId6" cstate="print">
              <a:lum contrast="12000"/>
            </a:blip>
            <a:srcRect/>
            <a:stretch>
              <a:fillRect/>
            </a:stretch>
          </p:blipFill>
          <p:spPr bwMode="auto">
            <a:xfrm>
              <a:off x="1247" y="765"/>
              <a:ext cx="577" cy="1198"/>
            </a:xfrm>
            <a:prstGeom prst="rect">
              <a:avLst/>
            </a:prstGeom>
            <a:noFill/>
          </p:spPr>
        </p:pic>
        <p:pic>
          <p:nvPicPr>
            <p:cNvPr id="76820" name="Picture 20"/>
            <p:cNvPicPr>
              <a:picLocks noChangeAspect="1" noChangeArrowheads="1"/>
            </p:cNvPicPr>
            <p:nvPr/>
          </p:nvPicPr>
          <p:blipFill>
            <a:blip r:embed="rId7" cstate="print">
              <a:lum contrast="12000"/>
            </a:blip>
            <a:srcRect/>
            <a:stretch>
              <a:fillRect/>
            </a:stretch>
          </p:blipFill>
          <p:spPr bwMode="auto">
            <a:xfrm>
              <a:off x="4012" y="761"/>
              <a:ext cx="604" cy="1235"/>
            </a:xfrm>
            <a:prstGeom prst="rect">
              <a:avLst/>
            </a:prstGeom>
            <a:noFill/>
          </p:spPr>
        </p:pic>
      </p:grpSp>
      <p:grpSp>
        <p:nvGrpSpPr>
          <p:cNvPr id="6" name="Group 21"/>
          <p:cNvGrpSpPr>
            <a:grpSpLocks/>
          </p:cNvGrpSpPr>
          <p:nvPr/>
        </p:nvGrpSpPr>
        <p:grpSpPr bwMode="auto">
          <a:xfrm>
            <a:off x="1447800" y="3963988"/>
            <a:ext cx="2662238" cy="1441450"/>
            <a:chOff x="912" y="2497"/>
            <a:chExt cx="1677" cy="908"/>
          </a:xfrm>
        </p:grpSpPr>
        <p:pic>
          <p:nvPicPr>
            <p:cNvPr id="76822" name="Picture 22"/>
            <p:cNvPicPr>
              <a:picLocks noChangeAspect="1" noChangeArrowheads="1"/>
            </p:cNvPicPr>
            <p:nvPr/>
          </p:nvPicPr>
          <p:blipFill>
            <a:blip r:embed="rId8" cstate="print">
              <a:lum contrast="12000"/>
            </a:blip>
            <a:srcRect/>
            <a:stretch>
              <a:fillRect/>
            </a:stretch>
          </p:blipFill>
          <p:spPr bwMode="auto">
            <a:xfrm>
              <a:off x="1140" y="2767"/>
              <a:ext cx="1450" cy="639"/>
            </a:xfrm>
            <a:prstGeom prst="rect">
              <a:avLst/>
            </a:prstGeom>
            <a:noFill/>
          </p:spPr>
        </p:pic>
        <p:grpSp>
          <p:nvGrpSpPr>
            <p:cNvPr id="7" name="Group 23"/>
            <p:cNvGrpSpPr>
              <a:grpSpLocks/>
            </p:cNvGrpSpPr>
            <p:nvPr/>
          </p:nvGrpSpPr>
          <p:grpSpPr bwMode="auto">
            <a:xfrm>
              <a:off x="912" y="2497"/>
              <a:ext cx="278" cy="589"/>
              <a:chOff x="912" y="2497"/>
              <a:chExt cx="278" cy="589"/>
            </a:xfrm>
          </p:grpSpPr>
          <p:sp>
            <p:nvSpPr>
              <p:cNvPr id="76824" name="Freeform 24"/>
              <p:cNvSpPr>
                <a:spLocks noChangeArrowheads="1"/>
              </p:cNvSpPr>
              <p:nvPr/>
            </p:nvSpPr>
            <p:spPr bwMode="auto">
              <a:xfrm>
                <a:off x="1052" y="2497"/>
                <a:ext cx="147" cy="590"/>
              </a:xfrm>
              <a:custGeom>
                <a:avLst/>
                <a:gdLst/>
                <a:ahLst/>
                <a:cxnLst>
                  <a:cxn ang="0">
                    <a:pos x="613" y="2599"/>
                  </a:cxn>
                  <a:cxn ang="0">
                    <a:pos x="0" y="2200"/>
                  </a:cxn>
                  <a:cxn ang="0">
                    <a:pos x="613" y="2000"/>
                  </a:cxn>
                  <a:cxn ang="0">
                    <a:pos x="203" y="1399"/>
                  </a:cxn>
                  <a:cxn ang="0">
                    <a:pos x="613" y="798"/>
                  </a:cxn>
                  <a:cxn ang="0">
                    <a:pos x="203" y="400"/>
                  </a:cxn>
                  <a:cxn ang="0">
                    <a:pos x="613" y="0"/>
                  </a:cxn>
                </a:cxnLst>
                <a:rect l="0" t="0" r="r" b="b"/>
                <a:pathLst>
                  <a:path w="648" h="2600">
                    <a:moveTo>
                      <a:pt x="613" y="2599"/>
                    </a:moveTo>
                    <a:cubicBezTo>
                      <a:pt x="307" y="2450"/>
                      <a:pt x="0" y="2300"/>
                      <a:pt x="0" y="2200"/>
                    </a:cubicBezTo>
                    <a:cubicBezTo>
                      <a:pt x="0" y="2100"/>
                      <a:pt x="579" y="2134"/>
                      <a:pt x="613" y="2000"/>
                    </a:cubicBezTo>
                    <a:cubicBezTo>
                      <a:pt x="647" y="1866"/>
                      <a:pt x="203" y="1598"/>
                      <a:pt x="203" y="1399"/>
                    </a:cubicBezTo>
                    <a:cubicBezTo>
                      <a:pt x="203" y="1201"/>
                      <a:pt x="613" y="967"/>
                      <a:pt x="613" y="798"/>
                    </a:cubicBezTo>
                    <a:cubicBezTo>
                      <a:pt x="613" y="632"/>
                      <a:pt x="203" y="531"/>
                      <a:pt x="203" y="400"/>
                    </a:cubicBezTo>
                    <a:cubicBezTo>
                      <a:pt x="203" y="266"/>
                      <a:pt x="408" y="133"/>
                      <a:pt x="613" y="0"/>
                    </a:cubicBezTo>
                  </a:path>
                </a:pathLst>
              </a:custGeom>
              <a:noFill/>
              <a:ln w="9360">
                <a:solidFill>
                  <a:srgbClr val="6C65BE"/>
                </a:solidFill>
                <a:round/>
                <a:headEnd/>
                <a:tailEnd/>
              </a:ln>
            </p:spPr>
            <p:txBody>
              <a:bodyPr/>
              <a:lstStyle/>
              <a:p>
                <a:endParaRPr lang="en-US"/>
              </a:p>
            </p:txBody>
          </p:sp>
          <p:sp>
            <p:nvSpPr>
              <p:cNvPr id="76825" name="Freeform 25"/>
              <p:cNvSpPr>
                <a:spLocks noChangeArrowheads="1"/>
              </p:cNvSpPr>
              <p:nvPr/>
            </p:nvSpPr>
            <p:spPr bwMode="auto">
              <a:xfrm>
                <a:off x="912" y="2497"/>
                <a:ext cx="147" cy="590"/>
              </a:xfrm>
              <a:custGeom>
                <a:avLst/>
                <a:gdLst/>
                <a:ahLst/>
                <a:cxnLst>
                  <a:cxn ang="0">
                    <a:pos x="612" y="2599"/>
                  </a:cxn>
                  <a:cxn ang="0">
                    <a:pos x="0" y="2200"/>
                  </a:cxn>
                  <a:cxn ang="0">
                    <a:pos x="612" y="2000"/>
                  </a:cxn>
                  <a:cxn ang="0">
                    <a:pos x="202" y="1399"/>
                  </a:cxn>
                  <a:cxn ang="0">
                    <a:pos x="612" y="798"/>
                  </a:cxn>
                  <a:cxn ang="0">
                    <a:pos x="202" y="400"/>
                  </a:cxn>
                  <a:cxn ang="0">
                    <a:pos x="612" y="0"/>
                  </a:cxn>
                </a:cxnLst>
                <a:rect l="0" t="0" r="r" b="b"/>
                <a:pathLst>
                  <a:path w="647" h="2600">
                    <a:moveTo>
                      <a:pt x="612" y="2599"/>
                    </a:moveTo>
                    <a:cubicBezTo>
                      <a:pt x="306" y="2450"/>
                      <a:pt x="0" y="2300"/>
                      <a:pt x="0" y="2200"/>
                    </a:cubicBezTo>
                    <a:cubicBezTo>
                      <a:pt x="0" y="2100"/>
                      <a:pt x="578" y="2134"/>
                      <a:pt x="612" y="2000"/>
                    </a:cubicBezTo>
                    <a:cubicBezTo>
                      <a:pt x="646" y="1866"/>
                      <a:pt x="202" y="1598"/>
                      <a:pt x="202" y="1399"/>
                    </a:cubicBezTo>
                    <a:cubicBezTo>
                      <a:pt x="202" y="1201"/>
                      <a:pt x="612" y="967"/>
                      <a:pt x="612" y="798"/>
                    </a:cubicBezTo>
                    <a:cubicBezTo>
                      <a:pt x="612" y="632"/>
                      <a:pt x="202" y="531"/>
                      <a:pt x="202" y="400"/>
                    </a:cubicBezTo>
                    <a:cubicBezTo>
                      <a:pt x="202" y="266"/>
                      <a:pt x="408" y="133"/>
                      <a:pt x="612" y="0"/>
                    </a:cubicBezTo>
                  </a:path>
                </a:pathLst>
              </a:custGeom>
              <a:noFill/>
              <a:ln w="9360">
                <a:solidFill>
                  <a:srgbClr val="6C65BE"/>
                </a:solidFill>
                <a:round/>
                <a:headEnd/>
                <a:tailEnd/>
              </a:ln>
            </p:spPr>
            <p:txBody>
              <a:bodyPr/>
              <a:lstStyle/>
              <a:p>
                <a:endParaRPr lang="en-US"/>
              </a:p>
            </p:txBody>
          </p:sp>
        </p:grpSp>
      </p:grpSp>
      <p:grpSp>
        <p:nvGrpSpPr>
          <p:cNvPr id="8" name="Group 26"/>
          <p:cNvGrpSpPr>
            <a:grpSpLocks/>
          </p:cNvGrpSpPr>
          <p:nvPr/>
        </p:nvGrpSpPr>
        <p:grpSpPr bwMode="auto">
          <a:xfrm>
            <a:off x="2743200" y="5257800"/>
            <a:ext cx="3195638" cy="604838"/>
            <a:chOff x="1728" y="3312"/>
            <a:chExt cx="2013" cy="381"/>
          </a:xfrm>
        </p:grpSpPr>
        <p:sp>
          <p:nvSpPr>
            <p:cNvPr id="76827" name="Line 27"/>
            <p:cNvSpPr>
              <a:spLocks noChangeShapeType="1"/>
            </p:cNvSpPr>
            <p:nvPr/>
          </p:nvSpPr>
          <p:spPr bwMode="auto">
            <a:xfrm flipV="1">
              <a:off x="1728" y="3311"/>
              <a:ext cx="1" cy="384"/>
            </a:xfrm>
            <a:prstGeom prst="line">
              <a:avLst/>
            </a:prstGeom>
            <a:noFill/>
            <a:ln w="76320">
              <a:solidFill>
                <a:srgbClr val="FFFFFF"/>
              </a:solidFill>
              <a:round/>
              <a:headEnd/>
              <a:tailEnd type="triangle" w="med" len="med"/>
            </a:ln>
          </p:spPr>
          <p:txBody>
            <a:bodyPr/>
            <a:lstStyle/>
            <a:p>
              <a:endParaRPr lang="en-US"/>
            </a:p>
          </p:txBody>
        </p:sp>
        <p:sp>
          <p:nvSpPr>
            <p:cNvPr id="76828" name="Line 28"/>
            <p:cNvSpPr>
              <a:spLocks noChangeShapeType="1"/>
            </p:cNvSpPr>
            <p:nvPr/>
          </p:nvSpPr>
          <p:spPr bwMode="auto">
            <a:xfrm flipV="1">
              <a:off x="3741" y="3311"/>
              <a:ext cx="1" cy="384"/>
            </a:xfrm>
            <a:prstGeom prst="line">
              <a:avLst/>
            </a:prstGeom>
            <a:noFill/>
            <a:ln w="76320">
              <a:solidFill>
                <a:srgbClr val="FFFFFF"/>
              </a:solidFill>
              <a:round/>
              <a:headEnd/>
              <a:tailEnd type="triangle" w="med" len="med"/>
            </a:ln>
          </p:spPr>
          <p:txBody>
            <a:bodyPr/>
            <a:lstStyle/>
            <a:p>
              <a:endParaRPr lang="en-US"/>
            </a:p>
          </p:txBody>
        </p:sp>
      </p:grpSp>
      <p:sp>
        <p:nvSpPr>
          <p:cNvPr id="76829" name="Line 29"/>
          <p:cNvSpPr>
            <a:spLocks noChangeShapeType="1"/>
          </p:cNvSpPr>
          <p:nvPr/>
        </p:nvSpPr>
        <p:spPr bwMode="auto">
          <a:xfrm>
            <a:off x="304800" y="1219200"/>
            <a:ext cx="1588" cy="1143000"/>
          </a:xfrm>
          <a:prstGeom prst="line">
            <a:avLst/>
          </a:prstGeom>
          <a:noFill/>
          <a:ln w="9360">
            <a:solidFill>
              <a:srgbClr val="EA6F00"/>
            </a:solidFill>
            <a:round/>
            <a:headEnd/>
            <a:tailEnd/>
          </a:ln>
        </p:spPr>
        <p:txBody>
          <a:bodyPr/>
          <a:lstStyle/>
          <a:p>
            <a:endParaRPr lang="en-US"/>
          </a:p>
        </p:txBody>
      </p:sp>
      <p:sp>
        <p:nvSpPr>
          <p:cNvPr id="76830" name="Line 30"/>
          <p:cNvSpPr>
            <a:spLocks noChangeShapeType="1"/>
          </p:cNvSpPr>
          <p:nvPr/>
        </p:nvSpPr>
        <p:spPr bwMode="auto">
          <a:xfrm>
            <a:off x="685800" y="1066800"/>
            <a:ext cx="352425" cy="609600"/>
          </a:xfrm>
          <a:prstGeom prst="line">
            <a:avLst/>
          </a:prstGeom>
          <a:noFill/>
          <a:ln w="9360">
            <a:solidFill>
              <a:srgbClr val="EA6F00"/>
            </a:solidFill>
            <a:round/>
            <a:headEnd/>
            <a:tailEnd/>
          </a:ln>
        </p:spPr>
        <p:txBody>
          <a:bodyPr/>
          <a:lstStyle/>
          <a:p>
            <a:endParaRPr lang="en-US"/>
          </a:p>
        </p:txBody>
      </p:sp>
      <p:sp>
        <p:nvSpPr>
          <p:cNvPr id="76831" name="Line 31"/>
          <p:cNvSpPr>
            <a:spLocks noChangeShapeType="1"/>
          </p:cNvSpPr>
          <p:nvPr/>
        </p:nvSpPr>
        <p:spPr bwMode="auto">
          <a:xfrm>
            <a:off x="533400" y="1447800"/>
            <a:ext cx="80963" cy="304800"/>
          </a:xfrm>
          <a:prstGeom prst="line">
            <a:avLst/>
          </a:prstGeom>
          <a:noFill/>
          <a:ln w="9360">
            <a:solidFill>
              <a:srgbClr val="EA6F00"/>
            </a:solidFill>
            <a:round/>
            <a:headEnd/>
            <a:tailEnd/>
          </a:ln>
        </p:spPr>
        <p:txBody>
          <a:bodyPr/>
          <a:lstStyle/>
          <a:p>
            <a:endParaRPr lang="en-US"/>
          </a:p>
        </p:txBody>
      </p:sp>
      <p:pic>
        <p:nvPicPr>
          <p:cNvPr id="76832" name="Picture 32"/>
          <p:cNvPicPr>
            <a:picLocks noChangeAspect="1" noChangeArrowheads="1"/>
          </p:cNvPicPr>
          <p:nvPr/>
        </p:nvPicPr>
        <p:blipFill>
          <a:blip r:embed="rId9" cstate="print">
            <a:lum bright="-42000"/>
          </a:blip>
          <a:srcRect/>
          <a:stretch>
            <a:fillRect/>
          </a:stretch>
        </p:blipFill>
        <p:spPr bwMode="auto">
          <a:xfrm>
            <a:off x="914400" y="2667000"/>
            <a:ext cx="6858000" cy="1371600"/>
          </a:xfrm>
          <a:prstGeom prst="rect">
            <a:avLst/>
          </a:prstGeom>
          <a:noFill/>
        </p:spPr>
      </p:pic>
      <p:pic>
        <p:nvPicPr>
          <p:cNvPr id="76833" name="Picture 33"/>
          <p:cNvPicPr>
            <a:picLocks noChangeAspect="1" noChangeArrowheads="1"/>
          </p:cNvPicPr>
          <p:nvPr/>
        </p:nvPicPr>
        <p:blipFill>
          <a:blip r:embed="rId10" cstate="print"/>
          <a:srcRect/>
          <a:stretch>
            <a:fillRect/>
          </a:stretch>
        </p:blipFill>
        <p:spPr bwMode="auto">
          <a:xfrm>
            <a:off x="5181600" y="3463925"/>
            <a:ext cx="2362200" cy="1946275"/>
          </a:xfrm>
          <a:prstGeom prst="rect">
            <a:avLst/>
          </a:prstGeom>
          <a:noFill/>
        </p:spPr>
      </p:pic>
      <p:grpSp>
        <p:nvGrpSpPr>
          <p:cNvPr id="9" name="Group 34"/>
          <p:cNvGrpSpPr>
            <a:grpSpLocks/>
          </p:cNvGrpSpPr>
          <p:nvPr/>
        </p:nvGrpSpPr>
        <p:grpSpPr bwMode="auto">
          <a:xfrm>
            <a:off x="2971800" y="2895600"/>
            <a:ext cx="2516188" cy="365125"/>
            <a:chOff x="1872" y="1824"/>
            <a:chExt cx="1585" cy="230"/>
          </a:xfrm>
        </p:grpSpPr>
        <p:sp>
          <p:nvSpPr>
            <p:cNvPr id="76835" name="AutoShape 35"/>
            <p:cNvSpPr>
              <a:spLocks noChangeArrowheads="1"/>
            </p:cNvSpPr>
            <p:nvPr/>
          </p:nvSpPr>
          <p:spPr bwMode="auto">
            <a:xfrm>
              <a:off x="1872" y="1824"/>
              <a:ext cx="1584" cy="230"/>
            </a:xfrm>
            <a:prstGeom prst="roundRect">
              <a:avLst>
                <a:gd name="adj" fmla="val 431"/>
              </a:avLst>
            </a:prstGeom>
            <a:noFill/>
            <a:ln w="9525">
              <a:noFill/>
              <a:round/>
              <a:headEnd/>
              <a:tailEnd/>
            </a:ln>
          </p:spPr>
          <p:txBody>
            <a:bodyPr wrap="none" anchor="ctr"/>
            <a:lstStyle/>
            <a:p>
              <a:endParaRPr lang="en-US"/>
            </a:p>
          </p:txBody>
        </p:sp>
        <p:grpSp>
          <p:nvGrpSpPr>
            <p:cNvPr id="10" name="Group 36"/>
            <p:cNvGrpSpPr>
              <a:grpSpLocks/>
            </p:cNvGrpSpPr>
            <p:nvPr/>
          </p:nvGrpSpPr>
          <p:grpSpPr bwMode="auto">
            <a:xfrm>
              <a:off x="1872" y="1824"/>
              <a:ext cx="1585" cy="230"/>
              <a:chOff x="1872" y="1824"/>
              <a:chExt cx="1585" cy="230"/>
            </a:xfrm>
          </p:grpSpPr>
          <p:sp>
            <p:nvSpPr>
              <p:cNvPr id="76837" name="AutoShape 37"/>
              <p:cNvSpPr>
                <a:spLocks noChangeArrowheads="1"/>
              </p:cNvSpPr>
              <p:nvPr/>
            </p:nvSpPr>
            <p:spPr bwMode="auto">
              <a:xfrm>
                <a:off x="1872" y="1824"/>
                <a:ext cx="1584" cy="230"/>
              </a:xfrm>
              <a:prstGeom prst="roundRect">
                <a:avLst>
                  <a:gd name="adj" fmla="val 431"/>
                </a:avLst>
              </a:prstGeom>
              <a:noFill/>
              <a:ln w="9525">
                <a:noFill/>
                <a:round/>
                <a:headEnd/>
                <a:tailEnd/>
              </a:ln>
            </p:spPr>
            <p:txBody>
              <a:bodyPr wrap="none" anchor="ctr"/>
              <a:lstStyle/>
              <a:p>
                <a:endParaRPr lang="en-US"/>
              </a:p>
            </p:txBody>
          </p:sp>
          <p:sp>
            <p:nvSpPr>
              <p:cNvPr id="76838" name="AutoShape 38"/>
              <p:cNvSpPr>
                <a:spLocks noChangeArrowheads="1"/>
              </p:cNvSpPr>
              <p:nvPr/>
            </p:nvSpPr>
            <p:spPr bwMode="auto">
              <a:xfrm>
                <a:off x="1872" y="1824"/>
                <a:ext cx="1585" cy="221"/>
              </a:xfrm>
              <a:prstGeom prst="roundRect">
                <a:avLst>
                  <a:gd name="adj" fmla="val 431"/>
                </a:avLst>
              </a:prstGeom>
              <a:noFill/>
              <a:ln w="9525">
                <a:noFill/>
                <a:round/>
                <a:headEnd/>
                <a:tailEnd/>
              </a:ln>
            </p:spPr>
            <p:txBody>
              <a:bodyPr wrap="none" lIns="90000" tIns="46800" rIns="90000" bIns="46800">
                <a:spAutoFit/>
              </a:bodyPr>
              <a:lstStyle/>
              <a:p>
                <a:pPr algn="ctr" eaLnBrk="0" hangingPunct="0">
                  <a:lnSpc>
                    <a:spcPct val="93000"/>
                  </a:lnSpc>
                  <a:spcBef>
                    <a:spcPct val="0"/>
                  </a:spcBef>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chemeClr val="bg1"/>
                    </a:solidFill>
                  </a:rPr>
                  <a:t>Carbon Dioxide (CO</a:t>
                </a:r>
                <a:r>
                  <a:rPr lang="en-GB" sz="1800" b="1" baseline="-25000">
                    <a:solidFill>
                      <a:schemeClr val="bg1"/>
                    </a:solidFill>
                  </a:rPr>
                  <a:t>2</a:t>
                </a:r>
                <a:r>
                  <a:rPr lang="en-GB" sz="1800" b="1">
                    <a:solidFill>
                      <a:schemeClr val="bg1"/>
                    </a:solidFill>
                  </a:rPr>
                  <a:t>)</a:t>
                </a:r>
              </a:p>
            </p:txBody>
          </p:sp>
        </p:grpSp>
      </p:grpSp>
      <p:grpSp>
        <p:nvGrpSpPr>
          <p:cNvPr id="11" name="Group 39"/>
          <p:cNvGrpSpPr>
            <a:grpSpLocks/>
          </p:cNvGrpSpPr>
          <p:nvPr/>
        </p:nvGrpSpPr>
        <p:grpSpPr bwMode="auto">
          <a:xfrm>
            <a:off x="2943225" y="1874838"/>
            <a:ext cx="838200" cy="862012"/>
            <a:chOff x="1854" y="1181"/>
            <a:chExt cx="528" cy="543"/>
          </a:xfrm>
        </p:grpSpPr>
        <p:sp>
          <p:nvSpPr>
            <p:cNvPr id="76840" name="Line 40"/>
            <p:cNvSpPr>
              <a:spLocks noChangeShapeType="1"/>
            </p:cNvSpPr>
            <p:nvPr/>
          </p:nvSpPr>
          <p:spPr bwMode="auto">
            <a:xfrm>
              <a:off x="2057" y="1181"/>
              <a:ext cx="325" cy="478"/>
            </a:xfrm>
            <a:prstGeom prst="line">
              <a:avLst/>
            </a:prstGeom>
            <a:noFill/>
            <a:ln w="76320">
              <a:solidFill>
                <a:srgbClr val="FFFF00"/>
              </a:solidFill>
              <a:prstDash val="sysDot"/>
              <a:round/>
              <a:headEnd/>
              <a:tailEnd type="triangle" w="med" len="med"/>
            </a:ln>
          </p:spPr>
          <p:txBody>
            <a:bodyPr/>
            <a:lstStyle/>
            <a:p>
              <a:endParaRPr lang="en-US"/>
            </a:p>
          </p:txBody>
        </p:sp>
        <p:sp>
          <p:nvSpPr>
            <p:cNvPr id="76841" name="Line 41"/>
            <p:cNvSpPr>
              <a:spLocks noChangeShapeType="1"/>
            </p:cNvSpPr>
            <p:nvPr/>
          </p:nvSpPr>
          <p:spPr bwMode="auto">
            <a:xfrm flipH="1">
              <a:off x="1853" y="1182"/>
              <a:ext cx="213" cy="543"/>
            </a:xfrm>
            <a:prstGeom prst="line">
              <a:avLst/>
            </a:prstGeom>
            <a:noFill/>
            <a:ln w="76320">
              <a:solidFill>
                <a:srgbClr val="FFFF00"/>
              </a:solidFill>
              <a:prstDash val="sysDot"/>
              <a:round/>
              <a:headEnd/>
              <a:tailEnd type="triangle" w="med" len="med"/>
            </a:ln>
          </p:spPr>
          <p:txBody>
            <a:bodyPr/>
            <a:lstStyle/>
            <a:p>
              <a:endParaRPr lang="en-US"/>
            </a:p>
          </p:txBody>
        </p:sp>
      </p:grpSp>
      <p:grpSp>
        <p:nvGrpSpPr>
          <p:cNvPr id="12" name="Group 42"/>
          <p:cNvGrpSpPr>
            <a:grpSpLocks/>
          </p:cNvGrpSpPr>
          <p:nvPr/>
        </p:nvGrpSpPr>
        <p:grpSpPr bwMode="auto">
          <a:xfrm>
            <a:off x="4740275" y="1865313"/>
            <a:ext cx="841375" cy="849312"/>
            <a:chOff x="2986" y="1175"/>
            <a:chExt cx="530" cy="535"/>
          </a:xfrm>
        </p:grpSpPr>
        <p:sp>
          <p:nvSpPr>
            <p:cNvPr id="76843" name="Line 43"/>
            <p:cNvSpPr>
              <a:spLocks noChangeShapeType="1"/>
            </p:cNvSpPr>
            <p:nvPr/>
          </p:nvSpPr>
          <p:spPr bwMode="auto">
            <a:xfrm>
              <a:off x="3298" y="1175"/>
              <a:ext cx="219" cy="536"/>
            </a:xfrm>
            <a:prstGeom prst="line">
              <a:avLst/>
            </a:prstGeom>
            <a:noFill/>
            <a:ln w="76320">
              <a:solidFill>
                <a:srgbClr val="FFFF00"/>
              </a:solidFill>
              <a:prstDash val="sysDot"/>
              <a:round/>
              <a:headEnd/>
              <a:tailEnd type="triangle" w="med" len="med"/>
            </a:ln>
          </p:spPr>
          <p:txBody>
            <a:bodyPr/>
            <a:lstStyle/>
            <a:p>
              <a:endParaRPr lang="en-US"/>
            </a:p>
          </p:txBody>
        </p:sp>
        <p:sp>
          <p:nvSpPr>
            <p:cNvPr id="76844" name="Line 44"/>
            <p:cNvSpPr>
              <a:spLocks noChangeShapeType="1"/>
            </p:cNvSpPr>
            <p:nvPr/>
          </p:nvSpPr>
          <p:spPr bwMode="auto">
            <a:xfrm flipH="1">
              <a:off x="2985" y="1177"/>
              <a:ext cx="322" cy="488"/>
            </a:xfrm>
            <a:prstGeom prst="line">
              <a:avLst/>
            </a:prstGeom>
            <a:noFill/>
            <a:ln w="76320">
              <a:solidFill>
                <a:srgbClr val="FFFF00"/>
              </a:solidFill>
              <a:prstDash val="sysDot"/>
              <a:round/>
              <a:headEnd/>
              <a:tailEnd type="triangle" w="med" len="med"/>
            </a:ln>
          </p:spPr>
          <p:txBody>
            <a:bodyPr/>
            <a:lstStyle/>
            <a:p>
              <a:endParaRPr lang="en-US"/>
            </a:p>
          </p:txBody>
        </p:sp>
      </p:grpSp>
      <p:grpSp>
        <p:nvGrpSpPr>
          <p:cNvPr id="13" name="Group 45"/>
          <p:cNvGrpSpPr>
            <a:grpSpLocks/>
          </p:cNvGrpSpPr>
          <p:nvPr/>
        </p:nvGrpSpPr>
        <p:grpSpPr bwMode="auto">
          <a:xfrm>
            <a:off x="2895600" y="2286000"/>
            <a:ext cx="3113088" cy="1447800"/>
            <a:chOff x="1776" y="1344"/>
            <a:chExt cx="1961" cy="912"/>
          </a:xfrm>
        </p:grpSpPr>
        <p:pic>
          <p:nvPicPr>
            <p:cNvPr id="76846" name="Picture 46"/>
            <p:cNvPicPr>
              <a:picLocks noChangeAspect="1" noChangeArrowheads="1"/>
            </p:cNvPicPr>
            <p:nvPr/>
          </p:nvPicPr>
          <p:blipFill>
            <a:blip r:embed="rId11" cstate="print">
              <a:lum contrast="12000"/>
            </a:blip>
            <a:srcRect/>
            <a:stretch>
              <a:fillRect/>
            </a:stretch>
          </p:blipFill>
          <p:spPr bwMode="auto">
            <a:xfrm>
              <a:off x="3293" y="1344"/>
              <a:ext cx="445" cy="886"/>
            </a:xfrm>
            <a:prstGeom prst="rect">
              <a:avLst/>
            </a:prstGeom>
            <a:noFill/>
          </p:spPr>
        </p:pic>
        <p:pic>
          <p:nvPicPr>
            <p:cNvPr id="76847" name="Picture 47"/>
            <p:cNvPicPr>
              <a:picLocks noChangeAspect="1" noChangeArrowheads="1"/>
            </p:cNvPicPr>
            <p:nvPr/>
          </p:nvPicPr>
          <p:blipFill>
            <a:blip r:embed="rId12" cstate="print">
              <a:lum contrast="12000"/>
            </a:blip>
            <a:srcRect/>
            <a:stretch>
              <a:fillRect/>
            </a:stretch>
          </p:blipFill>
          <p:spPr bwMode="auto">
            <a:xfrm>
              <a:off x="1776" y="1344"/>
              <a:ext cx="464" cy="913"/>
            </a:xfrm>
            <a:prstGeom prst="rect">
              <a:avLst/>
            </a:prstGeom>
            <a:noFill/>
          </p:spPr>
        </p:pic>
      </p:grpSp>
      <p:pic>
        <p:nvPicPr>
          <p:cNvPr id="76848" name="Picture 48"/>
          <p:cNvPicPr>
            <a:picLocks noGrp="1" noChangeAspect="1" noChangeArrowheads="1"/>
          </p:cNvPicPr>
          <p:nvPr>
            <p:ph idx="1"/>
          </p:nvPr>
        </p:nvPicPr>
        <p:blipFill>
          <a:blip r:embed="rId9" cstate="print">
            <a:lum bright="-42000"/>
          </a:blip>
          <a:srcRect/>
          <a:stretch>
            <a:fillRect/>
          </a:stretch>
        </p:blipFill>
        <p:spPr>
          <a:xfrm>
            <a:off x="768350" y="2379663"/>
            <a:ext cx="7588250" cy="3049587"/>
          </a:xfrm>
          <a:noFill/>
          <a:ln/>
        </p:spPr>
      </p:pic>
      <p:pic>
        <p:nvPicPr>
          <p:cNvPr id="76849" name="Picture 49" descr="thermometer_burst_hg_clr"/>
          <p:cNvPicPr>
            <a:picLocks noChangeAspect="1" noChangeArrowheads="1" noCrop="1"/>
          </p:cNvPicPr>
          <p:nvPr/>
        </p:nvPicPr>
        <p:blipFill>
          <a:blip r:embed="rId13" cstate="print"/>
          <a:srcRect/>
          <a:stretch>
            <a:fillRect/>
          </a:stretch>
        </p:blipFill>
        <p:spPr bwMode="auto">
          <a:xfrm>
            <a:off x="7239000" y="457200"/>
            <a:ext cx="1485900" cy="2971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6832"/>
                                        </p:tgtEl>
                                        <p:attrNameLst>
                                          <p:attrName>style.visibility</p:attrName>
                                        </p:attrNameLst>
                                      </p:cBhvr>
                                      <p:to>
                                        <p:strVal val="visible"/>
                                      </p:to>
                                    </p:set>
                                    <p:animEffect transition="in" filter="dissolve">
                                      <p:cBhvr>
                                        <p:cTn id="7" dur="1000"/>
                                        <p:tgtEl>
                                          <p:spTgt spid="76832"/>
                                        </p:tgtEl>
                                      </p:cBhvr>
                                    </p:animEffect>
                                  </p:childTnLst>
                                </p:cTn>
                              </p:par>
                              <p:par>
                                <p:cTn id="8" presetID="5" presetClass="entr" presetSubtype="10" fill="hold" nodeType="withEffect">
                                  <p:stCondLst>
                                    <p:cond delay="0"/>
                                  </p:stCondLst>
                                  <p:childTnLst>
                                    <p:set>
                                      <p:cBhvr>
                                        <p:cTn id="9" dur="1" fill="hold">
                                          <p:stCondLst>
                                            <p:cond delay="0"/>
                                          </p:stCondLst>
                                        </p:cTn>
                                        <p:tgtEl>
                                          <p:spTgt spid="76809"/>
                                        </p:tgtEl>
                                        <p:attrNameLst>
                                          <p:attrName>style.visibility</p:attrName>
                                        </p:attrNameLst>
                                      </p:cBhvr>
                                      <p:to>
                                        <p:strVal val="visible"/>
                                      </p:to>
                                    </p:set>
                                    <p:animEffect transition="in" filter="checkerboard(across)">
                                      <p:cBhvr>
                                        <p:cTn id="10" dur="500"/>
                                        <p:tgtEl>
                                          <p:spTgt spid="76809"/>
                                        </p:tgtEl>
                                      </p:cBhvr>
                                    </p:animEffect>
                                  </p:childTnLst>
                                </p:cTn>
                              </p:par>
                              <p:par>
                                <p:cTn id="11" presetID="5" presetClass="exit" presetSubtype="10" fill="hold" nodeType="withEffect">
                                  <p:stCondLst>
                                    <p:cond delay="0"/>
                                  </p:stCondLst>
                                  <p:childTnLst>
                                    <p:animEffect transition="out" filter="checkerboard(across)">
                                      <p:cBhvr>
                                        <p:cTn id="12" dur="500"/>
                                        <p:tgtEl>
                                          <p:spTgt spid="76804"/>
                                        </p:tgtEl>
                                      </p:cBhvr>
                                    </p:animEffect>
                                    <p:set>
                                      <p:cBhvr>
                                        <p:cTn id="13" dur="1" fill="hold">
                                          <p:stCondLst>
                                            <p:cond delay="499"/>
                                          </p:stCondLst>
                                        </p:cTn>
                                        <p:tgtEl>
                                          <p:spTgt spid="76804"/>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76810"/>
                                        </p:tgtEl>
                                        <p:attrNameLst>
                                          <p:attrName>style.visibility</p:attrName>
                                        </p:attrNameLst>
                                      </p:cBhvr>
                                      <p:to>
                                        <p:strVal val="visible"/>
                                      </p:to>
                                    </p:set>
                                    <p:anim calcmode="lin" valueType="num">
                                      <p:cBhvr additive="base">
                                        <p:cTn id="16" dur="500" fill="hold"/>
                                        <p:tgtEl>
                                          <p:spTgt spid="76810"/>
                                        </p:tgtEl>
                                        <p:attrNameLst>
                                          <p:attrName>ppt_x</p:attrName>
                                        </p:attrNameLst>
                                      </p:cBhvr>
                                      <p:tavLst>
                                        <p:tav tm="0">
                                          <p:val>
                                            <p:strVal val="#ppt_x"/>
                                          </p:val>
                                        </p:tav>
                                        <p:tav tm="100000">
                                          <p:val>
                                            <p:strVal val="#ppt_x"/>
                                          </p:val>
                                        </p:tav>
                                      </p:tavLst>
                                    </p:anim>
                                    <p:anim calcmode="lin" valueType="num">
                                      <p:cBhvr additive="base">
                                        <p:cTn id="17" dur="500" fill="hold"/>
                                        <p:tgtEl>
                                          <p:spTgt spid="76810"/>
                                        </p:tgtEl>
                                        <p:attrNameLst>
                                          <p:attrName>ppt_y</p:attrName>
                                        </p:attrNameLst>
                                      </p:cBhvr>
                                      <p:tavLst>
                                        <p:tav tm="0">
                                          <p:val>
                                            <p:strVal val="1+#ppt_h/2"/>
                                          </p:val>
                                        </p:tav>
                                        <p:tav tm="100000">
                                          <p:val>
                                            <p:strVal val="#ppt_y"/>
                                          </p:val>
                                        </p:tav>
                                      </p:tavLst>
                                    </p:anim>
                                  </p:childTnLst>
                                </p:cTn>
                              </p:par>
                              <p:par>
                                <p:cTn id="18" presetID="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11"/>
                                        </p:tgtEl>
                                        <p:attrNameLst>
                                          <p:attrName>style.visibility</p:attrName>
                                        </p:attrNameLst>
                                      </p:cBhvr>
                                      <p:to>
                                        <p:strVal val="visible"/>
                                      </p:to>
                                    </p:set>
                                    <p:anim calcmode="lin" valueType="num">
                                      <p:cBhvr additive="base">
                                        <p:cTn id="25" dur="500" fill="hold"/>
                                        <p:tgtEl>
                                          <p:spTgt spid="76811"/>
                                        </p:tgtEl>
                                        <p:attrNameLst>
                                          <p:attrName>ppt_x</p:attrName>
                                        </p:attrNameLst>
                                      </p:cBhvr>
                                      <p:tavLst>
                                        <p:tav tm="0">
                                          <p:val>
                                            <p:strVal val="#ppt_x"/>
                                          </p:val>
                                        </p:tav>
                                        <p:tav tm="100000">
                                          <p:val>
                                            <p:strVal val="#ppt_x"/>
                                          </p:val>
                                        </p:tav>
                                      </p:tavLst>
                                    </p:anim>
                                    <p:anim calcmode="lin" valueType="num">
                                      <p:cBhvr additive="base">
                                        <p:cTn id="26" dur="500" fill="hold"/>
                                        <p:tgtEl>
                                          <p:spTgt spid="768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6833"/>
                                        </p:tgtEl>
                                        <p:attrNameLst>
                                          <p:attrName>style.visibility</p:attrName>
                                        </p:attrNameLst>
                                      </p:cBhvr>
                                      <p:to>
                                        <p:strVal val="visible"/>
                                      </p:to>
                                    </p:set>
                                    <p:anim calcmode="lin" valueType="num">
                                      <p:cBhvr additive="base">
                                        <p:cTn id="37" dur="500" fill="hold"/>
                                        <p:tgtEl>
                                          <p:spTgt spid="76833"/>
                                        </p:tgtEl>
                                        <p:attrNameLst>
                                          <p:attrName>ppt_x</p:attrName>
                                        </p:attrNameLst>
                                      </p:cBhvr>
                                      <p:tavLst>
                                        <p:tav tm="0">
                                          <p:val>
                                            <p:strVal val="#ppt_x"/>
                                          </p:val>
                                        </p:tav>
                                        <p:tav tm="100000">
                                          <p:val>
                                            <p:strVal val="#ppt_x"/>
                                          </p:val>
                                        </p:tav>
                                      </p:tavLst>
                                    </p:anim>
                                    <p:anim calcmode="lin" valueType="num">
                                      <p:cBhvr additive="base">
                                        <p:cTn id="38" dur="500" fill="hold"/>
                                        <p:tgtEl>
                                          <p:spTgt spid="7683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76848"/>
                                        </p:tgtEl>
                                        <p:attrNameLst>
                                          <p:attrName>style.visibility</p:attrName>
                                        </p:attrNameLst>
                                      </p:cBhvr>
                                      <p:to>
                                        <p:strVal val="visible"/>
                                      </p:to>
                                    </p:set>
                                    <p:animEffect transition="in" filter="checkerboard(across)">
                                      <p:cBhvr>
                                        <p:cTn id="47" dur="500"/>
                                        <p:tgtEl>
                                          <p:spTgt spid="76848"/>
                                        </p:tgtEl>
                                      </p:cBhvr>
                                    </p:animEffect>
                                  </p:childTnLst>
                                </p:cTn>
                              </p:par>
                              <p:par>
                                <p:cTn id="48" presetID="5" presetClass="entr" presetSubtype="10" fill="hold" nodeType="withEffect">
                                  <p:stCondLst>
                                    <p:cond delay="2000"/>
                                  </p:stCondLst>
                                  <p:childTnLst>
                                    <p:set>
                                      <p:cBhvr>
                                        <p:cTn id="49" dur="1" fill="hold">
                                          <p:stCondLst>
                                            <p:cond delay="0"/>
                                          </p:stCondLst>
                                        </p:cTn>
                                        <p:tgtEl>
                                          <p:spTgt spid="13"/>
                                        </p:tgtEl>
                                        <p:attrNameLst>
                                          <p:attrName>style.visibility</p:attrName>
                                        </p:attrNameLst>
                                      </p:cBhvr>
                                      <p:to>
                                        <p:strVal val="visible"/>
                                      </p:to>
                                    </p:set>
                                    <p:animEffect transition="in" filter="checkerboard(across)">
                                      <p:cBhvr>
                                        <p:cTn id="50" dur="500"/>
                                        <p:tgtEl>
                                          <p:spTgt spid="13"/>
                                        </p:tgtEl>
                                      </p:cBhvr>
                                    </p:animEffect>
                                  </p:childTnLst>
                                </p:cTn>
                              </p:par>
                            </p:childTnLst>
                          </p:cTn>
                        </p:par>
                        <p:par>
                          <p:cTn id="51" fill="hold">
                            <p:stCondLst>
                              <p:cond delay="2500"/>
                            </p:stCondLst>
                            <p:childTnLst>
                              <p:par>
                                <p:cTn id="52" presetID="2" presetClass="entr" presetSubtype="4" fill="hold" nodeType="afterEffect">
                                  <p:stCondLst>
                                    <p:cond delay="2000"/>
                                  </p:stCondLst>
                                  <p:childTnLst>
                                    <p:set>
                                      <p:cBhvr>
                                        <p:cTn id="53" dur="1" fill="hold">
                                          <p:stCondLst>
                                            <p:cond delay="0"/>
                                          </p:stCondLst>
                                        </p:cTn>
                                        <p:tgtEl>
                                          <p:spTgt spid="76849"/>
                                        </p:tgtEl>
                                        <p:attrNameLst>
                                          <p:attrName>style.visibility</p:attrName>
                                        </p:attrNameLst>
                                      </p:cBhvr>
                                      <p:to>
                                        <p:strVal val="visible"/>
                                      </p:to>
                                    </p:set>
                                    <p:anim calcmode="lin" valueType="num">
                                      <p:cBhvr additive="base">
                                        <p:cTn id="54" dur="500" fill="hold"/>
                                        <p:tgtEl>
                                          <p:spTgt spid="76849"/>
                                        </p:tgtEl>
                                        <p:attrNameLst>
                                          <p:attrName>ppt_x</p:attrName>
                                        </p:attrNameLst>
                                      </p:cBhvr>
                                      <p:tavLst>
                                        <p:tav tm="0">
                                          <p:val>
                                            <p:strVal val="#ppt_x"/>
                                          </p:val>
                                        </p:tav>
                                        <p:tav tm="100000">
                                          <p:val>
                                            <p:strVal val="#ppt_x"/>
                                          </p:val>
                                        </p:tav>
                                      </p:tavLst>
                                    </p:anim>
                                    <p:anim calcmode="lin" valueType="num">
                                      <p:cBhvr additive="base">
                                        <p:cTn id="55" dur="500" fill="hold"/>
                                        <p:tgtEl>
                                          <p:spTgt spid="76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ause for global warming: Carbon dioxide emission"/>
          <p:cNvPicPr>
            <a:picLocks noChangeAspect="1" noChangeArrowheads="1"/>
          </p:cNvPicPr>
          <p:nvPr/>
        </p:nvPicPr>
        <p:blipFill>
          <a:blip r:embed="rId2" cstate="print"/>
          <a:srcRect/>
          <a:stretch>
            <a:fillRect/>
          </a:stretch>
        </p:blipFill>
        <p:spPr bwMode="auto">
          <a:xfrm>
            <a:off x="5257800" y="3048000"/>
            <a:ext cx="3733800" cy="3810000"/>
          </a:xfrm>
          <a:prstGeom prst="rect">
            <a:avLst/>
          </a:prstGeom>
          <a:noFill/>
        </p:spPr>
      </p:pic>
      <p:pic>
        <p:nvPicPr>
          <p:cNvPr id="97284" name="Picture 4" descr="Greenhouse gas emissions by sector"/>
          <p:cNvPicPr>
            <a:picLocks noChangeAspect="1" noChangeArrowheads="1"/>
          </p:cNvPicPr>
          <p:nvPr/>
        </p:nvPicPr>
        <p:blipFill>
          <a:blip r:embed="rId3" cstate="print"/>
          <a:srcRect/>
          <a:stretch>
            <a:fillRect/>
          </a:stretch>
        </p:blipFill>
        <p:spPr bwMode="auto">
          <a:xfrm>
            <a:off x="152400" y="152400"/>
            <a:ext cx="5029200" cy="5638800"/>
          </a:xfrm>
          <a:prstGeom prst="rect">
            <a:avLst/>
          </a:prstGeom>
          <a:noFill/>
        </p:spPr>
      </p:pic>
      <p:sp>
        <p:nvSpPr>
          <p:cNvPr id="4" name="Rectangle 3"/>
          <p:cNvSpPr/>
          <p:nvPr/>
        </p:nvSpPr>
        <p:spPr>
          <a:xfrm>
            <a:off x="5334000" y="762000"/>
            <a:ext cx="3429000" cy="1569660"/>
          </a:xfrm>
          <a:prstGeom prst="rect">
            <a:avLst/>
          </a:prstGeom>
        </p:spPr>
        <p:txBody>
          <a:bodyPr wrap="square">
            <a:spAutoFit/>
          </a:bodyPr>
          <a:lstStyle/>
          <a:p>
            <a:r>
              <a:rPr lang="en-US" sz="1600" dirty="0">
                <a:latin typeface="Calibri" pitchFamily="34" charset="0"/>
              </a:rPr>
              <a:t>The emission of carbon dioxide into the environment mainly from burning of fossil fuels (oil, gas, petrol, kerosene, etc.) has been increased dramatically over the past 50 years, see graph below.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chemistryland.com/CHM107Lab/Exp04_biodiesel/BiodieselLab/GreenhouseGases.jpg"/>
          <p:cNvPicPr>
            <a:picLocks noChangeAspect="1" noChangeArrowheads="1"/>
          </p:cNvPicPr>
          <p:nvPr/>
        </p:nvPicPr>
        <p:blipFill>
          <a:blip r:embed="rId2" cstate="print"/>
          <a:srcRect/>
          <a:stretch>
            <a:fillRect/>
          </a:stretch>
        </p:blipFill>
        <p:spPr bwMode="auto">
          <a:xfrm>
            <a:off x="152400" y="0"/>
            <a:ext cx="4876800" cy="3657600"/>
          </a:xfrm>
          <a:prstGeom prst="rect">
            <a:avLst/>
          </a:prstGeom>
          <a:noFill/>
        </p:spPr>
      </p:pic>
      <p:sp>
        <p:nvSpPr>
          <p:cNvPr id="4" name="TextBox 3"/>
          <p:cNvSpPr txBox="1"/>
          <p:nvPr/>
        </p:nvSpPr>
        <p:spPr>
          <a:xfrm>
            <a:off x="152400" y="3733800"/>
            <a:ext cx="7848600" cy="2831544"/>
          </a:xfrm>
          <a:prstGeom prst="rect">
            <a:avLst/>
          </a:prstGeom>
          <a:noFill/>
        </p:spPr>
        <p:txBody>
          <a:bodyPr wrap="square" rtlCol="0">
            <a:spAutoFit/>
          </a:bodyPr>
          <a:lstStyle/>
          <a:p>
            <a:endParaRPr lang="en-US" dirty="0"/>
          </a:p>
          <a:p>
            <a:pPr>
              <a:buFont typeface="Arial" pitchFamily="34" charset="0"/>
              <a:buChar char="•"/>
            </a:pPr>
            <a:r>
              <a:rPr lang="en-US" sz="1600" b="1" dirty="0">
                <a:latin typeface="Calibri" pitchFamily="34" charset="0"/>
              </a:rPr>
              <a:t>Carbon dioxide is a major culprit </a:t>
            </a:r>
            <a:r>
              <a:rPr lang="en-US" sz="1600" dirty="0">
                <a:latin typeface="Calibri" pitchFamily="34" charset="0"/>
              </a:rPr>
              <a:t>to global warming. That's because the molecules of carbon dioxide let the visible light from the sun pass right through the atmosphere; however, when that visible light heats up the surface of the Earth, the Earth radiates out some of this heat as infrared light (infrared radiation). Carbon dioxide (like other greenhouse gases) will absorb infrared radiation and radiate most of it back towards the Earth.</a:t>
            </a:r>
          </a:p>
          <a:p>
            <a:pPr>
              <a:buFont typeface="Arial" pitchFamily="34" charset="0"/>
              <a:buChar char="•"/>
            </a:pPr>
            <a:r>
              <a:rPr lang="en-US" sz="1600" b="1" dirty="0">
                <a:latin typeface="Calibri" pitchFamily="34" charset="0"/>
              </a:rPr>
              <a:t>Methane</a:t>
            </a:r>
            <a:r>
              <a:rPr lang="en-US" sz="1600" dirty="0">
                <a:latin typeface="Calibri" pitchFamily="34" charset="0"/>
              </a:rPr>
              <a:t> is responsible for nearly as much global warming as all other non-CO2 greenhouse gases put together. Methane is 21 times more powerful a greenhouse gas than CO2. While atmospheric concentrations of CO2 have risen by about 31% since pre-industrial times, methane concentrations have more than doubled. </a:t>
            </a:r>
          </a:p>
          <a:p>
            <a:endParaRPr lang="en-US" sz="1600" dirty="0">
              <a:latin typeface="Calibri" pitchFamily="34" charset="0"/>
            </a:endParaRPr>
          </a:p>
        </p:txBody>
      </p:sp>
      <p:sp>
        <p:nvSpPr>
          <p:cNvPr id="5" name="Rectangle 4"/>
          <p:cNvSpPr/>
          <p:nvPr/>
        </p:nvSpPr>
        <p:spPr>
          <a:xfrm>
            <a:off x="5410200" y="1295400"/>
            <a:ext cx="2667000" cy="461665"/>
          </a:xfrm>
          <a:prstGeom prst="rect">
            <a:avLst/>
          </a:prstGeom>
        </p:spPr>
        <p:txBody>
          <a:bodyPr wrap="square">
            <a:spAutoFit/>
          </a:bodyPr>
          <a:lstStyle/>
          <a:p>
            <a:pPr algn="ctr"/>
            <a:r>
              <a:rPr lang="en-US" sz="2400" dirty="0">
                <a:latin typeface="Calibri" pitchFamily="34" charset="0"/>
              </a:rPr>
              <a:t>Greenhouse Gases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600200"/>
            <a:ext cx="5943600" cy="1323439"/>
          </a:xfrm>
          <a:prstGeom prst="rect">
            <a:avLst/>
          </a:prstGeom>
          <a:noFill/>
        </p:spPr>
        <p:txBody>
          <a:bodyPr wrap="square" rtlCol="0">
            <a:spAutoFit/>
          </a:bodyPr>
          <a:lstStyle/>
          <a:p>
            <a:r>
              <a:rPr lang="en-US" sz="1600" dirty="0">
                <a:latin typeface="Calibri" pitchFamily="34" charset="0"/>
              </a:rPr>
              <a:t>In July 1859, the Irish physicist John Tyndall, one of the great scientists of the 19</a:t>
            </a:r>
            <a:r>
              <a:rPr lang="en-US" sz="1600" baseline="30000" dirty="0">
                <a:latin typeface="Calibri" pitchFamily="34" charset="0"/>
              </a:rPr>
              <a:t>th</a:t>
            </a:r>
            <a:r>
              <a:rPr lang="en-US" sz="1600" dirty="0">
                <a:latin typeface="Calibri" pitchFamily="34" charset="0"/>
              </a:rPr>
              <a:t> century, established that certain atmospheric gases absorb heat quite strongly and provided the solution to one of the great riddles of science: the famous ‘greenhouse effect’.</a:t>
            </a:r>
          </a:p>
          <a:p>
            <a:endParaRPr lang="en-US" sz="1600" dirty="0">
              <a:latin typeface="Calibri" pitchFamily="34" charset="0"/>
            </a:endParaRPr>
          </a:p>
        </p:txBody>
      </p:sp>
      <p:pic>
        <p:nvPicPr>
          <p:cNvPr id="70658" name="Picture 2" descr="http://transcribingtyndall.files.wordpress.com/2008/08/tyndall1.jpg?w=170&amp;h=215"/>
          <p:cNvPicPr>
            <a:picLocks noChangeAspect="1" noChangeArrowheads="1"/>
          </p:cNvPicPr>
          <p:nvPr/>
        </p:nvPicPr>
        <p:blipFill>
          <a:blip r:embed="rId3" cstate="print"/>
          <a:srcRect/>
          <a:stretch>
            <a:fillRect/>
          </a:stretch>
        </p:blipFill>
        <p:spPr bwMode="auto">
          <a:xfrm>
            <a:off x="304800" y="1524000"/>
            <a:ext cx="1619250" cy="1371600"/>
          </a:xfrm>
          <a:prstGeom prst="rect">
            <a:avLst/>
          </a:prstGeom>
          <a:noFill/>
        </p:spPr>
      </p:pic>
      <p:sp>
        <p:nvSpPr>
          <p:cNvPr id="4" name="TextBox 3"/>
          <p:cNvSpPr txBox="1"/>
          <p:nvPr/>
        </p:nvSpPr>
        <p:spPr>
          <a:xfrm>
            <a:off x="228600" y="2895600"/>
            <a:ext cx="1524000" cy="338554"/>
          </a:xfrm>
          <a:prstGeom prst="rect">
            <a:avLst/>
          </a:prstGeom>
          <a:noFill/>
        </p:spPr>
        <p:txBody>
          <a:bodyPr wrap="square" rtlCol="0">
            <a:spAutoFit/>
          </a:bodyPr>
          <a:lstStyle/>
          <a:p>
            <a:r>
              <a:rPr lang="en-US" sz="1600" dirty="0">
                <a:latin typeface="Calibri" pitchFamily="34" charset="0"/>
              </a:rPr>
              <a:t>John Tyndall</a:t>
            </a:r>
          </a:p>
        </p:txBody>
      </p:sp>
      <p:sp>
        <p:nvSpPr>
          <p:cNvPr id="6" name="TextBox 5"/>
          <p:cNvSpPr txBox="1"/>
          <p:nvPr/>
        </p:nvSpPr>
        <p:spPr>
          <a:xfrm>
            <a:off x="2133600" y="228600"/>
            <a:ext cx="4953000" cy="369332"/>
          </a:xfrm>
          <a:prstGeom prst="rect">
            <a:avLst/>
          </a:prstGeom>
          <a:noFill/>
        </p:spPr>
        <p:txBody>
          <a:bodyPr wrap="square" rtlCol="0">
            <a:spAutoFit/>
          </a:bodyPr>
          <a:lstStyle/>
          <a:p>
            <a:pPr algn="ctr"/>
            <a:r>
              <a:rPr lang="en-US" dirty="0">
                <a:latin typeface="Calibri" pitchFamily="34" charset="0"/>
              </a:rPr>
              <a:t>Carbon Dioxide Greenhouse Effect </a:t>
            </a:r>
          </a:p>
        </p:txBody>
      </p:sp>
      <p:pic>
        <p:nvPicPr>
          <p:cNvPr id="7" name="Picture 2" descr="Svante Arrhenius"/>
          <p:cNvPicPr>
            <a:picLocks noChangeAspect="1" noChangeArrowheads="1"/>
          </p:cNvPicPr>
          <p:nvPr/>
        </p:nvPicPr>
        <p:blipFill>
          <a:blip r:embed="rId4" cstate="print"/>
          <a:srcRect/>
          <a:stretch>
            <a:fillRect/>
          </a:stretch>
        </p:blipFill>
        <p:spPr bwMode="auto">
          <a:xfrm>
            <a:off x="228600" y="3200400"/>
            <a:ext cx="1600199" cy="1371600"/>
          </a:xfrm>
          <a:prstGeom prst="rect">
            <a:avLst/>
          </a:prstGeom>
          <a:noFill/>
        </p:spPr>
      </p:pic>
      <p:sp>
        <p:nvSpPr>
          <p:cNvPr id="8" name="Rectangle 7"/>
          <p:cNvSpPr/>
          <p:nvPr/>
        </p:nvSpPr>
        <p:spPr>
          <a:xfrm>
            <a:off x="152400" y="4572000"/>
            <a:ext cx="1828800" cy="338554"/>
          </a:xfrm>
          <a:prstGeom prst="rect">
            <a:avLst/>
          </a:prstGeom>
        </p:spPr>
        <p:txBody>
          <a:bodyPr wrap="square">
            <a:spAutoFit/>
          </a:bodyPr>
          <a:lstStyle/>
          <a:p>
            <a:r>
              <a:rPr lang="en-US" sz="1600" dirty="0">
                <a:latin typeface="Calibri" pitchFamily="34" charset="0"/>
              </a:rPr>
              <a:t>Svante Arrhenius</a:t>
            </a:r>
          </a:p>
        </p:txBody>
      </p:sp>
      <p:sp>
        <p:nvSpPr>
          <p:cNvPr id="9" name="Rectangle 8"/>
          <p:cNvSpPr/>
          <p:nvPr/>
        </p:nvSpPr>
        <p:spPr>
          <a:xfrm>
            <a:off x="1828800" y="3124200"/>
            <a:ext cx="6096000" cy="1569660"/>
          </a:xfrm>
          <a:prstGeom prst="rect">
            <a:avLst/>
          </a:prstGeom>
        </p:spPr>
        <p:txBody>
          <a:bodyPr wrap="square">
            <a:spAutoFit/>
          </a:bodyPr>
          <a:lstStyle/>
          <a:p>
            <a:r>
              <a:rPr lang="en-US" sz="1600" dirty="0">
                <a:latin typeface="Calibri" pitchFamily="34" charset="0"/>
              </a:rPr>
              <a:t>In  1896 Arrhenius in numerical computation suggested that cutting the amount of CO2 in the atmosphere by half could lower the temperature in Europe some 4-5°C (roughly 7-9°F) — that is, to an ice age level.  With Högbom he found that human activities were adding CO2 to the atmosphere at a rate roughly comparable to the natural geochemical processes that emitted or absorbed the gas. </a:t>
            </a:r>
            <a:endParaRPr lang="en-US" sz="1600" dirty="0"/>
          </a:p>
        </p:txBody>
      </p:sp>
      <p:sp>
        <p:nvSpPr>
          <p:cNvPr id="10" name="Rectangle 9"/>
          <p:cNvSpPr/>
          <p:nvPr/>
        </p:nvSpPr>
        <p:spPr>
          <a:xfrm>
            <a:off x="609600" y="685801"/>
            <a:ext cx="7315200" cy="584775"/>
          </a:xfrm>
          <a:prstGeom prst="rect">
            <a:avLst/>
          </a:prstGeom>
        </p:spPr>
        <p:txBody>
          <a:bodyPr wrap="square">
            <a:spAutoFit/>
          </a:bodyPr>
          <a:lstStyle/>
          <a:p>
            <a:r>
              <a:rPr lang="en-US" sz="1600" dirty="0">
                <a:latin typeface="Calibri" pitchFamily="34" charset="0"/>
              </a:rPr>
              <a:t>Example 1: Scientists learned that the major gas responsible for the most warming is carbon dioxide, also called CO2.</a:t>
            </a:r>
          </a:p>
        </p:txBody>
      </p:sp>
      <p:pic>
        <p:nvPicPr>
          <p:cNvPr id="11" name="Picture 2" descr="Charles D. Keeling"/>
          <p:cNvPicPr>
            <a:picLocks noChangeAspect="1" noChangeArrowheads="1"/>
          </p:cNvPicPr>
          <p:nvPr/>
        </p:nvPicPr>
        <p:blipFill>
          <a:blip r:embed="rId5" cstate="print"/>
          <a:srcRect/>
          <a:stretch>
            <a:fillRect/>
          </a:stretch>
        </p:blipFill>
        <p:spPr bwMode="auto">
          <a:xfrm>
            <a:off x="304800" y="4876800"/>
            <a:ext cx="1447800" cy="1562101"/>
          </a:xfrm>
          <a:prstGeom prst="rect">
            <a:avLst/>
          </a:prstGeom>
          <a:noFill/>
        </p:spPr>
      </p:pic>
      <p:sp>
        <p:nvSpPr>
          <p:cNvPr id="12" name="Rectangle 11"/>
          <p:cNvSpPr/>
          <p:nvPr/>
        </p:nvSpPr>
        <p:spPr>
          <a:xfrm>
            <a:off x="1905000" y="4734342"/>
            <a:ext cx="6553200" cy="2123658"/>
          </a:xfrm>
          <a:prstGeom prst="rect">
            <a:avLst/>
          </a:prstGeom>
        </p:spPr>
        <p:txBody>
          <a:bodyPr wrap="square">
            <a:spAutoFit/>
          </a:bodyPr>
          <a:lstStyle/>
          <a:p>
            <a:r>
              <a:rPr lang="en-US" sz="1600" dirty="0">
                <a:latin typeface="Calibri" pitchFamily="34" charset="0"/>
              </a:rPr>
              <a:t>Charles David (Dave) Keeling with the help of Revelle, Suess and  funding from the International Geophysical Year, measured CO2 with precision around the world. In 1960, with only two full years of Antarctic data in hand, Keeling reported that this baseline level had risen. The rate of the rise was approximately what would be expected if the oceans were not swallowing up most industrial emissions (Keeling, 1960)</a:t>
            </a:r>
          </a:p>
          <a:p>
            <a:endParaRPr lang="en-US" dirty="0">
              <a:latin typeface="Calibri" pitchFamily="34" charset="0"/>
            </a:endParaRPr>
          </a:p>
          <a:p>
            <a:endParaRPr lang="en-US" dirty="0">
              <a:latin typeface="Calibri" pitchFamily="34" charset="0"/>
            </a:endParaRPr>
          </a:p>
        </p:txBody>
      </p:sp>
      <p:sp>
        <p:nvSpPr>
          <p:cNvPr id="13" name="TextBox 12"/>
          <p:cNvSpPr txBox="1"/>
          <p:nvPr/>
        </p:nvSpPr>
        <p:spPr>
          <a:xfrm>
            <a:off x="228600" y="6519446"/>
            <a:ext cx="1447800" cy="338554"/>
          </a:xfrm>
          <a:prstGeom prst="rect">
            <a:avLst/>
          </a:prstGeom>
          <a:noFill/>
        </p:spPr>
        <p:txBody>
          <a:bodyPr wrap="square" rtlCol="0">
            <a:spAutoFit/>
          </a:bodyPr>
          <a:lstStyle/>
          <a:p>
            <a:r>
              <a:rPr lang="en-US" sz="1600" dirty="0">
                <a:latin typeface="Calibri" pitchFamily="34" charset="0"/>
              </a:rPr>
              <a:t>David Keeling</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5069</TotalTime>
  <Words>3126</Words>
  <Application>Microsoft Office PowerPoint</Application>
  <PresentationFormat>Экран (4:3)</PresentationFormat>
  <Paragraphs>241</Paragraphs>
  <Slides>25</Slides>
  <Notes>12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25</vt:i4>
      </vt:variant>
    </vt:vector>
  </HeadingPairs>
  <TitlesOfParts>
    <vt:vector size="34" baseType="lpstr">
      <vt:lpstr>Arial</vt:lpstr>
      <vt:lpstr>Arial Black</vt:lpstr>
      <vt:lpstr>Calibri</vt:lpstr>
      <vt:lpstr>Century Schoolbook</vt:lpstr>
      <vt:lpstr>Times New Roman</vt:lpstr>
      <vt:lpstr>Verdana</vt:lpstr>
      <vt:lpstr>Wingdings</vt:lpstr>
      <vt:lpstr>Wingdings 2</vt:lpstr>
      <vt:lpstr>Oriel</vt:lpstr>
      <vt:lpstr> </vt:lpstr>
      <vt:lpstr>Презентация PowerPoint</vt:lpstr>
      <vt:lpstr>Презентация PowerPoint</vt:lpstr>
      <vt:lpstr>Презентация PowerPoint</vt:lpstr>
      <vt:lpstr>Презентация PowerPoint</vt:lpstr>
      <vt:lpstr>How Global Warming Works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The Influence of Christopher Columbus’s Discoveries</vt:lpstr>
      <vt:lpstr>HISTORICAL CONTEXT</vt:lpstr>
      <vt:lpstr>Презентация PowerPoint</vt:lpstr>
      <vt:lpstr>Презентация PowerPoint</vt:lpstr>
      <vt:lpstr>Презентация PowerPoint</vt:lpstr>
      <vt:lpstr>Презентация PowerPoint</vt:lpstr>
      <vt:lpstr>References</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cvenzke</dc:creator>
  <cp:lastModifiedBy>Olia</cp:lastModifiedBy>
  <cp:revision>552</cp:revision>
  <dcterms:created xsi:type="dcterms:W3CDTF">2009-11-10T02:33:28Z</dcterms:created>
  <dcterms:modified xsi:type="dcterms:W3CDTF">2021-04-22T22:32:27Z</dcterms:modified>
</cp:coreProperties>
</file>