
<file path=[Content_Types].xml><?xml version="1.0" encoding="utf-8"?>
<Types xmlns="http://schemas.openxmlformats.org/package/2006/content-types">
  <Default Extension="bin" ContentType="application/vnd.ms-office.activeX"/>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3" r:id="rId8"/>
    <p:sldId id="271" r:id="rId9"/>
    <p:sldId id="264" r:id="rId10"/>
    <p:sldId id="265" r:id="rId11"/>
    <p:sldId id="266" r:id="rId12"/>
    <p:sldId id="267" r:id="rId13"/>
    <p:sldId id="268" r:id="rId14"/>
    <p:sldId id="269" r:id="rId15"/>
    <p:sldId id="270" r:id="rId16"/>
    <p:sldId id="272" r:id="rId17"/>
    <p:sldId id="26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snapToGrid="0">
      <p:cViewPr>
        <p:scale>
          <a:sx n="50" d="100"/>
          <a:sy n="50" d="100"/>
        </p:scale>
        <p:origin x="797"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4/22/2014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Interpretation of Home: Hua Mulan and This Way for the Gas</a:t>
            </a:r>
            <a:endParaRPr lang="en-US" dirty="0"/>
          </a:p>
        </p:txBody>
      </p:sp>
      <p:sp>
        <p:nvSpPr>
          <p:cNvPr id="3" name="Subtitle 2"/>
          <p:cNvSpPr>
            <a:spLocks noGrp="1"/>
          </p:cNvSpPr>
          <p:nvPr>
            <p:ph type="subTitle" idx="1"/>
          </p:nvPr>
        </p:nvSpPr>
        <p:spPr/>
        <p:txBody>
          <a:bodyPr>
            <a:normAutofit/>
          </a:bodyPr>
          <a:lstStyle/>
          <a:p>
            <a:pPr algn="ctr"/>
            <a:r>
              <a:rPr lang="en-US" dirty="0" smtClean="0"/>
              <a:t>Name</a:t>
            </a:r>
          </a:p>
          <a:p>
            <a:endParaRPr lang="en-US" dirty="0" smtClean="0"/>
          </a:p>
        </p:txBody>
      </p:sp>
    </p:spTree>
    <p:extLst>
      <p:ext uri="{BB962C8B-B14F-4D97-AF65-F5344CB8AC3E}">
        <p14:creationId xmlns:p14="http://schemas.microsoft.com/office/powerpoint/2010/main" val="1310526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Loss of Many Homes</a:t>
            </a:r>
            <a:endParaRPr lang="en-US" dirty="0"/>
          </a:p>
        </p:txBody>
      </p:sp>
      <p:sp>
        <p:nvSpPr>
          <p:cNvPr id="3" name="Content Placeholder 2"/>
          <p:cNvSpPr>
            <a:spLocks noGrp="1"/>
          </p:cNvSpPr>
          <p:nvPr>
            <p:ph idx="1"/>
          </p:nvPr>
        </p:nvSpPr>
        <p:spPr>
          <a:xfrm>
            <a:off x="677334" y="5158436"/>
            <a:ext cx="8596668" cy="1088362"/>
          </a:xfrm>
        </p:spPr>
        <p:txBody>
          <a:bodyPr/>
          <a:lstStyle/>
          <a:p>
            <a:r>
              <a:rPr lang="en-US" dirty="0" smtClean="0"/>
              <a:t>The Nazi’s took over countless homes. The prisoners at Auschwitz potentially came from all over Europe.</a:t>
            </a:r>
            <a:endParaRPr lang="en-US" dirty="0"/>
          </a:p>
        </p:txBody>
      </p:sp>
      <p:pic>
        <p:nvPicPr>
          <p:cNvPr id="4" name="Picture 3"/>
          <p:cNvPicPr>
            <a:picLocks noChangeAspect="1"/>
          </p:cNvPicPr>
          <p:nvPr/>
        </p:nvPicPr>
        <p:blipFill>
          <a:blip r:embed="rId2"/>
          <a:stretch>
            <a:fillRect/>
          </a:stretch>
        </p:blipFill>
        <p:spPr>
          <a:xfrm>
            <a:off x="2225040" y="1526857"/>
            <a:ext cx="5194983" cy="3409798"/>
          </a:xfrm>
          <a:prstGeom prst="rect">
            <a:avLst/>
          </a:prstGeom>
        </p:spPr>
      </p:pic>
    </p:spTree>
    <p:extLst>
      <p:ext uri="{BB962C8B-B14F-4D97-AF65-F5344CB8AC3E}">
        <p14:creationId xmlns:p14="http://schemas.microsoft.com/office/powerpoint/2010/main" val="265161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 of the Ghetto</a:t>
            </a:r>
            <a:endParaRPr lang="en-US" dirty="0"/>
          </a:p>
        </p:txBody>
      </p:sp>
      <p:sp>
        <p:nvSpPr>
          <p:cNvPr id="3" name="Content Placeholder 2"/>
          <p:cNvSpPr>
            <a:spLocks noGrp="1"/>
          </p:cNvSpPr>
          <p:nvPr>
            <p:ph idx="1"/>
          </p:nvPr>
        </p:nvSpPr>
        <p:spPr>
          <a:xfrm>
            <a:off x="860406" y="5227969"/>
            <a:ext cx="8596668" cy="981682"/>
          </a:xfrm>
        </p:spPr>
        <p:txBody>
          <a:bodyPr/>
          <a:lstStyle/>
          <a:p>
            <a:r>
              <a:rPr lang="en-US" dirty="0"/>
              <a:t>Ruins of a </a:t>
            </a:r>
            <a:r>
              <a:rPr lang="en-US" dirty="0" smtClean="0"/>
              <a:t>ghetto building that was destroyed when Germans </a:t>
            </a:r>
            <a:r>
              <a:rPr lang="en-US" dirty="0"/>
              <a:t>attempted to force Jews out of </a:t>
            </a:r>
            <a:r>
              <a:rPr lang="en-US" dirty="0" smtClean="0"/>
              <a:t>hiding.</a:t>
            </a:r>
            <a:endParaRPr lang="en-US" dirty="0"/>
          </a:p>
        </p:txBody>
      </p:sp>
      <p:pic>
        <p:nvPicPr>
          <p:cNvPr id="4" name="Picture 3"/>
          <p:cNvPicPr>
            <a:picLocks noChangeAspect="1"/>
          </p:cNvPicPr>
          <p:nvPr/>
        </p:nvPicPr>
        <p:blipFill>
          <a:blip r:embed="rId2"/>
          <a:stretch>
            <a:fillRect/>
          </a:stretch>
        </p:blipFill>
        <p:spPr>
          <a:xfrm>
            <a:off x="2529840" y="1455420"/>
            <a:ext cx="5257800" cy="3417570"/>
          </a:xfrm>
          <a:prstGeom prst="rect">
            <a:avLst/>
          </a:prstGeom>
        </p:spPr>
      </p:pic>
    </p:spTree>
    <p:extLst>
      <p:ext uri="{BB962C8B-B14F-4D97-AF65-F5344CB8AC3E}">
        <p14:creationId xmlns:p14="http://schemas.microsoft.com/office/powerpoint/2010/main" val="592540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14" y="289560"/>
            <a:ext cx="8596668" cy="1320800"/>
          </a:xfrm>
        </p:spPr>
        <p:txBody>
          <a:bodyPr/>
          <a:lstStyle/>
          <a:p>
            <a:r>
              <a:rPr lang="en-US" dirty="0" smtClean="0"/>
              <a:t>Concentration Camp</a:t>
            </a:r>
            <a:endParaRPr lang="en-US" dirty="0"/>
          </a:p>
        </p:txBody>
      </p:sp>
      <p:sp>
        <p:nvSpPr>
          <p:cNvPr id="3" name="Content Placeholder 2"/>
          <p:cNvSpPr>
            <a:spLocks noGrp="1"/>
          </p:cNvSpPr>
          <p:nvPr>
            <p:ph idx="1"/>
          </p:nvPr>
        </p:nvSpPr>
        <p:spPr>
          <a:xfrm>
            <a:off x="772299" y="5279219"/>
            <a:ext cx="8596668" cy="1027402"/>
          </a:xfrm>
        </p:spPr>
        <p:txBody>
          <a:bodyPr/>
          <a:lstStyle/>
          <a:p>
            <a:r>
              <a:rPr lang="en-US" dirty="0" smtClean="0"/>
              <a:t>Concentration camp prisoners had to constantly redefine their definition of home.</a:t>
            </a:r>
            <a:endParaRPr lang="en-US" dirty="0"/>
          </a:p>
        </p:txBody>
      </p:sp>
      <p:pic>
        <p:nvPicPr>
          <p:cNvPr id="4" name="Picture 3"/>
          <p:cNvPicPr>
            <a:picLocks noChangeAspect="1"/>
          </p:cNvPicPr>
          <p:nvPr/>
        </p:nvPicPr>
        <p:blipFill>
          <a:blip r:embed="rId2"/>
          <a:stretch>
            <a:fillRect/>
          </a:stretch>
        </p:blipFill>
        <p:spPr>
          <a:xfrm>
            <a:off x="2551747" y="1068520"/>
            <a:ext cx="5037773" cy="3945440"/>
          </a:xfrm>
          <a:prstGeom prst="rect">
            <a:avLst/>
          </a:prstGeom>
        </p:spPr>
      </p:pic>
    </p:spTree>
    <p:extLst>
      <p:ext uri="{BB962C8B-B14F-4D97-AF65-F5344CB8AC3E}">
        <p14:creationId xmlns:p14="http://schemas.microsoft.com/office/powerpoint/2010/main" val="1870305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Comfort in Home</a:t>
            </a:r>
            <a:endParaRPr lang="en-US" dirty="0"/>
          </a:p>
        </p:txBody>
      </p:sp>
      <p:sp>
        <p:nvSpPr>
          <p:cNvPr id="3" name="Content Placeholder 2"/>
          <p:cNvSpPr>
            <a:spLocks noGrp="1"/>
          </p:cNvSpPr>
          <p:nvPr>
            <p:ph idx="1"/>
          </p:nvPr>
        </p:nvSpPr>
        <p:spPr>
          <a:xfrm>
            <a:off x="677334" y="4893607"/>
            <a:ext cx="8596668" cy="1316962"/>
          </a:xfrm>
        </p:spPr>
        <p:txBody>
          <a:bodyPr/>
          <a:lstStyle/>
          <a:p>
            <a:r>
              <a:rPr lang="en-US" dirty="0" smtClean="0"/>
              <a:t>Home is typically associated with protection. This was untrue for the Jews of Europe. </a:t>
            </a:r>
            <a:endParaRPr lang="en-US" dirty="0"/>
          </a:p>
        </p:txBody>
      </p:sp>
      <p:pic>
        <p:nvPicPr>
          <p:cNvPr id="4" name="Picture 3"/>
          <p:cNvPicPr>
            <a:picLocks noChangeAspect="1"/>
          </p:cNvPicPr>
          <p:nvPr/>
        </p:nvPicPr>
        <p:blipFill>
          <a:blip r:embed="rId2"/>
          <a:stretch>
            <a:fillRect/>
          </a:stretch>
        </p:blipFill>
        <p:spPr>
          <a:xfrm>
            <a:off x="2870834" y="1440180"/>
            <a:ext cx="4886325" cy="3281328"/>
          </a:xfrm>
          <a:prstGeom prst="rect">
            <a:avLst/>
          </a:prstGeom>
        </p:spPr>
      </p:pic>
    </p:spTree>
    <p:extLst>
      <p:ext uri="{BB962C8B-B14F-4D97-AF65-F5344CB8AC3E}">
        <p14:creationId xmlns:p14="http://schemas.microsoft.com/office/powerpoint/2010/main" val="382352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Calm Before the Storm</a:t>
            </a:r>
            <a:endParaRPr lang="en-US" dirty="0"/>
          </a:p>
        </p:txBody>
      </p:sp>
      <p:sp>
        <p:nvSpPr>
          <p:cNvPr id="3" name="Content Placeholder 2"/>
          <p:cNvSpPr>
            <a:spLocks noGrp="1"/>
          </p:cNvSpPr>
          <p:nvPr>
            <p:ph idx="1"/>
          </p:nvPr>
        </p:nvSpPr>
        <p:spPr>
          <a:xfrm>
            <a:off x="677334" y="4968240"/>
            <a:ext cx="8596668" cy="1225522"/>
          </a:xfrm>
        </p:spPr>
        <p:txBody>
          <a:bodyPr/>
          <a:lstStyle/>
          <a:p>
            <a:r>
              <a:rPr lang="en-US" dirty="0" smtClean="0"/>
              <a:t>Life in the 1930’s was grand for many. However, this was doomed to change during the war-torn climate of World War II.</a:t>
            </a:r>
            <a:endParaRPr lang="en-US" dirty="0"/>
          </a:p>
        </p:txBody>
      </p:sp>
      <p:pic>
        <p:nvPicPr>
          <p:cNvPr id="4" name="Picture 3"/>
          <p:cNvPicPr>
            <a:picLocks noChangeAspect="1"/>
          </p:cNvPicPr>
          <p:nvPr/>
        </p:nvPicPr>
        <p:blipFill>
          <a:blip r:embed="rId2"/>
          <a:stretch>
            <a:fillRect/>
          </a:stretch>
        </p:blipFill>
        <p:spPr>
          <a:xfrm>
            <a:off x="2601085" y="1226354"/>
            <a:ext cx="4749166" cy="3589486"/>
          </a:xfrm>
          <a:prstGeom prst="rect">
            <a:avLst/>
          </a:prstGeom>
        </p:spPr>
      </p:pic>
    </p:spTree>
    <p:extLst>
      <p:ext uri="{BB962C8B-B14F-4D97-AF65-F5344CB8AC3E}">
        <p14:creationId xmlns:p14="http://schemas.microsoft.com/office/powerpoint/2010/main" val="239424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Normalcy</a:t>
            </a:r>
            <a:endParaRPr lang="en-US" dirty="0"/>
          </a:p>
        </p:txBody>
      </p:sp>
      <p:sp>
        <p:nvSpPr>
          <p:cNvPr id="3" name="Content Placeholder 2"/>
          <p:cNvSpPr>
            <a:spLocks noGrp="1"/>
          </p:cNvSpPr>
          <p:nvPr>
            <p:ph idx="1"/>
          </p:nvPr>
        </p:nvSpPr>
        <p:spPr>
          <a:xfrm>
            <a:off x="677334" y="4907280"/>
            <a:ext cx="8596668" cy="1134082"/>
          </a:xfrm>
        </p:spPr>
        <p:txBody>
          <a:bodyPr/>
          <a:lstStyle/>
          <a:p>
            <a:r>
              <a:rPr lang="en-US" dirty="0" err="1"/>
              <a:t>Piaski</a:t>
            </a:r>
            <a:r>
              <a:rPr lang="en-US" dirty="0"/>
              <a:t> </a:t>
            </a:r>
            <a:r>
              <a:rPr lang="en-US" dirty="0" smtClean="0"/>
              <a:t>Square in Poland before the war.</a:t>
            </a:r>
            <a:endParaRPr lang="en-US" dirty="0"/>
          </a:p>
        </p:txBody>
      </p:sp>
      <p:pic>
        <p:nvPicPr>
          <p:cNvPr id="4" name="Picture 3"/>
          <p:cNvPicPr>
            <a:picLocks noChangeAspect="1"/>
          </p:cNvPicPr>
          <p:nvPr/>
        </p:nvPicPr>
        <p:blipFill>
          <a:blip r:embed="rId2"/>
          <a:stretch>
            <a:fillRect/>
          </a:stretch>
        </p:blipFill>
        <p:spPr>
          <a:xfrm>
            <a:off x="2356293" y="1270000"/>
            <a:ext cx="5238750" cy="3305175"/>
          </a:xfrm>
          <a:prstGeom prst="rect">
            <a:avLst/>
          </a:prstGeom>
        </p:spPr>
      </p:pic>
    </p:spTree>
    <p:extLst>
      <p:ext uri="{BB962C8B-B14F-4D97-AF65-F5344CB8AC3E}">
        <p14:creationId xmlns:p14="http://schemas.microsoft.com/office/powerpoint/2010/main" val="31235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Ideal Image of Home </a:t>
            </a:r>
            <a:endParaRPr lang="en-US" dirty="0"/>
          </a:p>
        </p:txBody>
      </p:sp>
      <p:pic>
        <p:nvPicPr>
          <p:cNvPr id="5" name="Picture 4"/>
          <p:cNvPicPr>
            <a:picLocks noChangeAspect="1"/>
          </p:cNvPicPr>
          <p:nvPr/>
        </p:nvPicPr>
        <p:blipFill>
          <a:blip r:embed="rId2"/>
          <a:stretch>
            <a:fillRect/>
          </a:stretch>
        </p:blipFill>
        <p:spPr>
          <a:xfrm>
            <a:off x="1984564" y="2037080"/>
            <a:ext cx="5982208" cy="3738880"/>
          </a:xfrm>
          <a:prstGeom prst="rect">
            <a:avLst/>
          </a:prstGeom>
        </p:spPr>
      </p:pic>
    </p:spTree>
    <p:extLst>
      <p:ext uri="{BB962C8B-B14F-4D97-AF65-F5344CB8AC3E}">
        <p14:creationId xmlns:p14="http://schemas.microsoft.com/office/powerpoint/2010/main" val="1033415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br>
              <a:rPr lang="en-US" dirty="0" smtClean="0"/>
            </a:br>
            <a:endParaRPr lang="en-US" dirty="0"/>
          </a:p>
        </p:txBody>
      </p:sp>
      <p:sp>
        <p:nvSpPr>
          <p:cNvPr id="3" name="Content Placeholder 2"/>
          <p:cNvSpPr>
            <a:spLocks noGrp="1"/>
          </p:cNvSpPr>
          <p:nvPr>
            <p:ph idx="1"/>
          </p:nvPr>
        </p:nvSpPr>
        <p:spPr>
          <a:xfrm>
            <a:off x="677334" y="1234440"/>
            <a:ext cx="8596668" cy="5623560"/>
          </a:xfrm>
        </p:spPr>
        <p:txBody>
          <a:bodyPr>
            <a:normAutofit fontScale="62500" lnSpcReduction="20000"/>
          </a:bodyPr>
          <a:lstStyle/>
          <a:p>
            <a:r>
              <a:rPr lang="en-US" dirty="0" smtClean="0"/>
              <a:t>Anonymous. “Poem of Mulan”. Unknown. 22 April 2014.</a:t>
            </a:r>
          </a:p>
          <a:p>
            <a:r>
              <a:rPr lang="en-US" dirty="0" smtClean="0"/>
              <a:t>Busterwolf123. “Chinese War Theme 1”. </a:t>
            </a:r>
            <a:r>
              <a:rPr lang="en-US" dirty="0"/>
              <a:t>Online video clip.</a:t>
            </a:r>
            <a:r>
              <a:rPr lang="en-US" i="1" dirty="0"/>
              <a:t> YouTube</a:t>
            </a:r>
            <a:r>
              <a:rPr lang="en-US" dirty="0"/>
              <a:t>. YouTube, </a:t>
            </a:r>
            <a:r>
              <a:rPr lang="en-US" dirty="0" smtClean="0"/>
              <a:t>28 July 2012. </a:t>
            </a:r>
            <a:r>
              <a:rPr lang="en-US" dirty="0"/>
              <a:t>Web. </a:t>
            </a:r>
            <a:r>
              <a:rPr lang="en-US" dirty="0" smtClean="0"/>
              <a:t>22 April 2014.</a:t>
            </a:r>
          </a:p>
          <a:p>
            <a:r>
              <a:rPr lang="en-US" dirty="0"/>
              <a:t>Cook, Barry, Tony Bancroft, Pam Coats, Rita Hsiao, Ming-Na, B D. Wong, Soon-</a:t>
            </a:r>
            <a:r>
              <a:rPr lang="en-US" dirty="0" err="1"/>
              <a:t>Teck</a:t>
            </a:r>
            <a:r>
              <a:rPr lang="en-US" dirty="0"/>
              <a:t> Oh, Eddie Murphy, Freda F. Shen, Harvey </a:t>
            </a:r>
            <a:r>
              <a:rPr lang="en-US" dirty="0" err="1"/>
              <a:t>Fierstein</a:t>
            </a:r>
            <a:r>
              <a:rPr lang="en-US" dirty="0"/>
              <a:t>, George Takei, Jerry S. </a:t>
            </a:r>
            <a:r>
              <a:rPr lang="en-US" dirty="0" err="1"/>
              <a:t>Tondo</a:t>
            </a:r>
            <a:r>
              <a:rPr lang="en-US" dirty="0"/>
              <a:t>, </a:t>
            </a:r>
            <a:r>
              <a:rPr lang="en-US" dirty="0" err="1"/>
              <a:t>Gedde</a:t>
            </a:r>
            <a:r>
              <a:rPr lang="en-US" dirty="0"/>
              <a:t> Watanabe, Matthew Wilder, Miguel Ferrer, James Hong, June Foray, Pat Morita, Frank Welker, David </a:t>
            </a:r>
            <a:r>
              <a:rPr lang="en-US" dirty="0" err="1"/>
              <a:t>Zippel</a:t>
            </a:r>
            <a:r>
              <a:rPr lang="en-US" dirty="0"/>
              <a:t>, Jerry Goldsmith, Hans P. </a:t>
            </a:r>
            <a:r>
              <a:rPr lang="en-US" dirty="0" err="1"/>
              <a:t>Bacher</a:t>
            </a:r>
            <a:r>
              <a:rPr lang="en-US" dirty="0"/>
              <a:t>, </a:t>
            </a:r>
            <a:r>
              <a:rPr lang="en-US" dirty="0" err="1"/>
              <a:t>Ric</a:t>
            </a:r>
            <a:r>
              <a:rPr lang="en-US" dirty="0"/>
              <a:t> </a:t>
            </a:r>
            <a:r>
              <a:rPr lang="en-US" dirty="0" err="1"/>
              <a:t>Sluiter</a:t>
            </a:r>
            <a:r>
              <a:rPr lang="en-US" dirty="0"/>
              <a:t>, Michael Kelly, and Souci R. D. San. Mulan. United States: Walt Disney Home Entertainment, 2004</a:t>
            </a:r>
            <a:r>
              <a:rPr lang="en-US" dirty="0" smtClean="0"/>
              <a:t>.</a:t>
            </a:r>
          </a:p>
          <a:p>
            <a:r>
              <a:rPr lang="en-US" dirty="0" err="1" smtClean="0"/>
              <a:t>Djrhythmdave</a:t>
            </a:r>
            <a:r>
              <a:rPr lang="en-US" dirty="0"/>
              <a:t>. “Nazi German Hardcore Hell </a:t>
            </a:r>
            <a:r>
              <a:rPr lang="en-US" dirty="0" smtClean="0"/>
              <a:t>March”. </a:t>
            </a:r>
            <a:r>
              <a:rPr lang="en-US" dirty="0"/>
              <a:t>Online video clip.</a:t>
            </a:r>
            <a:r>
              <a:rPr lang="en-US" i="1" dirty="0"/>
              <a:t> YouTube</a:t>
            </a:r>
            <a:r>
              <a:rPr lang="en-US" dirty="0"/>
              <a:t>. YouTube, </a:t>
            </a:r>
            <a:r>
              <a:rPr lang="en-US" dirty="0" smtClean="0"/>
              <a:t>15 March 2014. </a:t>
            </a:r>
            <a:r>
              <a:rPr lang="en-US" dirty="0"/>
              <a:t>Web. 22 April 2014</a:t>
            </a:r>
            <a:r>
              <a:rPr lang="en-US" dirty="0" smtClean="0"/>
              <a:t>.</a:t>
            </a:r>
          </a:p>
          <a:p>
            <a:r>
              <a:rPr lang="en-US" dirty="0" err="1" smtClean="0"/>
              <a:t>JewishGen</a:t>
            </a:r>
            <a:r>
              <a:rPr lang="en-US" dirty="0" smtClean="0"/>
              <a:t>. “The Concentration Camps”. N.D. Web. 22 April 2014</a:t>
            </a:r>
            <a:r>
              <a:rPr lang="en-US" dirty="0"/>
              <a:t>. &lt;http://</a:t>
            </a:r>
            <a:r>
              <a:rPr lang="en-US" dirty="0" smtClean="0"/>
              <a:t>www.jewishgen.org/forgottencamps/camps/ConcentrationEng.html&gt;</a:t>
            </a:r>
          </a:p>
          <a:p>
            <a:r>
              <a:rPr lang="en-US" dirty="0" smtClean="0"/>
              <a:t>Jewish Virtual Library</a:t>
            </a:r>
            <a:r>
              <a:rPr lang="en-US" dirty="0"/>
              <a:t>. “Rescue and Escape </a:t>
            </a:r>
            <a:r>
              <a:rPr lang="en-US" dirty="0" smtClean="0"/>
              <a:t>from German-Occupied Europe”. 2014. </a:t>
            </a:r>
            <a:r>
              <a:rPr lang="en-US" dirty="0"/>
              <a:t>Web. 22 April 2014. </a:t>
            </a:r>
            <a:r>
              <a:rPr lang="en-US" dirty="0" smtClean="0"/>
              <a:t>&lt;http</a:t>
            </a:r>
            <a:r>
              <a:rPr lang="en-US" dirty="0"/>
              <a:t>://</a:t>
            </a:r>
            <a:r>
              <a:rPr lang="en-US" dirty="0" smtClean="0"/>
              <a:t>www.jewishvirtuallibrary.org/jsource/Holocaust/escapemap.html&gt;</a:t>
            </a:r>
          </a:p>
          <a:p>
            <a:r>
              <a:rPr lang="en-US" dirty="0" err="1" smtClean="0"/>
              <a:t>Kuwalek</a:t>
            </a:r>
            <a:r>
              <a:rPr lang="en-US" dirty="0" smtClean="0"/>
              <a:t> R. “</a:t>
            </a:r>
            <a:r>
              <a:rPr lang="en-US" dirty="0" err="1" smtClean="0"/>
              <a:t>Piaski</a:t>
            </a:r>
            <a:r>
              <a:rPr lang="en-US" dirty="0" smtClean="0"/>
              <a:t>”. 2007. Web. 22. April 2014</a:t>
            </a:r>
            <a:r>
              <a:rPr lang="en-US" dirty="0"/>
              <a:t>. &lt;http://</a:t>
            </a:r>
            <a:r>
              <a:rPr lang="en-US" dirty="0" smtClean="0"/>
              <a:t>www.holocaustresearchproject.org/ghettos/piaski.html&gt;</a:t>
            </a:r>
          </a:p>
          <a:p>
            <a:r>
              <a:rPr lang="en-US" dirty="0" smtClean="0"/>
              <a:t>Shen T &amp; </a:t>
            </a:r>
            <a:r>
              <a:rPr lang="en-US" dirty="0" err="1" smtClean="0"/>
              <a:t>Sommer</a:t>
            </a:r>
            <a:r>
              <a:rPr lang="en-US" dirty="0" smtClean="0"/>
              <a:t> G. “The Legend of Mulan”. 31 August 2011. Web. 22 April 2014. &lt;http</a:t>
            </a:r>
            <a:r>
              <a:rPr lang="en-US" dirty="0"/>
              <a:t>://</a:t>
            </a:r>
            <a:r>
              <a:rPr lang="en-US" dirty="0" smtClean="0"/>
              <a:t>www.theepochtimes.com/n2/china-news/the-legend-of-mulan-61005.html&gt;</a:t>
            </a:r>
          </a:p>
          <a:p>
            <a:r>
              <a:rPr lang="en-US" dirty="0" smtClean="0"/>
              <a:t>Ricky. “Cherry Blossom Season Has Started”. 29 March 2014. Web. 22 April 2014</a:t>
            </a:r>
            <a:r>
              <a:rPr lang="en-US" dirty="0"/>
              <a:t>. </a:t>
            </a:r>
            <a:r>
              <a:rPr lang="en-US"/>
              <a:t>&lt;http://www.dls-eikaiwa.com/ricky</a:t>
            </a:r>
            <a:r>
              <a:rPr lang="en-US"/>
              <a:t>/?</a:t>
            </a:r>
            <a:r>
              <a:rPr lang="en-US" smtClean="0"/>
              <a:t>cat=14&gt;</a:t>
            </a:r>
            <a:endParaRPr lang="en-US" dirty="0" smtClean="0"/>
          </a:p>
          <a:p>
            <a:r>
              <a:rPr lang="en-US" dirty="0" err="1" smtClean="0"/>
              <a:t>Stolzenberg</a:t>
            </a:r>
            <a:r>
              <a:rPr lang="en-US" dirty="0"/>
              <a:t>. “German Panzer II and Panzer I light tanks in a town in </a:t>
            </a:r>
            <a:r>
              <a:rPr lang="en-US" dirty="0" smtClean="0"/>
              <a:t>Denmark”. 1940. Web. 22 April 2014. </a:t>
            </a:r>
          </a:p>
          <a:p>
            <a:r>
              <a:rPr lang="en-US" dirty="0" smtClean="0"/>
              <a:t>The Smithsonian’s Museums of Art</a:t>
            </a:r>
            <a:r>
              <a:rPr lang="en-US" dirty="0"/>
              <a:t>. “The Peach Festival of the Queen Mother </a:t>
            </a:r>
            <a:r>
              <a:rPr lang="en-US" dirty="0" smtClean="0"/>
              <a:t>of </a:t>
            </a:r>
            <a:r>
              <a:rPr lang="en-US" dirty="0"/>
              <a:t>the West”. ca. </a:t>
            </a:r>
            <a:r>
              <a:rPr lang="en-US" dirty="0" smtClean="0"/>
              <a:t>1225-1264. Web 22. April 2014. &lt;http</a:t>
            </a:r>
            <a:r>
              <a:rPr lang="en-US" dirty="0"/>
              <a:t>://</a:t>
            </a:r>
            <a:r>
              <a:rPr lang="en-US" dirty="0" smtClean="0"/>
              <a:t>asia.si.edu/collections/singleObject.cfm?ObjectNumber=F1908.170&gt;</a:t>
            </a:r>
          </a:p>
          <a:p>
            <a:r>
              <a:rPr lang="en-US" dirty="0" smtClean="0"/>
              <a:t>Unknown. “The Evolution of Cosmetics”. 16 May 2012. Web. 22 April 2014</a:t>
            </a:r>
            <a:r>
              <a:rPr lang="en-US" dirty="0"/>
              <a:t>. </a:t>
            </a:r>
            <a:r>
              <a:rPr lang="en-US" dirty="0" smtClean="0"/>
              <a:t>&lt;http</a:t>
            </a:r>
            <a:r>
              <a:rPr lang="en-US" dirty="0"/>
              <a:t>://</a:t>
            </a:r>
            <a:r>
              <a:rPr lang="en-US" dirty="0" smtClean="0"/>
              <a:t>itsabeautyfullworld.files.wordpress.com/2012/05/ancient-chinese-makeup.jpg?w=300&amp;h=224&gt;</a:t>
            </a:r>
          </a:p>
          <a:p>
            <a:r>
              <a:rPr lang="en-US" dirty="0" smtClean="0"/>
              <a:t>Unknown</a:t>
            </a:r>
            <a:r>
              <a:rPr lang="en-US" dirty="0"/>
              <a:t>. “House of German Town HD Wallpaper For </a:t>
            </a:r>
            <a:r>
              <a:rPr lang="en-US" dirty="0" smtClean="0"/>
              <a:t>Desktop”. N.D. Web. 22 April 2014</a:t>
            </a:r>
            <a:r>
              <a:rPr lang="en-US" dirty="0"/>
              <a:t>. &lt;http://loopele.com/house-of-german-town-hd-wallpaper/house-of-german-town-hd-wallpaper</a:t>
            </a:r>
            <a:r>
              <a:rPr lang="en-US" dirty="0" smtClean="0"/>
              <a:t>/&gt;</a:t>
            </a:r>
          </a:p>
          <a:p>
            <a:r>
              <a:rPr lang="en-US" dirty="0" smtClean="0"/>
              <a:t>US Holocaust Memorial Museum. “Ghettos”. N.D. Web. 22 April 2014</a:t>
            </a:r>
            <a:r>
              <a:rPr lang="en-US" dirty="0"/>
              <a:t>. &lt;http://</a:t>
            </a:r>
            <a:r>
              <a:rPr lang="en-US" dirty="0" smtClean="0"/>
              <a:t>www.ushmm.org/wlc/en/media_ph.php?ModuleId=10005059&amp;MediaId=957&gt;</a:t>
            </a:r>
            <a:endParaRPr lang="en-US" dirty="0"/>
          </a:p>
        </p:txBody>
      </p:sp>
    </p:spTree>
    <p:extLst>
      <p:ext uri="{BB962C8B-B14F-4D97-AF65-F5344CB8AC3E}">
        <p14:creationId xmlns:p14="http://schemas.microsoft.com/office/powerpoint/2010/main" val="3666976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 Hua Mulan</a:t>
            </a:r>
            <a:br>
              <a:rPr lang="en-US" dirty="0" smtClean="0"/>
            </a:br>
            <a:r>
              <a:rPr lang="en-US" dirty="0" smtClean="0"/>
              <a:t>War Song</a:t>
            </a:r>
            <a:endParaRPr lang="en-US" dirty="0"/>
          </a:p>
        </p:txBody>
      </p:sp>
      <p:sp>
        <p:nvSpPr>
          <p:cNvPr id="3" name="Content Placeholder 2"/>
          <p:cNvSpPr>
            <a:spLocks noGrp="1"/>
          </p:cNvSpPr>
          <p:nvPr>
            <p:ph idx="1"/>
          </p:nvPr>
        </p:nvSpPr>
        <p:spPr>
          <a:xfrm>
            <a:off x="677333" y="5683253"/>
            <a:ext cx="8937721" cy="860422"/>
          </a:xfrm>
        </p:spPr>
        <p:txBody>
          <a:bodyPr>
            <a:normAutofit/>
          </a:bodyPr>
          <a:lstStyle/>
          <a:p>
            <a:pPr algn="ctr"/>
            <a:r>
              <a:rPr lang="en-US" dirty="0" smtClean="0"/>
              <a:t>Hua Mulan’s home is at war and she is at war with them to prove she is valuable. This song reflects how she feels about her war-torn land. </a:t>
            </a:r>
            <a:endParaRPr lang="en-US" dirty="0"/>
          </a:p>
        </p:txBody>
      </p:sp>
    </p:spTree>
    <p:controls>
      <mc:AlternateContent xmlns:mc="http://schemas.openxmlformats.org/markup-compatibility/2006">
        <mc:Choice xmlns:v="urn:schemas-microsoft-com:vml" Requires="v">
          <p:control spid="1038" name="ShockwaveFlash1" r:id="rId2" imgW="4960800" imgH="3292560"/>
        </mc:Choice>
        <mc:Fallback>
          <p:control name="ShockwaveFlash1" r:id="rId2" imgW="4960800" imgH="3292560">
            <p:pic>
              <p:nvPicPr>
                <p:cNvPr id="4" name="ShockwaveFlash1"/>
                <p:cNvPicPr>
                  <a:picLocks/>
                </p:cNvPicPr>
                <p:nvPr/>
              </p:nvPicPr>
              <p:blipFill>
                <a:blip r:embed="rId4"/>
                <a:stretch>
                  <a:fillRect/>
                </a:stretch>
              </p:blipFill>
              <p:spPr>
                <a:xfrm>
                  <a:off x="2909021" y="1930400"/>
                  <a:ext cx="4960937" cy="3292475"/>
                </a:xfrm>
                <a:prstGeom prst="rect">
                  <a:avLst/>
                </a:prstGeom>
              </p:spPr>
            </p:pic>
          </p:control>
        </mc:Fallback>
      </mc:AlternateContent>
    </p:controls>
    <p:extLst>
      <p:ext uri="{BB962C8B-B14F-4D97-AF65-F5344CB8AC3E}">
        <p14:creationId xmlns:p14="http://schemas.microsoft.com/office/powerpoint/2010/main" val="3827516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Mulan at War</a:t>
            </a:r>
            <a:endParaRPr lang="en-US" dirty="0"/>
          </a:p>
        </p:txBody>
      </p:sp>
      <p:sp>
        <p:nvSpPr>
          <p:cNvPr id="3" name="Content Placeholder 2"/>
          <p:cNvSpPr>
            <a:spLocks noGrp="1"/>
          </p:cNvSpPr>
          <p:nvPr>
            <p:ph idx="1"/>
          </p:nvPr>
        </p:nvSpPr>
        <p:spPr>
          <a:xfrm>
            <a:off x="677334" y="4724400"/>
            <a:ext cx="8596668" cy="1316962"/>
          </a:xfrm>
        </p:spPr>
        <p:txBody>
          <a:bodyPr/>
          <a:lstStyle/>
          <a:p>
            <a:r>
              <a:rPr lang="en-US" dirty="0" smtClean="0"/>
              <a:t>This image depicts Mulan in her armor. It demonstrates the difficulties that she is willing to face in order to protect her friends and family. The image is entitled “Hua Mulan Goes to War”.</a:t>
            </a:r>
            <a:endParaRPr lang="en-US" dirty="0"/>
          </a:p>
        </p:txBody>
      </p:sp>
      <p:pic>
        <p:nvPicPr>
          <p:cNvPr id="5" name="Picture 4"/>
          <p:cNvPicPr>
            <a:picLocks noChangeAspect="1"/>
          </p:cNvPicPr>
          <p:nvPr/>
        </p:nvPicPr>
        <p:blipFill>
          <a:blip r:embed="rId2"/>
          <a:stretch>
            <a:fillRect/>
          </a:stretch>
        </p:blipFill>
        <p:spPr>
          <a:xfrm>
            <a:off x="2923030" y="1419224"/>
            <a:ext cx="4105275" cy="3073092"/>
          </a:xfrm>
          <a:prstGeom prst="rect">
            <a:avLst/>
          </a:prstGeom>
        </p:spPr>
      </p:pic>
    </p:spTree>
    <p:extLst>
      <p:ext uri="{BB962C8B-B14F-4D97-AF65-F5344CB8AC3E}">
        <p14:creationId xmlns:p14="http://schemas.microsoft.com/office/powerpoint/2010/main" val="3261977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Understanding of Hua Mulan</a:t>
            </a:r>
            <a:endParaRPr lang="en-US" dirty="0"/>
          </a:p>
        </p:txBody>
      </p:sp>
      <p:sp>
        <p:nvSpPr>
          <p:cNvPr id="3" name="Content Placeholder 2"/>
          <p:cNvSpPr>
            <a:spLocks noGrp="1"/>
          </p:cNvSpPr>
          <p:nvPr>
            <p:ph idx="1"/>
          </p:nvPr>
        </p:nvSpPr>
        <p:spPr>
          <a:xfrm>
            <a:off x="677334" y="5153889"/>
            <a:ext cx="8596668" cy="928255"/>
          </a:xfrm>
        </p:spPr>
        <p:txBody>
          <a:bodyPr>
            <a:normAutofit/>
          </a:bodyPr>
          <a:lstStyle/>
          <a:p>
            <a:r>
              <a:rPr lang="en-US" dirty="0" smtClean="0"/>
              <a:t>This </a:t>
            </a:r>
            <a:r>
              <a:rPr lang="en-US" i="1" dirty="0" smtClean="0"/>
              <a:t>Disney </a:t>
            </a:r>
            <a:r>
              <a:rPr lang="en-US" dirty="0" smtClean="0"/>
              <a:t>clip is representative of Hua Mulan’s struggle to become physically strong to fight for her home. Since bravery was not enough, she managed to overcome even this barrier.</a:t>
            </a:r>
            <a:endParaRPr lang="en-US" dirty="0"/>
          </a:p>
        </p:txBody>
      </p:sp>
    </p:spTree>
    <p:controls>
      <mc:AlternateContent xmlns:mc="http://schemas.openxmlformats.org/markup-compatibility/2006">
        <mc:Choice xmlns:v="urn:schemas-microsoft-com:vml" Requires="v">
          <p:control spid="2058" name="ShockwaveFlash1" r:id="rId2" imgW="5195880" imgH="3395520"/>
        </mc:Choice>
        <mc:Fallback>
          <p:control name="ShockwaveFlash1" r:id="rId2" imgW="5195880" imgH="3395520">
            <p:pic>
              <p:nvPicPr>
                <p:cNvPr id="4" name="ShockwaveFlash1"/>
                <p:cNvPicPr>
                  <a:picLocks/>
                </p:cNvPicPr>
                <p:nvPr/>
              </p:nvPicPr>
              <p:blipFill>
                <a:blip r:embed="rId4"/>
                <a:stretch>
                  <a:fillRect/>
                </a:stretch>
              </p:blipFill>
              <p:spPr>
                <a:xfrm>
                  <a:off x="2377940" y="1602509"/>
                  <a:ext cx="5195455" cy="3394796"/>
                </a:xfrm>
                <a:prstGeom prst="rect">
                  <a:avLst/>
                </a:prstGeom>
              </p:spPr>
            </p:pic>
          </p:control>
        </mc:Fallback>
      </mc:AlternateContent>
    </p:controls>
    <p:extLst>
      <p:ext uri="{BB962C8B-B14F-4D97-AF65-F5344CB8AC3E}">
        <p14:creationId xmlns:p14="http://schemas.microsoft.com/office/powerpoint/2010/main" val="2196729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 Mulan’s Home in Peace</a:t>
            </a:r>
            <a:endParaRPr lang="en-US" dirty="0"/>
          </a:p>
        </p:txBody>
      </p:sp>
      <p:sp>
        <p:nvSpPr>
          <p:cNvPr id="3" name="Content Placeholder 2"/>
          <p:cNvSpPr>
            <a:spLocks noGrp="1"/>
          </p:cNvSpPr>
          <p:nvPr>
            <p:ph idx="1"/>
          </p:nvPr>
        </p:nvSpPr>
        <p:spPr>
          <a:xfrm>
            <a:off x="677334" y="5153891"/>
            <a:ext cx="8596668" cy="1233834"/>
          </a:xfrm>
        </p:spPr>
        <p:txBody>
          <a:bodyPr/>
          <a:lstStyle/>
          <a:p>
            <a:r>
              <a:rPr lang="en-US" dirty="0" smtClean="0"/>
              <a:t>This painting was created for the Peach </a:t>
            </a:r>
            <a:r>
              <a:rPr lang="en-US" dirty="0"/>
              <a:t>Festival of the Queen Mother of the </a:t>
            </a:r>
            <a:r>
              <a:rPr lang="en-US" dirty="0" smtClean="0"/>
              <a:t>West during </a:t>
            </a:r>
            <a:r>
              <a:rPr lang="en-US" dirty="0"/>
              <a:t>early </a:t>
            </a:r>
            <a:r>
              <a:rPr lang="en-US" dirty="0" smtClean="0"/>
              <a:t>around 1200 A.C. Hua Mulan lived only 100 years after and it is expected that her home’s appearance was similar. This calm and beautiful home is what Hua Mulan sacrificed her life to keep.</a:t>
            </a:r>
            <a:endParaRPr lang="en-US" dirty="0"/>
          </a:p>
        </p:txBody>
      </p:sp>
      <p:pic>
        <p:nvPicPr>
          <p:cNvPr id="4" name="Picture 3"/>
          <p:cNvPicPr>
            <a:picLocks noChangeAspect="1"/>
          </p:cNvPicPr>
          <p:nvPr/>
        </p:nvPicPr>
        <p:blipFill>
          <a:blip r:embed="rId2"/>
          <a:stretch>
            <a:fillRect/>
          </a:stretch>
        </p:blipFill>
        <p:spPr>
          <a:xfrm>
            <a:off x="2667731" y="1414895"/>
            <a:ext cx="4615874" cy="3461905"/>
          </a:xfrm>
          <a:prstGeom prst="rect">
            <a:avLst/>
          </a:prstGeom>
        </p:spPr>
      </p:pic>
    </p:spTree>
    <p:extLst>
      <p:ext uri="{BB962C8B-B14F-4D97-AF65-F5344CB8AC3E}">
        <p14:creationId xmlns:p14="http://schemas.microsoft.com/office/powerpoint/2010/main" val="954070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 Mulan, the Woman</a:t>
            </a:r>
            <a:endParaRPr lang="en-US" dirty="0"/>
          </a:p>
        </p:txBody>
      </p:sp>
      <p:sp>
        <p:nvSpPr>
          <p:cNvPr id="3" name="Content Placeholder 2"/>
          <p:cNvSpPr>
            <a:spLocks noGrp="1"/>
          </p:cNvSpPr>
          <p:nvPr>
            <p:ph idx="1"/>
          </p:nvPr>
        </p:nvSpPr>
        <p:spPr>
          <a:xfrm>
            <a:off x="677334" y="5098473"/>
            <a:ext cx="8596668" cy="1247689"/>
          </a:xfrm>
        </p:spPr>
        <p:txBody>
          <a:bodyPr/>
          <a:lstStyle/>
          <a:p>
            <a:r>
              <a:rPr lang="en-US" dirty="0" smtClean="0"/>
              <a:t>This image represents what Hua Mulan’s home expects of her. Women of her time were expected to be concerned with enhancing their beauty and finding a proper husband.</a:t>
            </a:r>
            <a:endParaRPr lang="en-US" dirty="0"/>
          </a:p>
        </p:txBody>
      </p:sp>
      <p:pic>
        <p:nvPicPr>
          <p:cNvPr id="4" name="Picture 3"/>
          <p:cNvPicPr>
            <a:picLocks noChangeAspect="1"/>
          </p:cNvPicPr>
          <p:nvPr/>
        </p:nvPicPr>
        <p:blipFill>
          <a:blip r:embed="rId2"/>
          <a:stretch>
            <a:fillRect/>
          </a:stretch>
        </p:blipFill>
        <p:spPr>
          <a:xfrm>
            <a:off x="2785784" y="1477818"/>
            <a:ext cx="4379768" cy="3284826"/>
          </a:xfrm>
          <a:prstGeom prst="rect">
            <a:avLst/>
          </a:prstGeom>
        </p:spPr>
      </p:pic>
    </p:spTree>
    <p:extLst>
      <p:ext uri="{BB962C8B-B14F-4D97-AF65-F5344CB8AC3E}">
        <p14:creationId xmlns:p14="http://schemas.microsoft.com/office/powerpoint/2010/main" val="358641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and the Written Tales of Hua Mulan</a:t>
            </a:r>
            <a:endParaRPr lang="en-US" dirty="0"/>
          </a:p>
        </p:txBody>
      </p:sp>
      <p:sp>
        <p:nvSpPr>
          <p:cNvPr id="3" name="Content Placeholder 2"/>
          <p:cNvSpPr>
            <a:spLocks noGrp="1"/>
          </p:cNvSpPr>
          <p:nvPr>
            <p:ph idx="1"/>
          </p:nvPr>
        </p:nvSpPr>
        <p:spPr>
          <a:xfrm>
            <a:off x="677334" y="5209309"/>
            <a:ext cx="8596668" cy="832053"/>
          </a:xfrm>
        </p:spPr>
        <p:txBody>
          <a:bodyPr/>
          <a:lstStyle/>
          <a:p>
            <a:r>
              <a:rPr lang="en-US" dirty="0" smtClean="0"/>
              <a:t>This excerpt is from the “</a:t>
            </a:r>
            <a:r>
              <a:rPr lang="en-US" i="1" dirty="0" smtClean="0"/>
              <a:t>Poem of Mulan</a:t>
            </a:r>
            <a:r>
              <a:rPr lang="en-US" dirty="0" smtClean="0"/>
              <a:t>” and is representative of what Hua Mulan’s home expects of her.</a:t>
            </a:r>
            <a:endParaRPr lang="en-US" dirty="0"/>
          </a:p>
        </p:txBody>
      </p:sp>
      <p:pic>
        <p:nvPicPr>
          <p:cNvPr id="4" name="Picture 3"/>
          <p:cNvPicPr>
            <a:picLocks noChangeAspect="1"/>
          </p:cNvPicPr>
          <p:nvPr/>
        </p:nvPicPr>
        <p:blipFill>
          <a:blip r:embed="rId2"/>
          <a:stretch>
            <a:fillRect/>
          </a:stretch>
        </p:blipFill>
        <p:spPr>
          <a:xfrm>
            <a:off x="2838869" y="2249054"/>
            <a:ext cx="4703626" cy="2364510"/>
          </a:xfrm>
          <a:prstGeom prst="rect">
            <a:avLst/>
          </a:prstGeom>
        </p:spPr>
      </p:pic>
    </p:spTree>
    <p:extLst>
      <p:ext uri="{BB962C8B-B14F-4D97-AF65-F5344CB8AC3E}">
        <p14:creationId xmlns:p14="http://schemas.microsoft.com/office/powerpoint/2010/main" val="18722621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Ideal Image of Home</a:t>
            </a:r>
            <a:endParaRPr lang="en-US" dirty="0"/>
          </a:p>
        </p:txBody>
      </p:sp>
      <p:pic>
        <p:nvPicPr>
          <p:cNvPr id="4" name="Picture 3"/>
          <p:cNvPicPr>
            <a:picLocks noChangeAspect="1"/>
          </p:cNvPicPr>
          <p:nvPr/>
        </p:nvPicPr>
        <p:blipFill>
          <a:blip r:embed="rId2"/>
          <a:stretch>
            <a:fillRect/>
          </a:stretch>
        </p:blipFill>
        <p:spPr>
          <a:xfrm>
            <a:off x="2249613" y="1483994"/>
            <a:ext cx="6010467" cy="4502049"/>
          </a:xfrm>
          <a:prstGeom prst="rect">
            <a:avLst/>
          </a:prstGeom>
        </p:spPr>
      </p:pic>
    </p:spTree>
    <p:extLst>
      <p:ext uri="{BB962C8B-B14F-4D97-AF65-F5344CB8AC3E}">
        <p14:creationId xmlns:p14="http://schemas.microsoft.com/office/powerpoint/2010/main" val="3296730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This Way for the Gas</a:t>
            </a:r>
            <a:br>
              <a:rPr lang="en-US" dirty="0" smtClean="0"/>
            </a:br>
            <a:r>
              <a:rPr lang="en-US" dirty="0" smtClean="0"/>
              <a:t>Loss of Home</a:t>
            </a:r>
            <a:endParaRPr lang="en-US" dirty="0"/>
          </a:p>
        </p:txBody>
      </p:sp>
      <p:sp>
        <p:nvSpPr>
          <p:cNvPr id="3" name="Content Placeholder 2"/>
          <p:cNvSpPr>
            <a:spLocks noGrp="1"/>
          </p:cNvSpPr>
          <p:nvPr>
            <p:ph idx="1"/>
          </p:nvPr>
        </p:nvSpPr>
        <p:spPr>
          <a:xfrm>
            <a:off x="677334" y="5282738"/>
            <a:ext cx="8596668" cy="956744"/>
          </a:xfrm>
        </p:spPr>
        <p:txBody>
          <a:bodyPr/>
          <a:lstStyle/>
          <a:p>
            <a:r>
              <a:rPr lang="en-US" dirty="0" smtClean="0"/>
              <a:t>This video and its accompanying music represents the loss of home that many individuals living in Nazi Germany had to face.</a:t>
            </a:r>
            <a:endParaRPr lang="en-US" dirty="0"/>
          </a:p>
        </p:txBody>
      </p:sp>
    </p:spTree>
    <p:controls>
      <mc:AlternateContent xmlns:mc="http://schemas.openxmlformats.org/markup-compatibility/2006">
        <mc:Choice xmlns:v="urn:schemas-microsoft-com:vml" Requires="v">
          <p:control spid="3080" name="ShockwaveFlash1" r:id="rId2" imgW="5241960" imgH="3084480"/>
        </mc:Choice>
        <mc:Fallback>
          <p:control name="ShockwaveFlash1" r:id="rId2" imgW="5241960" imgH="3084480">
            <p:pic>
              <p:nvPicPr>
                <p:cNvPr id="4" name="ShockwaveFlash1"/>
                <p:cNvPicPr>
                  <a:picLocks/>
                </p:cNvPicPr>
                <p:nvPr/>
              </p:nvPicPr>
              <p:blipFill>
                <a:blip r:embed="rId4"/>
                <a:stretch>
                  <a:fillRect/>
                </a:stretch>
              </p:blipFill>
              <p:spPr>
                <a:xfrm>
                  <a:off x="2354421" y="1965036"/>
                  <a:ext cx="5242493" cy="3084946"/>
                </a:xfrm>
                <a:prstGeom prst="rect">
                  <a:avLst/>
                </a:prstGeom>
              </p:spPr>
            </p:pic>
          </p:control>
        </mc:Fallback>
      </mc:AlternateContent>
    </p:controls>
    <p:extLst>
      <p:ext uri="{BB962C8B-B14F-4D97-AF65-F5344CB8AC3E}">
        <p14:creationId xmlns:p14="http://schemas.microsoft.com/office/powerpoint/2010/main" val="1982620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79</TotalTime>
  <Words>821</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Trebuchet MS</vt:lpstr>
      <vt:lpstr>Wingdings 3</vt:lpstr>
      <vt:lpstr>Facet</vt:lpstr>
      <vt:lpstr>Interpretation of Home: Hua Mulan and This Way for the Gas</vt:lpstr>
      <vt:lpstr>Part I: Hua Mulan War Song</vt:lpstr>
      <vt:lpstr>Mulan at War</vt:lpstr>
      <vt:lpstr>Modern Understanding of Hua Mulan</vt:lpstr>
      <vt:lpstr>Hua Mulan’s Home in Peace</vt:lpstr>
      <vt:lpstr>Hua Mulan, the Woman</vt:lpstr>
      <vt:lpstr>Home and the Written Tales of Hua Mulan</vt:lpstr>
      <vt:lpstr>The Ideal Image of Home</vt:lpstr>
      <vt:lpstr>Part II: This Way for the Gas Loss of Home</vt:lpstr>
      <vt:lpstr>The Loss of Many Homes</vt:lpstr>
      <vt:lpstr>Destruction of the Ghetto</vt:lpstr>
      <vt:lpstr>Concentration Camp</vt:lpstr>
      <vt:lpstr>No Comfort in Home</vt:lpstr>
      <vt:lpstr>The Calm Before the Storm</vt:lpstr>
      <vt:lpstr>Normalcy</vt:lpstr>
      <vt:lpstr>The Ideal Image of Home </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Interpretation of Home: Hua Mulan and This Way for the Gas</dc:title>
  <dc:creator>Cheryl Mazzeo</dc:creator>
  <cp:lastModifiedBy>Cheryl Mazzeo</cp:lastModifiedBy>
  <cp:revision>14</cp:revision>
  <dcterms:created xsi:type="dcterms:W3CDTF">2014-04-23T02:21:31Z</dcterms:created>
  <dcterms:modified xsi:type="dcterms:W3CDTF">2014-04-23T03:40:48Z</dcterms:modified>
</cp:coreProperties>
</file>