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7281525" cy="12961938"/>
  <p:notesSz cx="6858000" cy="9144000"/>
  <p:defaultTextStyle>
    <a:defPPr>
      <a:defRPr lang="en-US"/>
    </a:defPPr>
    <a:lvl1pPr marL="0" algn="l" defTabSz="1728125" rtl="0" eaLnBrk="1" latinLnBrk="0" hangingPunct="1">
      <a:defRPr sz="3400" kern="1200">
        <a:solidFill>
          <a:schemeClr val="tx1"/>
        </a:solidFill>
        <a:latin typeface="+mn-lt"/>
        <a:ea typeface="+mn-ea"/>
        <a:cs typeface="+mn-cs"/>
      </a:defRPr>
    </a:lvl1pPr>
    <a:lvl2pPr marL="864062" algn="l" defTabSz="1728125" rtl="0" eaLnBrk="1" latinLnBrk="0" hangingPunct="1">
      <a:defRPr sz="3400" kern="1200">
        <a:solidFill>
          <a:schemeClr val="tx1"/>
        </a:solidFill>
        <a:latin typeface="+mn-lt"/>
        <a:ea typeface="+mn-ea"/>
        <a:cs typeface="+mn-cs"/>
      </a:defRPr>
    </a:lvl2pPr>
    <a:lvl3pPr marL="1728125" algn="l" defTabSz="1728125" rtl="0" eaLnBrk="1" latinLnBrk="0" hangingPunct="1">
      <a:defRPr sz="3400" kern="1200">
        <a:solidFill>
          <a:schemeClr val="tx1"/>
        </a:solidFill>
        <a:latin typeface="+mn-lt"/>
        <a:ea typeface="+mn-ea"/>
        <a:cs typeface="+mn-cs"/>
      </a:defRPr>
    </a:lvl3pPr>
    <a:lvl4pPr marL="2592187" algn="l" defTabSz="1728125" rtl="0" eaLnBrk="1" latinLnBrk="0" hangingPunct="1">
      <a:defRPr sz="3400" kern="1200">
        <a:solidFill>
          <a:schemeClr val="tx1"/>
        </a:solidFill>
        <a:latin typeface="+mn-lt"/>
        <a:ea typeface="+mn-ea"/>
        <a:cs typeface="+mn-cs"/>
      </a:defRPr>
    </a:lvl4pPr>
    <a:lvl5pPr marL="3456249" algn="l" defTabSz="1728125" rtl="0" eaLnBrk="1" latinLnBrk="0" hangingPunct="1">
      <a:defRPr sz="3400" kern="1200">
        <a:solidFill>
          <a:schemeClr val="tx1"/>
        </a:solidFill>
        <a:latin typeface="+mn-lt"/>
        <a:ea typeface="+mn-ea"/>
        <a:cs typeface="+mn-cs"/>
      </a:defRPr>
    </a:lvl5pPr>
    <a:lvl6pPr marL="4320311" algn="l" defTabSz="1728125" rtl="0" eaLnBrk="1" latinLnBrk="0" hangingPunct="1">
      <a:defRPr sz="3400" kern="1200">
        <a:solidFill>
          <a:schemeClr val="tx1"/>
        </a:solidFill>
        <a:latin typeface="+mn-lt"/>
        <a:ea typeface="+mn-ea"/>
        <a:cs typeface="+mn-cs"/>
      </a:defRPr>
    </a:lvl6pPr>
    <a:lvl7pPr marL="5184374" algn="l" defTabSz="1728125" rtl="0" eaLnBrk="1" latinLnBrk="0" hangingPunct="1">
      <a:defRPr sz="3400" kern="1200">
        <a:solidFill>
          <a:schemeClr val="tx1"/>
        </a:solidFill>
        <a:latin typeface="+mn-lt"/>
        <a:ea typeface="+mn-ea"/>
        <a:cs typeface="+mn-cs"/>
      </a:defRPr>
    </a:lvl7pPr>
    <a:lvl8pPr marL="6048436" algn="l" defTabSz="1728125" rtl="0" eaLnBrk="1" latinLnBrk="0" hangingPunct="1">
      <a:defRPr sz="3400" kern="1200">
        <a:solidFill>
          <a:schemeClr val="tx1"/>
        </a:solidFill>
        <a:latin typeface="+mn-lt"/>
        <a:ea typeface="+mn-ea"/>
        <a:cs typeface="+mn-cs"/>
      </a:defRPr>
    </a:lvl8pPr>
    <a:lvl9pPr marL="6912498" algn="l" defTabSz="1728125" rtl="0" eaLnBrk="1" latinLnBrk="0" hangingPunct="1">
      <a:defRPr sz="3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086" y="-114"/>
      </p:cViewPr>
      <p:guideLst>
        <p:guide orient="horz" pos="4083"/>
        <p:guide pos="5443"/>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3" y="8815454"/>
            <a:ext cx="17294923"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72812" tIns="86406" rIns="172812" bIns="86406" anchor="ctr"/>
          <a:lstStyle>
            <a:extLst/>
          </a:lstStyle>
          <a:p>
            <a:pPr algn="ctr" eaLnBrk="1" latinLnBrk="0" hangingPunct="1"/>
            <a:endParaRPr kumimoji="0" lang="en-US"/>
          </a:p>
        </p:txBody>
      </p:sp>
      <p:sp>
        <p:nvSpPr>
          <p:cNvPr id="9" name="Title 8"/>
          <p:cNvSpPr>
            <a:spLocks noGrp="1"/>
          </p:cNvSpPr>
          <p:nvPr>
            <p:ph type="ctrTitle"/>
          </p:nvPr>
        </p:nvSpPr>
        <p:spPr>
          <a:xfrm>
            <a:off x="1296115" y="3312498"/>
            <a:ext cx="14689296" cy="3458333"/>
          </a:xfrm>
        </p:spPr>
        <p:txBody>
          <a:bodyPr vert="horz" anchor="b">
            <a:normAutofit/>
            <a:scene3d>
              <a:camera prst="orthographicFront"/>
              <a:lightRig rig="soft" dir="t"/>
            </a:scene3d>
            <a:sp3d prstMaterial="softEdge">
              <a:bevelT w="25400" h="25400"/>
            </a:sp3d>
          </a:bodyPr>
          <a:lstStyle>
            <a:lvl1pPr algn="r">
              <a:defRPr sz="91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1296115" y="6826105"/>
            <a:ext cx="14689296" cy="2267496"/>
          </a:xfrm>
        </p:spPr>
        <p:txBody>
          <a:bodyPr lIns="86406" rIns="86406"/>
          <a:lstStyle>
            <a:lvl1pPr marL="0" marR="120969" indent="0" algn="r">
              <a:buNone/>
              <a:defRPr>
                <a:solidFill>
                  <a:schemeClr val="tx2"/>
                </a:solidFill>
              </a:defRPr>
            </a:lvl1pPr>
            <a:lvl2pPr marL="864062" indent="0" algn="ctr">
              <a:buNone/>
            </a:lvl2pPr>
            <a:lvl3pPr marL="1728125" indent="0" algn="ctr">
              <a:buNone/>
            </a:lvl3pPr>
            <a:lvl4pPr marL="2592187" indent="0" algn="ctr">
              <a:buNone/>
            </a:lvl4pPr>
            <a:lvl5pPr marL="3456249" indent="0" algn="ctr">
              <a:buNone/>
            </a:lvl5pPr>
            <a:lvl6pPr marL="4320311" indent="0" algn="ctr">
              <a:buNone/>
            </a:lvl6pPr>
            <a:lvl7pPr marL="5184374" indent="0" algn="ctr">
              <a:buNone/>
            </a:lvl7pPr>
            <a:lvl8pPr marL="6048436" indent="0" algn="ctr">
              <a:buNone/>
            </a:lvl8pPr>
            <a:lvl9pPr marL="6912498" indent="0" algn="ctr">
              <a:buNone/>
            </a:lvl9pPr>
            <a:extLst/>
          </a:lstStyle>
          <a:p>
            <a:r>
              <a:rPr kumimoji="0" lang="en-US" smtClean="0"/>
              <a:t>Click to edit Master subtitle style</a:t>
            </a:r>
            <a:endParaRPr kumimoji="0" lang="en-US"/>
          </a:p>
        </p:txBody>
      </p:sp>
      <p:grpSp>
        <p:nvGrpSpPr>
          <p:cNvPr id="2" name="Group 1"/>
          <p:cNvGrpSpPr/>
          <p:nvPr/>
        </p:nvGrpSpPr>
        <p:grpSpPr>
          <a:xfrm>
            <a:off x="-7115" y="9361400"/>
            <a:ext cx="17288641" cy="3613935"/>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11/17/2010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864076" y="2799781"/>
            <a:ext cx="15553373" cy="8289878"/>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934709" y="519083"/>
            <a:ext cx="3359295" cy="10570578"/>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864076" y="519084"/>
            <a:ext cx="11953055" cy="10570576"/>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365241" y="2002905"/>
            <a:ext cx="14689296" cy="3456517"/>
          </a:xfrm>
        </p:spPr>
        <p:txBody>
          <a:bodyPr vert="horz" anchor="b">
            <a:normAutofit/>
            <a:scene3d>
              <a:camera prst="orthographicFront"/>
              <a:lightRig rig="soft" dir="t"/>
            </a:scene3d>
            <a:sp3d prstMaterial="softEdge">
              <a:bevelT w="25400" h="25400"/>
            </a:sp3d>
          </a:bodyPr>
          <a:lstStyle>
            <a:lvl1pPr algn="r">
              <a:buNone/>
              <a:defRPr sz="91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13655" y="5541072"/>
            <a:ext cx="8640763" cy="2749806"/>
          </a:xfrm>
        </p:spPr>
        <p:txBody>
          <a:bodyPr lIns="172812" rIns="172812" anchor="t"/>
          <a:lstStyle>
            <a:lvl1pPr marL="0" indent="0" algn="l">
              <a:buNone/>
              <a:defRPr sz="4300">
                <a:solidFill>
                  <a:schemeClr val="tx1"/>
                </a:solidFill>
              </a:defRPr>
            </a:lvl1pPr>
            <a:lvl2pPr>
              <a:buNone/>
              <a:defRPr sz="3400">
                <a:solidFill>
                  <a:schemeClr val="tx1">
                    <a:tint val="75000"/>
                  </a:schemeClr>
                </a:solidFill>
              </a:defRPr>
            </a:lvl2pPr>
            <a:lvl3pPr>
              <a:buNone/>
              <a:defRPr sz="3000">
                <a:solidFill>
                  <a:schemeClr val="tx1">
                    <a:tint val="75000"/>
                  </a:schemeClr>
                </a:solidFill>
              </a:defRPr>
            </a:lvl3pPr>
            <a:lvl4pPr>
              <a:buNone/>
              <a:defRPr sz="2600">
                <a:solidFill>
                  <a:schemeClr val="tx1">
                    <a:tint val="75000"/>
                  </a:schemeClr>
                </a:solidFill>
              </a:defRPr>
            </a:lvl4pPr>
            <a:lvl5pPr>
              <a:buNone/>
              <a:defRPr sz="26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6873072" y="5680481"/>
            <a:ext cx="345631" cy="432065"/>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72812" tIns="86406" rIns="172812" bIns="86406" anchor="ctr"/>
          <a:lstStyle>
            <a:extLst/>
          </a:lstStyle>
          <a:p>
            <a:pPr algn="l" eaLnBrk="1" latinLnBrk="0" hangingPunct="1"/>
            <a:endParaRPr kumimoji="0" lang="en-US"/>
          </a:p>
        </p:txBody>
      </p:sp>
      <p:sp>
        <p:nvSpPr>
          <p:cNvPr id="8" name="Chevron 7"/>
          <p:cNvSpPr/>
          <p:nvPr/>
        </p:nvSpPr>
        <p:spPr>
          <a:xfrm>
            <a:off x="6520759" y="5680481"/>
            <a:ext cx="345631" cy="432065"/>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72812" tIns="86406" rIns="172812" bIns="86406"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64076" y="2799780"/>
            <a:ext cx="7632674" cy="8554280"/>
          </a:xfrm>
        </p:spPr>
        <p:txBody>
          <a:bodyPr/>
          <a:lstStyle>
            <a:lvl1pPr>
              <a:defRPr sz="5300"/>
            </a:lvl1pPr>
            <a:lvl2pPr>
              <a:defRPr sz="4500"/>
            </a:lvl2pPr>
            <a:lvl3pPr>
              <a:defRPr sz="3800"/>
            </a:lvl3pPr>
            <a:lvl4pPr>
              <a:defRPr sz="3400"/>
            </a:lvl4pPr>
            <a:lvl5pPr>
              <a:defRPr sz="3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8784775" y="2799780"/>
            <a:ext cx="7632674" cy="8554280"/>
          </a:xfrm>
        </p:spPr>
        <p:txBody>
          <a:bodyPr/>
          <a:lstStyle>
            <a:lvl1pPr>
              <a:defRPr sz="5300"/>
            </a:lvl1pPr>
            <a:lvl2pPr>
              <a:defRPr sz="4500"/>
            </a:lvl2pPr>
            <a:lvl3pPr>
              <a:defRPr sz="3800"/>
            </a:lvl3pPr>
            <a:lvl4pPr>
              <a:defRPr sz="3400"/>
            </a:lvl4pPr>
            <a:lvl5pPr>
              <a:defRPr sz="3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11/17/2010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64076" y="516077"/>
            <a:ext cx="15553373" cy="2160323"/>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864076" y="10225529"/>
            <a:ext cx="7635675" cy="1440215"/>
          </a:xfrm>
          <a:solidFill>
            <a:schemeClr val="accent1"/>
          </a:solidFill>
          <a:ln w="9652">
            <a:solidFill>
              <a:schemeClr val="accent1"/>
            </a:solidFill>
            <a:miter lim="800000"/>
          </a:ln>
        </p:spPr>
        <p:txBody>
          <a:bodyPr lIns="345625" anchor="ctr"/>
          <a:lstStyle>
            <a:lvl1pPr marL="0" indent="0">
              <a:buNone/>
              <a:defRPr sz="4500" b="0">
                <a:solidFill>
                  <a:schemeClr val="bg1"/>
                </a:solidFill>
              </a:defRPr>
            </a:lvl1pPr>
            <a:lvl2pPr>
              <a:buNone/>
              <a:defRPr sz="3800" b="1"/>
            </a:lvl2pPr>
            <a:lvl3pPr>
              <a:buNone/>
              <a:defRPr sz="3400" b="1"/>
            </a:lvl3pPr>
            <a:lvl4pPr>
              <a:buNone/>
              <a:defRPr sz="3000" b="1"/>
            </a:lvl4pPr>
            <a:lvl5pPr>
              <a:buNone/>
              <a:defRPr sz="30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8778778" y="10225529"/>
            <a:ext cx="7638674" cy="1440215"/>
          </a:xfrm>
          <a:solidFill>
            <a:schemeClr val="accent1"/>
          </a:solidFill>
          <a:ln w="9652">
            <a:solidFill>
              <a:schemeClr val="accent1"/>
            </a:solidFill>
            <a:miter lim="800000"/>
          </a:ln>
        </p:spPr>
        <p:txBody>
          <a:bodyPr lIns="345625" anchor="ctr"/>
          <a:lstStyle>
            <a:lvl1pPr marL="0" indent="0">
              <a:buNone/>
              <a:defRPr sz="4500" b="0">
                <a:solidFill>
                  <a:schemeClr val="bg1"/>
                </a:solidFill>
              </a:defRPr>
            </a:lvl1pPr>
            <a:lvl2pPr>
              <a:buNone/>
              <a:defRPr sz="3800" b="1"/>
            </a:lvl2pPr>
            <a:lvl3pPr>
              <a:buNone/>
              <a:defRPr sz="3400" b="1"/>
            </a:lvl3pPr>
            <a:lvl4pPr>
              <a:buNone/>
              <a:defRPr sz="3000" b="1"/>
            </a:lvl4pPr>
            <a:lvl5pPr>
              <a:buNone/>
              <a:defRPr sz="30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864076" y="2729783"/>
            <a:ext cx="7635675" cy="7450115"/>
          </a:xfrm>
          <a:ln>
            <a:noFill/>
            <a:prstDash val="sysDash"/>
            <a:miter lim="800000"/>
          </a:ln>
        </p:spPr>
        <p:txBody>
          <a:bodyPr/>
          <a:lstStyle>
            <a:lvl1pPr>
              <a:defRPr sz="4500"/>
            </a:lvl1pPr>
            <a:lvl2pPr>
              <a:defRPr sz="3800"/>
            </a:lvl2pPr>
            <a:lvl3pPr>
              <a:defRPr sz="3400"/>
            </a:lvl3pPr>
            <a:lvl4pPr>
              <a:defRPr sz="3000"/>
            </a:lvl4pPr>
            <a:lvl5pPr>
              <a:defRPr sz="3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8778776" y="2729783"/>
            <a:ext cx="7638674" cy="7450115"/>
          </a:xfrm>
          <a:ln>
            <a:noFill/>
            <a:prstDash val="sysDash"/>
            <a:miter lim="800000"/>
          </a:ln>
        </p:spPr>
        <p:txBody>
          <a:bodyPr/>
          <a:lstStyle>
            <a:lvl1pPr>
              <a:spcBef>
                <a:spcPts val="0"/>
              </a:spcBef>
              <a:defRPr sz="4500"/>
            </a:lvl1pPr>
            <a:lvl2pPr>
              <a:defRPr sz="3800"/>
            </a:lvl2pPr>
            <a:lvl3pPr>
              <a:defRPr sz="3400"/>
            </a:lvl3pPr>
            <a:lvl4pPr>
              <a:defRPr sz="3000"/>
            </a:lvl4pPr>
            <a:lvl5pPr>
              <a:defRPr sz="3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11/17/2010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11/17/2010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11/17/2010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728153" y="9217378"/>
            <a:ext cx="14140037" cy="864129"/>
          </a:xfrm>
        </p:spPr>
        <p:txBody>
          <a:bodyPr vert="horz" anchor="t">
            <a:noAutofit/>
            <a:sp3d prstMaterial="softEdge">
              <a:bevelT w="0" h="0"/>
            </a:sp3d>
          </a:bodyPr>
          <a:lstStyle>
            <a:lvl1pPr algn="r">
              <a:buNone/>
              <a:defRPr sz="47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8352737" y="10121391"/>
            <a:ext cx="7511703" cy="1728258"/>
          </a:xfrm>
        </p:spPr>
        <p:txBody>
          <a:bodyPr/>
          <a:lstStyle>
            <a:lvl1pPr marL="0" indent="0" algn="r">
              <a:buNone/>
              <a:defRPr sz="3000"/>
            </a:lvl1pPr>
            <a:lvl2pPr>
              <a:buNone/>
              <a:defRPr sz="2300"/>
            </a:lvl2pPr>
            <a:lvl3pPr>
              <a:buNone/>
              <a:defRPr sz="1900"/>
            </a:lvl3pPr>
            <a:lvl4pPr>
              <a:buNone/>
              <a:defRPr sz="1700"/>
            </a:lvl4pPr>
            <a:lvl5pPr>
              <a:buNone/>
              <a:defRPr sz="17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728153" y="518478"/>
            <a:ext cx="14136287" cy="8641292"/>
          </a:xfrm>
        </p:spPr>
        <p:txBody>
          <a:bodyPr/>
          <a:lstStyle>
            <a:lvl1pPr>
              <a:defRPr sz="6000"/>
            </a:lvl1pPr>
            <a:lvl2pPr>
              <a:defRPr sz="5300"/>
            </a:lvl2pPr>
            <a:lvl3pPr>
              <a:defRPr sz="4500"/>
            </a:lvl3pPr>
            <a:lvl4pPr>
              <a:defRPr sz="3800"/>
            </a:lvl4pPr>
            <a:lvl5pPr>
              <a:defRPr sz="3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12713623" y="12111311"/>
            <a:ext cx="3629120" cy="691303"/>
          </a:xfrm>
        </p:spPr>
        <p:txBody>
          <a:bodyPr/>
          <a:lstStyle>
            <a:extLst/>
          </a:lstStyle>
          <a:p>
            <a:fld id="{1D8BD707-D9CF-40AE-B4C6-C98DA3205C09}" type="datetimeFigureOut">
              <a:rPr lang="en-US" smtClean="0"/>
              <a:pPr/>
              <a:t>11/17/2010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56849" y="10288282"/>
            <a:ext cx="13537195" cy="1225189"/>
          </a:xfrm>
          <a:noFill/>
        </p:spPr>
        <p:txBody>
          <a:bodyPr lIns="172812" tIns="0" rIns="172812" anchor="t"/>
          <a:lstStyle>
            <a:lvl1pPr marL="0" marR="34562" indent="0" algn="r">
              <a:buNone/>
              <a:defRPr sz="2600"/>
            </a:lvl1pPr>
            <a:lvl2pPr>
              <a:defRPr sz="2300"/>
            </a:lvl2pPr>
            <a:lvl3pPr>
              <a:defRPr sz="1900"/>
            </a:lvl3pPr>
            <a:lvl4pPr>
              <a:defRPr sz="1700"/>
            </a:lvl4pPr>
            <a:lvl5pPr>
              <a:defRPr sz="17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432038" y="359048"/>
            <a:ext cx="16417449" cy="829564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60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11/17/2010</a:t>
            </a:fld>
            <a:endParaRPr lang="en-US"/>
          </a:p>
        </p:txBody>
      </p:sp>
      <p:sp>
        <p:nvSpPr>
          <p:cNvPr id="6" name="Footer Placeholder 5"/>
          <p:cNvSpPr>
            <a:spLocks noGrp="1"/>
          </p:cNvSpPr>
          <p:nvPr>
            <p:ph type="ftr" sz="quarter" idx="11"/>
          </p:nvPr>
        </p:nvSpPr>
        <p:spPr>
          <a:xfrm>
            <a:off x="8278033" y="12111312"/>
            <a:ext cx="4442624" cy="690103"/>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432038" y="9195306"/>
            <a:ext cx="15262006" cy="1063476"/>
          </a:xfrm>
          <a:noFill/>
        </p:spPr>
        <p:txBody>
          <a:bodyPr anchor="t">
            <a:sp3d prstMaterial="softEdge"/>
          </a:bodyPr>
          <a:lstStyle>
            <a:lvl1pPr marR="0" algn="r">
              <a:buNone/>
              <a:defRPr sz="57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1354015" y="9454000"/>
            <a:ext cx="7185522" cy="272754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172812" tIns="86406" rIns="172812" bIns="86406" anchor="t" compatLnSpc="1"/>
          <a:lstStyle>
            <a:extLst/>
          </a:lstStyle>
          <a:p>
            <a:endParaRPr kumimoji="0" lang="en-US"/>
          </a:p>
        </p:txBody>
      </p:sp>
      <p:sp>
        <p:nvSpPr>
          <p:cNvPr id="9" name="Freeform 8"/>
          <p:cNvSpPr>
            <a:spLocks/>
          </p:cNvSpPr>
          <p:nvPr/>
        </p:nvSpPr>
        <p:spPr bwMode="auto">
          <a:xfrm>
            <a:off x="-101226" y="10933962"/>
            <a:ext cx="7185522" cy="15842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172812" tIns="86406" rIns="172812" bIns="86406" anchor="t" compatLnSpc="1"/>
          <a:lstStyle>
            <a:extLst/>
          </a:lstStyle>
          <a:p>
            <a:endParaRPr kumimoji="0" lang="en-US"/>
          </a:p>
        </p:txBody>
      </p:sp>
      <p:sp>
        <p:nvSpPr>
          <p:cNvPr id="10" name="Right Triangle 9"/>
          <p:cNvSpPr>
            <a:spLocks/>
          </p:cNvSpPr>
          <p:nvPr/>
        </p:nvSpPr>
        <p:spPr bwMode="auto">
          <a:xfrm>
            <a:off x="-11419" y="10945737"/>
            <a:ext cx="6430137" cy="2042891"/>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172812" tIns="86406" rIns="172812" bIns="86406" anchor="ctr" compatLnSpc="1"/>
          <a:lstStyle>
            <a:extLst/>
          </a:lstStyle>
          <a:p>
            <a:pPr algn="ctr" eaLnBrk="1" latinLnBrk="0" hangingPunct="1"/>
            <a:endParaRPr kumimoji="0" lang="en-US"/>
          </a:p>
        </p:txBody>
      </p:sp>
      <p:cxnSp>
        <p:nvCxnSpPr>
          <p:cNvPr id="11" name="Straight Connector 10"/>
          <p:cNvCxnSpPr/>
          <p:nvPr/>
        </p:nvCxnSpPr>
        <p:spPr>
          <a:xfrm>
            <a:off x="-17457" y="10939094"/>
            <a:ext cx="6436176" cy="204953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6374570" y="9428383"/>
            <a:ext cx="345631" cy="432065"/>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72812" tIns="86406" rIns="172812" bIns="86406" anchor="ctr"/>
          <a:lstStyle>
            <a:extLst/>
          </a:lstStyle>
          <a:p>
            <a:pPr algn="l" eaLnBrk="1" latinLnBrk="0" hangingPunct="1"/>
            <a:endParaRPr kumimoji="0" lang="en-US"/>
          </a:p>
        </p:txBody>
      </p:sp>
      <p:sp>
        <p:nvSpPr>
          <p:cNvPr id="13" name="Chevron 12"/>
          <p:cNvSpPr/>
          <p:nvPr/>
        </p:nvSpPr>
        <p:spPr>
          <a:xfrm>
            <a:off x="16022256" y="9428383"/>
            <a:ext cx="345631" cy="432065"/>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72812" tIns="86406" rIns="172812" bIns="86406"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54015" y="9454000"/>
            <a:ext cx="7185522" cy="272754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172812" tIns="86406" rIns="172812" bIns="86406" anchor="t" compatLnSpc="1"/>
          <a:lstStyle>
            <a:extLst/>
          </a:lstStyle>
          <a:p>
            <a:endParaRPr kumimoji="0" lang="en-US"/>
          </a:p>
        </p:txBody>
      </p:sp>
      <p:sp>
        <p:nvSpPr>
          <p:cNvPr id="12" name="Freeform 11"/>
          <p:cNvSpPr>
            <a:spLocks/>
          </p:cNvSpPr>
          <p:nvPr/>
        </p:nvSpPr>
        <p:spPr bwMode="auto">
          <a:xfrm>
            <a:off x="-101226" y="10933962"/>
            <a:ext cx="7185522" cy="15842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172812" tIns="86406" rIns="172812" bIns="86406" anchor="t" compatLnSpc="1"/>
          <a:lstStyle>
            <a:extLst/>
          </a:lstStyle>
          <a:p>
            <a:endParaRPr kumimoji="0" lang="en-US"/>
          </a:p>
        </p:txBody>
      </p:sp>
      <p:sp>
        <p:nvSpPr>
          <p:cNvPr id="14" name="Right Triangle 13"/>
          <p:cNvSpPr>
            <a:spLocks/>
          </p:cNvSpPr>
          <p:nvPr/>
        </p:nvSpPr>
        <p:spPr bwMode="auto">
          <a:xfrm>
            <a:off x="-11419" y="10945737"/>
            <a:ext cx="6430137" cy="2042891"/>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172812" tIns="86406" rIns="172812" bIns="86406" anchor="ctr" compatLnSpc="1"/>
          <a:lstStyle>
            <a:extLst/>
          </a:lstStyle>
          <a:p>
            <a:pPr algn="ctr" eaLnBrk="1" latinLnBrk="0" hangingPunct="1"/>
            <a:endParaRPr kumimoji="0" lang="en-US"/>
          </a:p>
        </p:txBody>
      </p:sp>
      <p:cxnSp>
        <p:nvCxnSpPr>
          <p:cNvPr id="15" name="Straight Connector 14"/>
          <p:cNvCxnSpPr/>
          <p:nvPr/>
        </p:nvCxnSpPr>
        <p:spPr>
          <a:xfrm>
            <a:off x="-17457" y="10939094"/>
            <a:ext cx="6436176" cy="204953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864076" y="519079"/>
            <a:ext cx="15553373" cy="2160323"/>
          </a:xfrm>
          <a:prstGeom prst="rect">
            <a:avLst/>
          </a:prstGeom>
        </p:spPr>
        <p:txBody>
          <a:bodyPr vert="horz" lIns="172812" tIns="86406" rIns="172812" bIns="86406"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864076" y="2799780"/>
            <a:ext cx="15553373" cy="8554280"/>
          </a:xfrm>
          <a:prstGeom prst="rect">
            <a:avLst/>
          </a:prstGeom>
        </p:spPr>
        <p:txBody>
          <a:bodyPr vert="horz" lIns="172812" tIns="86406" rIns="172812" bIns="86406">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12713623" y="12111311"/>
            <a:ext cx="3629120" cy="691303"/>
          </a:xfrm>
          <a:prstGeom prst="rect">
            <a:avLst/>
          </a:prstGeom>
        </p:spPr>
        <p:txBody>
          <a:bodyPr vert="horz" lIns="172812" tIns="86406" rIns="172812" bIns="86406" anchor="b"/>
          <a:lstStyle>
            <a:lvl1pPr algn="l" eaLnBrk="1" latinLnBrk="0" hangingPunct="1">
              <a:defRPr kumimoji="0" sz="1900">
                <a:solidFill>
                  <a:schemeClr val="tx1"/>
                </a:solidFill>
              </a:defRPr>
            </a:lvl1pPr>
            <a:extLst/>
          </a:lstStyle>
          <a:p>
            <a:fld id="{1D8BD707-D9CF-40AE-B4C6-C98DA3205C09}" type="datetimeFigureOut">
              <a:rPr lang="en-US" smtClean="0"/>
              <a:pPr/>
              <a:t>11/17/2010</a:t>
            </a:fld>
            <a:endParaRPr lang="en-US"/>
          </a:p>
        </p:txBody>
      </p:sp>
      <p:sp>
        <p:nvSpPr>
          <p:cNvPr id="22" name="Footer Placeholder 21"/>
          <p:cNvSpPr>
            <a:spLocks noGrp="1"/>
          </p:cNvSpPr>
          <p:nvPr>
            <p:ph type="ftr" sz="quarter" idx="3"/>
          </p:nvPr>
        </p:nvSpPr>
        <p:spPr>
          <a:xfrm>
            <a:off x="8278033" y="12111312"/>
            <a:ext cx="4442624" cy="690103"/>
          </a:xfrm>
          <a:prstGeom prst="rect">
            <a:avLst/>
          </a:prstGeom>
        </p:spPr>
        <p:txBody>
          <a:bodyPr vert="horz" lIns="172812" tIns="86406" rIns="172812" bIns="86406" anchor="b"/>
          <a:lstStyle>
            <a:lvl1pPr algn="r" eaLnBrk="1" latinLnBrk="0" hangingPunct="1">
              <a:defRPr kumimoji="0" sz="1900">
                <a:solidFill>
                  <a:schemeClr val="tx1"/>
                </a:solidFill>
              </a:defRPr>
            </a:lvl1pPr>
            <a:extLst/>
          </a:lstStyle>
          <a:p>
            <a:endParaRPr lang="en-US"/>
          </a:p>
        </p:txBody>
      </p:sp>
      <p:sp>
        <p:nvSpPr>
          <p:cNvPr id="18" name="Slide Number Placeholder 17"/>
          <p:cNvSpPr>
            <a:spLocks noGrp="1"/>
          </p:cNvSpPr>
          <p:nvPr>
            <p:ph type="sldNum" sz="quarter" idx="4"/>
          </p:nvPr>
        </p:nvSpPr>
        <p:spPr>
          <a:xfrm>
            <a:off x="16342744" y="12111312"/>
            <a:ext cx="691261" cy="690103"/>
          </a:xfrm>
          <a:prstGeom prst="rect">
            <a:avLst/>
          </a:prstGeom>
        </p:spPr>
        <p:txBody>
          <a:bodyPr vert="horz" lIns="172812" tIns="86406" rIns="172812" bIns="86406" anchor="b"/>
          <a:lstStyle>
            <a:lvl1pPr algn="r" eaLnBrk="1" latinLnBrk="0" hangingPunct="1">
              <a:defRPr kumimoji="0" sz="19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77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691250" indent="-483875" algn="l" rtl="0" eaLnBrk="1" latinLnBrk="0" hangingPunct="1">
        <a:spcBef>
          <a:spcPts val="756"/>
        </a:spcBef>
        <a:spcAft>
          <a:spcPts val="0"/>
        </a:spcAft>
        <a:buClr>
          <a:schemeClr val="accent1"/>
        </a:buClr>
        <a:buSzPct val="68000"/>
        <a:buFont typeface="Wingdings 3"/>
        <a:buChar char=""/>
        <a:defRPr kumimoji="0" sz="5100" kern="1200">
          <a:solidFill>
            <a:schemeClr val="tx1"/>
          </a:solidFill>
          <a:latin typeface="+mn-lt"/>
          <a:ea typeface="+mn-ea"/>
          <a:cs typeface="+mn-cs"/>
        </a:defRPr>
      </a:lvl1pPr>
      <a:lvl2pPr marL="1175125" indent="-432031" algn="l" rtl="0" eaLnBrk="1" latinLnBrk="0" hangingPunct="1">
        <a:spcBef>
          <a:spcPts val="612"/>
        </a:spcBef>
        <a:buClr>
          <a:schemeClr val="accent1"/>
        </a:buClr>
        <a:buFont typeface="Verdana"/>
        <a:buChar char="◦"/>
        <a:defRPr kumimoji="0" sz="4300" kern="1200">
          <a:solidFill>
            <a:schemeClr val="tx1"/>
          </a:solidFill>
          <a:latin typeface="+mn-lt"/>
          <a:ea typeface="+mn-ea"/>
          <a:cs typeface="+mn-cs"/>
        </a:defRPr>
      </a:lvl2pPr>
      <a:lvl3pPr marL="1624437" indent="-432031" algn="l" rtl="0" eaLnBrk="1" latinLnBrk="0" hangingPunct="1">
        <a:spcBef>
          <a:spcPts val="661"/>
        </a:spcBef>
        <a:buClr>
          <a:schemeClr val="accent2"/>
        </a:buClr>
        <a:buSzPct val="100000"/>
        <a:buFont typeface="Wingdings 2"/>
        <a:buChar char=""/>
        <a:defRPr kumimoji="0" sz="4000" kern="1200">
          <a:solidFill>
            <a:schemeClr val="tx1"/>
          </a:solidFill>
          <a:latin typeface="+mn-lt"/>
          <a:ea typeface="+mn-ea"/>
          <a:cs typeface="+mn-cs"/>
        </a:defRPr>
      </a:lvl3pPr>
      <a:lvl4pPr marL="2160156" indent="-432031" algn="l" rtl="0" eaLnBrk="1" latinLnBrk="0" hangingPunct="1">
        <a:spcBef>
          <a:spcPts val="661"/>
        </a:spcBef>
        <a:buClr>
          <a:schemeClr val="accent2"/>
        </a:buClr>
        <a:buFont typeface="Wingdings 2"/>
        <a:buChar char=""/>
        <a:defRPr kumimoji="0" sz="3600" kern="1200">
          <a:solidFill>
            <a:schemeClr val="tx1"/>
          </a:solidFill>
          <a:latin typeface="+mn-lt"/>
          <a:ea typeface="+mn-ea"/>
          <a:cs typeface="+mn-cs"/>
        </a:defRPr>
      </a:lvl4pPr>
      <a:lvl5pPr marL="2592187" indent="-432031" algn="l" rtl="0" eaLnBrk="1" latinLnBrk="0" hangingPunct="1">
        <a:spcBef>
          <a:spcPts val="661"/>
        </a:spcBef>
        <a:buClr>
          <a:schemeClr val="accent2"/>
        </a:buClr>
        <a:buFont typeface="Wingdings 2"/>
        <a:buChar char=""/>
        <a:defRPr kumimoji="0" sz="3400" kern="1200">
          <a:solidFill>
            <a:schemeClr val="tx1"/>
          </a:solidFill>
          <a:latin typeface="+mn-lt"/>
          <a:ea typeface="+mn-ea"/>
          <a:cs typeface="+mn-cs"/>
        </a:defRPr>
      </a:lvl5pPr>
      <a:lvl6pPr marL="3024218" indent="-432031" algn="l" rtl="0" eaLnBrk="1" latinLnBrk="0" hangingPunct="1">
        <a:spcBef>
          <a:spcPts val="661"/>
        </a:spcBef>
        <a:buClr>
          <a:schemeClr val="accent3"/>
        </a:buClr>
        <a:buFont typeface="Wingdings 2"/>
        <a:buChar char=""/>
        <a:defRPr kumimoji="0" sz="3400" kern="1200">
          <a:solidFill>
            <a:schemeClr val="tx1"/>
          </a:solidFill>
          <a:latin typeface="+mn-lt"/>
          <a:ea typeface="+mn-ea"/>
          <a:cs typeface="+mn-cs"/>
        </a:defRPr>
      </a:lvl6pPr>
      <a:lvl7pPr marL="3456249" indent="-432031" algn="l" rtl="0" eaLnBrk="1" latinLnBrk="0" hangingPunct="1">
        <a:spcBef>
          <a:spcPts val="661"/>
        </a:spcBef>
        <a:buClr>
          <a:schemeClr val="accent3"/>
        </a:buClr>
        <a:buFont typeface="Wingdings 2"/>
        <a:buChar char=""/>
        <a:defRPr kumimoji="0" sz="3000" kern="1200">
          <a:solidFill>
            <a:schemeClr val="tx1"/>
          </a:solidFill>
          <a:latin typeface="+mn-lt"/>
          <a:ea typeface="+mn-ea"/>
          <a:cs typeface="+mn-cs"/>
        </a:defRPr>
      </a:lvl7pPr>
      <a:lvl8pPr marL="3888280" indent="-432031" algn="l" rtl="0" eaLnBrk="1" latinLnBrk="0" hangingPunct="1">
        <a:spcBef>
          <a:spcPts val="661"/>
        </a:spcBef>
        <a:buClr>
          <a:schemeClr val="accent3"/>
        </a:buClr>
        <a:buFont typeface="Wingdings 2"/>
        <a:buChar char=""/>
        <a:defRPr kumimoji="0" sz="3000" kern="1200">
          <a:solidFill>
            <a:schemeClr val="tx1"/>
          </a:solidFill>
          <a:latin typeface="+mn-lt"/>
          <a:ea typeface="+mn-ea"/>
          <a:cs typeface="+mn-cs"/>
        </a:defRPr>
      </a:lvl8pPr>
      <a:lvl9pPr marL="4320311" indent="-432031" algn="l" rtl="0" eaLnBrk="1" latinLnBrk="0" hangingPunct="1">
        <a:spcBef>
          <a:spcPts val="661"/>
        </a:spcBef>
        <a:buClr>
          <a:schemeClr val="accent3"/>
        </a:buClr>
        <a:buFont typeface="Wingdings 2"/>
        <a:buChar char=""/>
        <a:defRPr kumimoji="0" sz="30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864062" algn="l" rtl="0" eaLnBrk="1" latinLnBrk="0" hangingPunct="1">
        <a:defRPr kumimoji="0" kern="1200">
          <a:solidFill>
            <a:schemeClr val="tx1"/>
          </a:solidFill>
          <a:latin typeface="+mn-lt"/>
          <a:ea typeface="+mn-ea"/>
          <a:cs typeface="+mn-cs"/>
        </a:defRPr>
      </a:lvl2pPr>
      <a:lvl3pPr marL="1728125" algn="l" rtl="0" eaLnBrk="1" latinLnBrk="0" hangingPunct="1">
        <a:defRPr kumimoji="0" kern="1200">
          <a:solidFill>
            <a:schemeClr val="tx1"/>
          </a:solidFill>
          <a:latin typeface="+mn-lt"/>
          <a:ea typeface="+mn-ea"/>
          <a:cs typeface="+mn-cs"/>
        </a:defRPr>
      </a:lvl3pPr>
      <a:lvl4pPr marL="2592187" algn="l" rtl="0" eaLnBrk="1" latinLnBrk="0" hangingPunct="1">
        <a:defRPr kumimoji="0" kern="1200">
          <a:solidFill>
            <a:schemeClr val="tx1"/>
          </a:solidFill>
          <a:latin typeface="+mn-lt"/>
          <a:ea typeface="+mn-ea"/>
          <a:cs typeface="+mn-cs"/>
        </a:defRPr>
      </a:lvl4pPr>
      <a:lvl5pPr marL="3456249" algn="l" rtl="0" eaLnBrk="1" latinLnBrk="0" hangingPunct="1">
        <a:defRPr kumimoji="0" kern="1200">
          <a:solidFill>
            <a:schemeClr val="tx1"/>
          </a:solidFill>
          <a:latin typeface="+mn-lt"/>
          <a:ea typeface="+mn-ea"/>
          <a:cs typeface="+mn-cs"/>
        </a:defRPr>
      </a:lvl5pPr>
      <a:lvl6pPr marL="4320311" algn="l" rtl="0" eaLnBrk="1" latinLnBrk="0" hangingPunct="1">
        <a:defRPr kumimoji="0" kern="1200">
          <a:solidFill>
            <a:schemeClr val="tx1"/>
          </a:solidFill>
          <a:latin typeface="+mn-lt"/>
          <a:ea typeface="+mn-ea"/>
          <a:cs typeface="+mn-cs"/>
        </a:defRPr>
      </a:lvl6pPr>
      <a:lvl7pPr marL="5184374" algn="l" rtl="0" eaLnBrk="1" latinLnBrk="0" hangingPunct="1">
        <a:defRPr kumimoji="0" kern="1200">
          <a:solidFill>
            <a:schemeClr val="tx1"/>
          </a:solidFill>
          <a:latin typeface="+mn-lt"/>
          <a:ea typeface="+mn-ea"/>
          <a:cs typeface="+mn-cs"/>
        </a:defRPr>
      </a:lvl7pPr>
      <a:lvl8pPr marL="6048436" algn="l" rtl="0" eaLnBrk="1" latinLnBrk="0" hangingPunct="1">
        <a:defRPr kumimoji="0" kern="1200">
          <a:solidFill>
            <a:schemeClr val="tx1"/>
          </a:solidFill>
          <a:latin typeface="+mn-lt"/>
          <a:ea typeface="+mn-ea"/>
          <a:cs typeface="+mn-cs"/>
        </a:defRPr>
      </a:lvl8pPr>
      <a:lvl9pPr marL="6912498"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rcpe.ac.uk/journal/issue/journal_37_4/W"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sz="5400" dirty="0" smtClean="0">
                <a:latin typeface="Arial" pitchFamily="34" charset="0"/>
                <a:cs typeface="Arial" pitchFamily="34" charset="0"/>
              </a:rPr>
              <a:t>(Presenter’s names and affiliations)</a:t>
            </a:r>
          </a:p>
          <a:p>
            <a:pPr algn="ctr">
              <a:buNone/>
            </a:pPr>
            <a:endParaRPr lang="en-US" sz="5400" dirty="0" smtClean="0"/>
          </a:p>
          <a:p>
            <a:pPr algn="ctr">
              <a:buNone/>
            </a:pPr>
            <a:endParaRPr lang="en-US" sz="5400" dirty="0" smtClean="0"/>
          </a:p>
          <a:p>
            <a:pPr algn="ctr">
              <a:buNone/>
            </a:pPr>
            <a:endParaRPr lang="en-US" sz="5400" dirty="0" smtClean="0"/>
          </a:p>
          <a:p>
            <a:pPr algn="ctr">
              <a:buNone/>
            </a:pPr>
            <a:endParaRPr lang="en-US" sz="5400" dirty="0" smtClean="0"/>
          </a:p>
          <a:p>
            <a:pPr algn="ctr">
              <a:buNone/>
            </a:pPr>
            <a:endParaRPr lang="en-US" sz="5400" dirty="0" smtClean="0"/>
          </a:p>
          <a:p>
            <a:pPr algn="ctr">
              <a:buNone/>
            </a:pPr>
            <a:endParaRPr lang="en-US" sz="5400" dirty="0" smtClean="0"/>
          </a:p>
          <a:p>
            <a:pPr algn="ctr">
              <a:buNone/>
            </a:pPr>
            <a:endParaRPr lang="en-US" sz="5400" dirty="0"/>
          </a:p>
        </p:txBody>
      </p:sp>
      <p:sp>
        <p:nvSpPr>
          <p:cNvPr id="2" name="Title 1"/>
          <p:cNvSpPr>
            <a:spLocks noGrp="1"/>
          </p:cNvSpPr>
          <p:nvPr>
            <p:ph type="title"/>
          </p:nvPr>
        </p:nvSpPr>
        <p:spPr>
          <a:xfrm>
            <a:off x="864076" y="1330759"/>
            <a:ext cx="15625286" cy="4616810"/>
          </a:xfrm>
        </p:spPr>
        <p:txBody>
          <a:bodyPr>
            <a:noAutofit/>
          </a:bodyPr>
          <a:lstStyle/>
          <a:p>
            <a:pPr algn="ctr"/>
            <a:r>
              <a:rPr lang="en-US" sz="6600" b="1" dirty="0" smtClean="0">
                <a:latin typeface="Arial" pitchFamily="34" charset="0"/>
                <a:cs typeface="Arial" pitchFamily="34" charset="0"/>
              </a:rPr>
              <a:t>Introducing bar-coding of medications into clinical practice: research based protocol for practice</a:t>
            </a:r>
            <a:endParaRPr lang="en-US" sz="6600" b="1"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sz="5200" dirty="0" smtClean="0">
                <a:latin typeface="Arial" pitchFamily="34" charset="0"/>
                <a:cs typeface="Arial" pitchFamily="34" charset="0"/>
              </a:rPr>
              <a:t>Cescon, D. W. &amp; Etchells, E. (2008). </a:t>
            </a:r>
            <a:r>
              <a:rPr lang="en-US" sz="5200" dirty="0" err="1" smtClean="0">
                <a:latin typeface="Arial" pitchFamily="34" charset="0"/>
                <a:cs typeface="Arial" pitchFamily="34" charset="0"/>
              </a:rPr>
              <a:t>Barcoded</a:t>
            </a:r>
            <a:r>
              <a:rPr lang="en-US" sz="5200" dirty="0" smtClean="0">
                <a:latin typeface="Arial" pitchFamily="34" charset="0"/>
                <a:cs typeface="Arial" pitchFamily="34" charset="0"/>
              </a:rPr>
              <a:t> medication administration: A last line of defense. </a:t>
            </a:r>
            <a:r>
              <a:rPr lang="en-US" sz="5200" i="1" dirty="0" smtClean="0">
                <a:latin typeface="Arial" pitchFamily="34" charset="0"/>
                <a:cs typeface="Arial" pitchFamily="34" charset="0"/>
              </a:rPr>
              <a:t>Journal of the American Medical Association, 299</a:t>
            </a:r>
            <a:r>
              <a:rPr lang="en-US" sz="5200" dirty="0" smtClean="0">
                <a:latin typeface="Arial" pitchFamily="34" charset="0"/>
                <a:cs typeface="Arial" pitchFamily="34" charset="0"/>
              </a:rPr>
              <a:t>, 2200-2202.</a:t>
            </a:r>
          </a:p>
          <a:p>
            <a:pPr>
              <a:buNone/>
            </a:pPr>
            <a:r>
              <a:rPr lang="en-US" sz="5200" dirty="0" smtClean="0">
                <a:latin typeface="Arial" pitchFamily="34" charset="0"/>
                <a:cs typeface="Arial" pitchFamily="34" charset="0"/>
              </a:rPr>
              <a:t>Fowler, S. B., </a:t>
            </a:r>
            <a:r>
              <a:rPr lang="en-US" sz="5200" dirty="0" err="1" smtClean="0">
                <a:latin typeface="Arial" pitchFamily="34" charset="0"/>
                <a:cs typeface="Arial" pitchFamily="34" charset="0"/>
              </a:rPr>
              <a:t>Sohler</a:t>
            </a:r>
            <a:r>
              <a:rPr lang="en-US" sz="5200" dirty="0" smtClean="0">
                <a:latin typeface="Arial" pitchFamily="34" charset="0"/>
                <a:cs typeface="Arial" pitchFamily="34" charset="0"/>
              </a:rPr>
              <a:t>, P., &amp; </a:t>
            </a:r>
            <a:r>
              <a:rPr lang="en-US" sz="5200" dirty="0" err="1" smtClean="0">
                <a:latin typeface="Arial" pitchFamily="34" charset="0"/>
                <a:cs typeface="Arial" pitchFamily="34" charset="0"/>
              </a:rPr>
              <a:t>Zarillo</a:t>
            </a:r>
            <a:r>
              <a:rPr lang="en-US" sz="5200" dirty="0" smtClean="0">
                <a:latin typeface="Arial" pitchFamily="34" charset="0"/>
                <a:cs typeface="Arial" pitchFamily="34" charset="0"/>
              </a:rPr>
              <a:t>, D. F. (2009). Bar-code technology for medication administration: Medication errors and nurse satisfaction. </a:t>
            </a:r>
            <a:r>
              <a:rPr lang="en-US" sz="5200" i="1" dirty="0" err="1" smtClean="0">
                <a:latin typeface="Arial" pitchFamily="34" charset="0"/>
                <a:cs typeface="Arial" pitchFamily="34" charset="0"/>
              </a:rPr>
              <a:t>Medsurg</a:t>
            </a:r>
            <a:r>
              <a:rPr lang="en-US" sz="5200" i="1" dirty="0" smtClean="0">
                <a:latin typeface="Arial" pitchFamily="34" charset="0"/>
                <a:cs typeface="Arial" pitchFamily="34" charset="0"/>
              </a:rPr>
              <a:t> Nursing, 18</a:t>
            </a:r>
            <a:r>
              <a:rPr lang="en-US" sz="5200" dirty="0" smtClean="0">
                <a:latin typeface="Arial" pitchFamily="34" charset="0"/>
                <a:cs typeface="Arial" pitchFamily="34" charset="0"/>
              </a:rPr>
              <a:t>, 103-109.</a:t>
            </a:r>
          </a:p>
          <a:p>
            <a:pPr>
              <a:buNone/>
            </a:pPr>
            <a:r>
              <a:rPr lang="en-US" sz="5200" dirty="0" err="1" smtClean="0">
                <a:latin typeface="Arial" pitchFamily="34" charset="0"/>
                <a:cs typeface="Arial" pitchFamily="34" charset="0"/>
              </a:rPr>
              <a:t>Helmons</a:t>
            </a:r>
            <a:r>
              <a:rPr lang="en-US" sz="5200" dirty="0" smtClean="0">
                <a:latin typeface="Arial" pitchFamily="34" charset="0"/>
                <a:cs typeface="Arial" pitchFamily="34" charset="0"/>
              </a:rPr>
              <a:t>, P.J., </a:t>
            </a:r>
            <a:r>
              <a:rPr lang="en-US" sz="5200" dirty="0" err="1" smtClean="0">
                <a:latin typeface="Arial" pitchFamily="34" charset="0"/>
                <a:cs typeface="Arial" pitchFamily="34" charset="0"/>
              </a:rPr>
              <a:t>Wargel</a:t>
            </a:r>
            <a:r>
              <a:rPr lang="en-US" sz="5200" dirty="0" smtClean="0">
                <a:latin typeface="Arial" pitchFamily="34" charset="0"/>
                <a:cs typeface="Arial" pitchFamily="34" charset="0"/>
              </a:rPr>
              <a:t>, L.N., Daniels, C.E. (2009). Effect of bar-code-assisted medication administration on medication administration errors and accuracy in multiple patient care areas. </a:t>
            </a:r>
            <a:r>
              <a:rPr lang="en-US" sz="5200" i="1" dirty="0" smtClean="0">
                <a:latin typeface="Arial" pitchFamily="34" charset="0"/>
                <a:cs typeface="Arial" pitchFamily="34" charset="0"/>
              </a:rPr>
              <a:t>American Journal of Health-System Pharmacy</a:t>
            </a:r>
            <a:r>
              <a:rPr lang="en-US" sz="5200" dirty="0" smtClean="0">
                <a:latin typeface="Arial" pitchFamily="34" charset="0"/>
                <a:cs typeface="Arial" pitchFamily="34" charset="0"/>
              </a:rPr>
              <a:t>, 66 (13), 1202-1210.</a:t>
            </a:r>
          </a:p>
          <a:p>
            <a:endParaRPr lang="en-US" dirty="0"/>
          </a:p>
        </p:txBody>
      </p:sp>
      <p:sp>
        <p:nvSpPr>
          <p:cNvPr id="3" name="Title 2"/>
          <p:cNvSpPr>
            <a:spLocks noGrp="1"/>
          </p:cNvSpPr>
          <p:nvPr>
            <p:ph type="title"/>
          </p:nvPr>
        </p:nvSpPr>
        <p:spPr/>
        <p:txBody>
          <a:bodyPr>
            <a:normAutofit/>
          </a:bodyPr>
          <a:lstStyle/>
          <a:p>
            <a:pPr algn="ctr"/>
            <a:r>
              <a:rPr lang="en-US" sz="8000" dirty="0" smtClean="0">
                <a:latin typeface="Arial" pitchFamily="34" charset="0"/>
                <a:cs typeface="Arial" pitchFamily="34" charset="0"/>
              </a:rPr>
              <a:t>References</a:t>
            </a:r>
            <a:endParaRPr lang="en-US" sz="80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8362" y="1375569"/>
            <a:ext cx="15553373" cy="9601200"/>
          </a:xfrm>
        </p:spPr>
        <p:txBody>
          <a:bodyPr>
            <a:noAutofit/>
          </a:bodyPr>
          <a:lstStyle/>
          <a:p>
            <a:pPr>
              <a:buNone/>
            </a:pPr>
            <a:r>
              <a:rPr lang="en-US" sz="4800" dirty="0" smtClean="0">
                <a:latin typeface="Arial" pitchFamily="34" charset="0"/>
                <a:cs typeface="Arial" pitchFamily="34" charset="0"/>
              </a:rPr>
              <a:t>Hewitt, P. (2010). Nurses’ perceptions of the causes of medication errors: an integrative literature review. </a:t>
            </a:r>
            <a:r>
              <a:rPr lang="en-US" sz="4800" i="1" dirty="0" err="1" smtClean="0">
                <a:latin typeface="Arial" pitchFamily="34" charset="0"/>
                <a:cs typeface="Arial" pitchFamily="34" charset="0"/>
              </a:rPr>
              <a:t>Medsurg</a:t>
            </a:r>
            <a:r>
              <a:rPr lang="en-US" sz="4800" i="1" dirty="0" smtClean="0">
                <a:latin typeface="Arial" pitchFamily="34" charset="0"/>
                <a:cs typeface="Arial" pitchFamily="34" charset="0"/>
              </a:rPr>
              <a:t> Nursing, </a:t>
            </a:r>
            <a:r>
              <a:rPr lang="en-US" sz="4800" dirty="0" smtClean="0">
                <a:latin typeface="Arial" pitchFamily="34" charset="0"/>
                <a:cs typeface="Arial" pitchFamily="34" charset="0"/>
              </a:rPr>
              <a:t>19 (3), 159-167.</a:t>
            </a:r>
          </a:p>
          <a:p>
            <a:pPr>
              <a:buNone/>
            </a:pPr>
            <a:r>
              <a:rPr lang="en-US" sz="4800" dirty="0" smtClean="0">
                <a:latin typeface="Arial" pitchFamily="34" charset="0"/>
                <a:cs typeface="Arial" pitchFamily="34" charset="0"/>
              </a:rPr>
              <a:t>Koppel, R., </a:t>
            </a:r>
            <a:r>
              <a:rPr lang="en-US" sz="4800" dirty="0" err="1" smtClean="0">
                <a:latin typeface="Arial" pitchFamily="34" charset="0"/>
                <a:cs typeface="Arial" pitchFamily="34" charset="0"/>
              </a:rPr>
              <a:t>Wetterneck</a:t>
            </a:r>
            <a:r>
              <a:rPr lang="en-US" sz="4800" dirty="0" smtClean="0">
                <a:latin typeface="Arial" pitchFamily="34" charset="0"/>
                <a:cs typeface="Arial" pitchFamily="34" charset="0"/>
              </a:rPr>
              <a:t>, T., </a:t>
            </a:r>
            <a:r>
              <a:rPr lang="en-US" sz="4800" dirty="0" err="1" smtClean="0">
                <a:latin typeface="Arial" pitchFamily="34" charset="0"/>
                <a:cs typeface="Arial" pitchFamily="34" charset="0"/>
              </a:rPr>
              <a:t>Telles</a:t>
            </a:r>
            <a:r>
              <a:rPr lang="en-US" sz="4800" dirty="0" smtClean="0">
                <a:latin typeface="Arial" pitchFamily="34" charset="0"/>
                <a:cs typeface="Arial" pitchFamily="34" charset="0"/>
              </a:rPr>
              <a:t>, J. L., &amp; Karsh, B. (2008). Workarounds to barcode medication administration systems: Their occurrence, causes, and threats to patient safety. </a:t>
            </a:r>
            <a:r>
              <a:rPr lang="en-US" sz="4800" i="1" dirty="0" smtClean="0">
                <a:latin typeface="Arial" pitchFamily="34" charset="0"/>
                <a:cs typeface="Arial" pitchFamily="34" charset="0"/>
              </a:rPr>
              <a:t>Journal of the American Medical Association, 15 (4),</a:t>
            </a:r>
            <a:r>
              <a:rPr lang="en-US" sz="4800" dirty="0" smtClean="0">
                <a:latin typeface="Arial" pitchFamily="34" charset="0"/>
                <a:cs typeface="Arial" pitchFamily="34" charset="0"/>
              </a:rPr>
              <a:t> 408-423.</a:t>
            </a:r>
          </a:p>
          <a:p>
            <a:pPr>
              <a:buNone/>
            </a:pPr>
            <a:r>
              <a:rPr lang="en-US" sz="4800" dirty="0" err="1" smtClean="0">
                <a:latin typeface="Arial" pitchFamily="34" charset="0"/>
                <a:cs typeface="Arial" pitchFamily="34" charset="0"/>
              </a:rPr>
              <a:t>Sakowski</a:t>
            </a:r>
            <a:r>
              <a:rPr lang="en-US" sz="4800" dirty="0" smtClean="0">
                <a:latin typeface="Arial" pitchFamily="34" charset="0"/>
                <a:cs typeface="Arial" pitchFamily="34" charset="0"/>
              </a:rPr>
              <a:t>, J., Newman, J. M., &amp; Dozier, K. (2008). Severity of medication administration errors detected by a bar-code medication administration system. </a:t>
            </a:r>
            <a:r>
              <a:rPr lang="en-US" sz="4800" i="1" dirty="0" smtClean="0">
                <a:latin typeface="Arial" pitchFamily="34" charset="0"/>
                <a:cs typeface="Arial" pitchFamily="34" charset="0"/>
              </a:rPr>
              <a:t>American Journal of Health-System Pharmacy, 65</a:t>
            </a:r>
            <a:r>
              <a:rPr lang="en-US" sz="4800" dirty="0" smtClean="0">
                <a:latin typeface="Arial" pitchFamily="34" charset="0"/>
                <a:cs typeface="Arial" pitchFamily="34" charset="0"/>
              </a:rPr>
              <a:t>, 1661-1666.</a:t>
            </a:r>
          </a:p>
          <a:p>
            <a:endParaRPr lang="en-US" sz="48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idx="1"/>
          </p:nvPr>
        </p:nvSpPr>
        <p:spPr>
          <a:xfrm>
            <a:off x="792163" y="1223963"/>
            <a:ext cx="15628937" cy="9829800"/>
          </a:xfrm>
        </p:spPr>
        <p:txBody>
          <a:bodyPr>
            <a:normAutofit/>
          </a:bodyPr>
          <a:lstStyle/>
          <a:p>
            <a:pPr>
              <a:buNone/>
            </a:pPr>
            <a:r>
              <a:rPr lang="en-US" sz="4800" dirty="0" err="1" smtClean="0">
                <a:latin typeface="Arial" pitchFamily="34" charset="0"/>
                <a:cs typeface="Arial" pitchFamily="34" charset="0"/>
              </a:rPr>
              <a:t>Skibinski</a:t>
            </a:r>
            <a:r>
              <a:rPr lang="en-US" sz="4800" dirty="0" smtClean="0">
                <a:latin typeface="Arial" pitchFamily="34" charset="0"/>
                <a:cs typeface="Arial" pitchFamily="34" charset="0"/>
              </a:rPr>
              <a:t>, K., White, B., I-</a:t>
            </a:r>
            <a:r>
              <a:rPr lang="en-US" sz="4800" dirty="0" err="1" smtClean="0">
                <a:latin typeface="Arial" pitchFamily="34" charset="0"/>
                <a:cs typeface="Arial" pitchFamily="34" charset="0"/>
              </a:rPr>
              <a:t>Kuel</a:t>
            </a:r>
            <a:r>
              <a:rPr lang="en-US" sz="4800" dirty="0" smtClean="0">
                <a:latin typeface="Arial" pitchFamily="34" charset="0"/>
                <a:cs typeface="Arial" pitchFamily="34" charset="0"/>
              </a:rPr>
              <a:t> Lin, L., Dong, Y., and </a:t>
            </a:r>
            <a:r>
              <a:rPr lang="en-US" sz="4800" dirty="0" err="1" smtClean="0">
                <a:latin typeface="Arial" pitchFamily="34" charset="0"/>
                <a:cs typeface="Arial" pitchFamily="34" charset="0"/>
              </a:rPr>
              <a:t>Wenting</a:t>
            </a:r>
            <a:r>
              <a:rPr lang="en-US" sz="4800" dirty="0" smtClean="0">
                <a:latin typeface="Arial" pitchFamily="34" charset="0"/>
                <a:cs typeface="Arial" pitchFamily="34" charset="0"/>
              </a:rPr>
              <a:t>, W.(2007). Effects of technological interventions on the safety of a medication-use system. </a:t>
            </a:r>
            <a:r>
              <a:rPr lang="en-US" sz="4800" i="1" dirty="0" smtClean="0">
                <a:latin typeface="Arial" pitchFamily="34" charset="0"/>
                <a:cs typeface="Arial" pitchFamily="34" charset="0"/>
              </a:rPr>
              <a:t>American Journal of Health-System Pharmacy, 64 (1),</a:t>
            </a:r>
            <a:r>
              <a:rPr lang="en-US" sz="4800" dirty="0" smtClean="0">
                <a:latin typeface="Arial" pitchFamily="34" charset="0"/>
                <a:cs typeface="Arial" pitchFamily="34" charset="0"/>
              </a:rPr>
              <a:t> 90-96.</a:t>
            </a:r>
          </a:p>
          <a:p>
            <a:pPr>
              <a:buNone/>
            </a:pPr>
            <a:r>
              <a:rPr lang="en-US" sz="4800" dirty="0" smtClean="0">
                <a:latin typeface="Arial" pitchFamily="34" charset="0"/>
                <a:cs typeface="Arial" pitchFamily="34" charset="0"/>
              </a:rPr>
              <a:t>Wideman, M.V., Whittler, M.E., &amp; Anderson, M.A. (2005). Barcode Medication Administration: Lessons Learned from an Intensive Care Unit Implementation. In K. </a:t>
            </a:r>
            <a:r>
              <a:rPr lang="en-US" sz="4800" dirty="0" err="1" smtClean="0">
                <a:latin typeface="Arial" pitchFamily="34" charset="0"/>
                <a:cs typeface="Arial" pitchFamily="34" charset="0"/>
              </a:rPr>
              <a:t>Henriksen</a:t>
            </a:r>
            <a:r>
              <a:rPr lang="en-US" sz="4800" dirty="0" smtClean="0">
                <a:latin typeface="Arial" pitchFamily="34" charset="0"/>
                <a:cs typeface="Arial" pitchFamily="34" charset="0"/>
              </a:rPr>
              <a:t>, J. Battles, E. Marks, and D. </a:t>
            </a:r>
            <a:r>
              <a:rPr lang="en-US" sz="4800" dirty="0" err="1" smtClean="0">
                <a:latin typeface="Arial" pitchFamily="34" charset="0"/>
                <a:cs typeface="Arial" pitchFamily="34" charset="0"/>
              </a:rPr>
              <a:t>Lewin</a:t>
            </a:r>
            <a:r>
              <a:rPr lang="en-US" sz="4800" dirty="0" smtClean="0">
                <a:latin typeface="Arial" pitchFamily="34" charset="0"/>
                <a:cs typeface="Arial" pitchFamily="34" charset="0"/>
              </a:rPr>
              <a:t> (Eds.) </a:t>
            </a:r>
            <a:r>
              <a:rPr lang="en-US" sz="4800" i="1" dirty="0" smtClean="0">
                <a:latin typeface="Arial" pitchFamily="34" charset="0"/>
                <a:cs typeface="Arial" pitchFamily="34" charset="0"/>
              </a:rPr>
              <a:t>Advances in Patient Safety: From Research to Implementation. Vol. 3: Concepts and methodology.</a:t>
            </a:r>
            <a:r>
              <a:rPr lang="en-US" sz="4800" dirty="0" smtClean="0">
                <a:latin typeface="Arial" pitchFamily="34" charset="0"/>
                <a:cs typeface="Arial" pitchFamily="34" charset="0"/>
              </a:rPr>
              <a:t> Rockville, MD: Agency for Healthcare Research and Quality.</a:t>
            </a:r>
          </a:p>
          <a:p>
            <a:pPr>
              <a:buNone/>
            </a:pPr>
            <a:endParaRPr lang="en-US" sz="48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8362" y="1223169"/>
            <a:ext cx="15553373" cy="8554280"/>
          </a:xfrm>
        </p:spPr>
        <p:txBody>
          <a:bodyPr/>
          <a:lstStyle/>
          <a:p>
            <a:r>
              <a:rPr lang="en-US" sz="4800" dirty="0" smtClean="0">
                <a:latin typeface="Arial" pitchFamily="34" charset="0"/>
                <a:cs typeface="Arial" pitchFamily="34" charset="0"/>
              </a:rPr>
              <a:t>Williams, D.J. (2007). Medication errors. </a:t>
            </a:r>
            <a:r>
              <a:rPr lang="en-US" sz="4800" i="1" dirty="0" smtClean="0">
                <a:latin typeface="Arial" pitchFamily="34" charset="0"/>
                <a:cs typeface="Arial" pitchFamily="34" charset="0"/>
              </a:rPr>
              <a:t>The Journal of the Royal College of Physicians of Edinburg, 37</a:t>
            </a:r>
            <a:r>
              <a:rPr lang="en-US" sz="4800" dirty="0" smtClean="0">
                <a:latin typeface="Arial" pitchFamily="34" charset="0"/>
                <a:cs typeface="Arial" pitchFamily="34" charset="0"/>
              </a:rPr>
              <a:t>, 343–346. Retrieved from </a:t>
            </a:r>
            <a:r>
              <a:rPr lang="en-US" sz="4800" u="sng" dirty="0" smtClean="0">
                <a:latin typeface="Arial" pitchFamily="34" charset="0"/>
                <a:cs typeface="Arial" pitchFamily="34" charset="0"/>
                <a:hlinkClick r:id="rId2"/>
              </a:rPr>
              <a:t>http</a:t>
            </a:r>
            <a:r>
              <a:rPr lang="en-US" sz="4800" u="sng" smtClean="0">
                <a:latin typeface="Arial" pitchFamily="34" charset="0"/>
                <a:cs typeface="Arial" pitchFamily="34" charset="0"/>
                <a:hlinkClick r:id="rId2"/>
              </a:rPr>
              <a:t>://www.rcpe.ac.uk/journal/issue/journal_37_4/W</a:t>
            </a:r>
            <a:endParaRPr lang="en-US" sz="4800" dirty="0" smtClean="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sz="4800" dirty="0" smtClean="0"/>
              <a:t>   </a:t>
            </a:r>
          </a:p>
          <a:p>
            <a:pPr>
              <a:buNone/>
            </a:pPr>
            <a:r>
              <a:rPr lang="en-US" sz="4800" dirty="0" smtClean="0"/>
              <a:t>   </a:t>
            </a:r>
            <a:r>
              <a:rPr lang="en-US" sz="4800" dirty="0" smtClean="0">
                <a:latin typeface="Arial" pitchFamily="34" charset="0"/>
                <a:cs typeface="Arial" pitchFamily="34" charset="0"/>
              </a:rPr>
              <a:t>Medication errors are one of the leading causes of death in the U.S hospitals. Introducing bar-coding into clinical practice has shown to reduce the medication error rates considerably. The purpose of this paper is to develop a research-based protocol for introducing the Bar-Code Medication Administration (BCMA) system into the healthcare practice in a single hospital unit.</a:t>
            </a:r>
          </a:p>
          <a:p>
            <a:pPr algn="just"/>
            <a:endParaRPr lang="en-US" sz="4800" dirty="0" smtClean="0">
              <a:latin typeface="Arial" pitchFamily="34" charset="0"/>
              <a:cs typeface="Arial" pitchFamily="34" charset="0"/>
            </a:endParaRPr>
          </a:p>
          <a:p>
            <a:pPr algn="just"/>
            <a:endParaRPr lang="en-US" sz="4800" dirty="0"/>
          </a:p>
        </p:txBody>
      </p:sp>
      <p:sp>
        <p:nvSpPr>
          <p:cNvPr id="2" name="Title 1"/>
          <p:cNvSpPr>
            <a:spLocks noGrp="1"/>
          </p:cNvSpPr>
          <p:nvPr>
            <p:ph type="title"/>
          </p:nvPr>
        </p:nvSpPr>
        <p:spPr/>
        <p:txBody>
          <a:bodyPr>
            <a:normAutofit/>
          </a:bodyPr>
          <a:lstStyle/>
          <a:p>
            <a:pPr algn="ctr"/>
            <a:r>
              <a:rPr lang="en-US" sz="8000" b="1" dirty="0" smtClean="0">
                <a:latin typeface="Arial" pitchFamily="34" charset="0"/>
                <a:cs typeface="Arial" pitchFamily="34" charset="0"/>
              </a:rPr>
              <a:t>Purpose</a:t>
            </a:r>
            <a:endParaRPr lang="en-US" sz="8000" b="1"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4800" dirty="0" smtClean="0">
                <a:latin typeface="Times New Roman" pitchFamily="18" charset="0"/>
                <a:cs typeface="Times New Roman" pitchFamily="18" charset="0"/>
              </a:rPr>
              <a:t>   </a:t>
            </a:r>
            <a:r>
              <a:rPr lang="en-US" sz="4800" dirty="0" smtClean="0">
                <a:latin typeface="Arial" pitchFamily="34" charset="0"/>
                <a:cs typeface="Arial" pitchFamily="34" charset="0"/>
              </a:rPr>
              <a:t>The BCMA system is similar to the one described by Wideman, Whittler, and Anderson (Wideman, Whittler, &amp; Anderson, 2005). Medication administration process starts when physician makes an entry that detail’s patient orders. When the orders are verified, they appear on nursing staff's point-of-care BCMA. Scanning patient’s wristband and medication before administering it to the patient allows to record the time of administering the medication. The software also contains “Missing Dose Request” function.</a:t>
            </a:r>
          </a:p>
          <a:p>
            <a:pPr algn="just">
              <a:buNone/>
            </a:pPr>
            <a:endParaRPr lang="en-US" sz="4800" dirty="0"/>
          </a:p>
        </p:txBody>
      </p:sp>
      <p:sp>
        <p:nvSpPr>
          <p:cNvPr id="2" name="Title 1"/>
          <p:cNvSpPr>
            <a:spLocks noGrp="1"/>
          </p:cNvSpPr>
          <p:nvPr>
            <p:ph type="title"/>
          </p:nvPr>
        </p:nvSpPr>
        <p:spPr/>
        <p:txBody>
          <a:bodyPr>
            <a:normAutofit/>
          </a:bodyPr>
          <a:lstStyle/>
          <a:p>
            <a:pPr algn="ctr"/>
            <a:r>
              <a:rPr lang="en-US" sz="8000" dirty="0" smtClean="0">
                <a:latin typeface="Arial" pitchFamily="34" charset="0"/>
                <a:cs typeface="Arial" pitchFamily="34" charset="0"/>
              </a:rPr>
              <a:t>Background</a:t>
            </a:r>
            <a:endParaRPr lang="en-US" sz="80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4800" dirty="0" smtClean="0">
                <a:latin typeface="Arial" pitchFamily="34" charset="0"/>
                <a:cs typeface="Arial" pitchFamily="34" charset="0"/>
              </a:rPr>
              <a:t>   </a:t>
            </a:r>
          </a:p>
          <a:p>
            <a:pPr>
              <a:buNone/>
            </a:pPr>
            <a:r>
              <a:rPr lang="en-US" sz="4800" dirty="0" smtClean="0">
                <a:latin typeface="Arial" pitchFamily="34" charset="0"/>
                <a:cs typeface="Arial" pitchFamily="34" charset="0"/>
              </a:rPr>
              <a:t>  This protocol was created as a result of the analysis of the article by </a:t>
            </a:r>
            <a:r>
              <a:rPr lang="en-US" sz="4800" dirty="0" err="1" smtClean="0">
                <a:latin typeface="Arial" pitchFamily="34" charset="0"/>
                <a:cs typeface="Arial" pitchFamily="34" charset="0"/>
              </a:rPr>
              <a:t>Wideman</a:t>
            </a:r>
            <a:r>
              <a:rPr lang="en-US" sz="4800" dirty="0" smtClean="0">
                <a:latin typeface="Arial" pitchFamily="34" charset="0"/>
                <a:cs typeface="Arial" pitchFamily="34" charset="0"/>
              </a:rPr>
              <a:t>, Whittler, </a:t>
            </a:r>
            <a:r>
              <a:rPr lang="en-US" sz="4800" dirty="0" smtClean="0">
                <a:latin typeface="Arial" pitchFamily="34" charset="0"/>
                <a:cs typeface="Arial" pitchFamily="34" charset="0"/>
              </a:rPr>
              <a:t>and Anderson</a:t>
            </a:r>
            <a:r>
              <a:rPr lang="en-US" sz="4800" dirty="0" smtClean="0">
                <a:latin typeface="Arial" pitchFamily="34" charset="0"/>
                <a:cs typeface="Arial" pitchFamily="34" charset="0"/>
              </a:rPr>
              <a:t> (2005)</a:t>
            </a:r>
            <a:r>
              <a:rPr lang="en-US" sz="4800" dirty="0" smtClean="0">
                <a:latin typeface="Arial" pitchFamily="34" charset="0"/>
                <a:cs typeface="Arial" pitchFamily="34" charset="0"/>
              </a:rPr>
              <a:t> </a:t>
            </a:r>
            <a:r>
              <a:rPr lang="en-US" sz="4800" dirty="0" smtClean="0">
                <a:latin typeface="Arial" pitchFamily="34" charset="0"/>
                <a:cs typeface="Arial" pitchFamily="34" charset="0"/>
              </a:rPr>
              <a:t>about introducing the BCMA system in the acute care and long-term care sections of a 118-bed Veterans Administration hospital, and Koppel’s article (Koppel et al., 2008) about workarounds connected to using BCMA system.</a:t>
            </a:r>
          </a:p>
          <a:p>
            <a:pPr>
              <a:buNone/>
            </a:pPr>
            <a:endParaRPr lang="en-US" dirty="0"/>
          </a:p>
        </p:txBody>
      </p:sp>
      <p:sp>
        <p:nvSpPr>
          <p:cNvPr id="2" name="Title 1"/>
          <p:cNvSpPr>
            <a:spLocks noGrp="1"/>
          </p:cNvSpPr>
          <p:nvPr>
            <p:ph type="title"/>
          </p:nvPr>
        </p:nvSpPr>
        <p:spPr/>
        <p:txBody>
          <a:bodyPr>
            <a:normAutofit/>
          </a:bodyPr>
          <a:lstStyle/>
          <a:p>
            <a:pPr algn="ctr"/>
            <a:r>
              <a:rPr lang="en-US" sz="8000" dirty="0" smtClean="0">
                <a:latin typeface="Arial" pitchFamily="34" charset="0"/>
                <a:cs typeface="Arial" pitchFamily="34" charset="0"/>
              </a:rPr>
              <a:t>Methods</a:t>
            </a:r>
            <a:endParaRPr lang="en-US" sz="80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4800" dirty="0" smtClean="0">
                <a:latin typeface="Arial" pitchFamily="34" charset="0"/>
                <a:cs typeface="Arial" pitchFamily="34" charset="0"/>
              </a:rPr>
              <a:t>Nurses should check BCMA point-of-care before preparing medications for administration, in order to check for updates from physicians and pharmacists.</a:t>
            </a:r>
          </a:p>
          <a:p>
            <a:r>
              <a:rPr lang="en-US" sz="4800" dirty="0" smtClean="0">
                <a:latin typeface="Arial" pitchFamily="34" charset="0"/>
                <a:cs typeface="Arial" pitchFamily="34" charset="0"/>
              </a:rPr>
              <a:t>Nurses should perform double-confirmation before preparing to administer high-risk medications.</a:t>
            </a:r>
          </a:p>
          <a:p>
            <a:pPr algn="just"/>
            <a:r>
              <a:rPr lang="en-US" sz="4800" dirty="0" smtClean="0">
                <a:latin typeface="Arial" pitchFamily="34" charset="0"/>
                <a:cs typeface="Arial" pitchFamily="34" charset="0"/>
              </a:rPr>
              <a:t>Nurses should take medications for one patient at a time’ in case the nurse takes medications for more than one patient a time, they should be carried in separate containers (drawers in medication cart etc) (Wideman, Whittler, &amp; </a:t>
            </a:r>
            <a:r>
              <a:rPr lang="en-US" sz="4800" dirty="0" smtClean="0">
                <a:latin typeface="Arial" pitchFamily="34" charset="0"/>
                <a:cs typeface="Arial" pitchFamily="34" charset="0"/>
              </a:rPr>
              <a:t>Anderson, </a:t>
            </a:r>
            <a:r>
              <a:rPr lang="en-US" sz="4800" dirty="0" smtClean="0">
                <a:latin typeface="Arial" pitchFamily="34" charset="0"/>
                <a:cs typeface="Arial" pitchFamily="34" charset="0"/>
              </a:rPr>
              <a:t>2005).</a:t>
            </a:r>
          </a:p>
          <a:p>
            <a:pPr algn="just"/>
            <a:endParaRPr lang="en-US" sz="4800" dirty="0">
              <a:latin typeface="Arial" pitchFamily="34" charset="0"/>
              <a:cs typeface="Arial" pitchFamily="34" charset="0"/>
            </a:endParaRPr>
          </a:p>
        </p:txBody>
      </p:sp>
      <p:sp>
        <p:nvSpPr>
          <p:cNvPr id="2" name="Title 1"/>
          <p:cNvSpPr>
            <a:spLocks noGrp="1"/>
          </p:cNvSpPr>
          <p:nvPr>
            <p:ph type="title"/>
          </p:nvPr>
        </p:nvSpPr>
        <p:spPr/>
        <p:txBody>
          <a:bodyPr>
            <a:normAutofit/>
          </a:bodyPr>
          <a:lstStyle/>
          <a:p>
            <a:pPr algn="ctr"/>
            <a:r>
              <a:rPr lang="en-US" sz="8000" dirty="0" smtClean="0">
                <a:latin typeface="Arial" pitchFamily="34" charset="0"/>
                <a:cs typeface="Arial" pitchFamily="34" charset="0"/>
              </a:rPr>
              <a:t>Findings</a:t>
            </a:r>
            <a:endParaRPr lang="en-US" sz="80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p:txBody>
          <a:bodyPr>
            <a:normAutofit fontScale="92500" lnSpcReduction="10000"/>
          </a:bodyPr>
          <a:lstStyle/>
          <a:p>
            <a:r>
              <a:rPr lang="en-US" sz="4800" dirty="0" smtClean="0">
                <a:latin typeface="Arial" pitchFamily="34" charset="0"/>
                <a:cs typeface="Arial" pitchFamily="34" charset="0"/>
              </a:rPr>
              <a:t>Scanning of the medications and patient’s wristbands should be performed at the patient’s location. </a:t>
            </a:r>
          </a:p>
          <a:p>
            <a:r>
              <a:rPr lang="en-US" sz="4800" dirty="0" smtClean="0">
                <a:latin typeface="Arial" pitchFamily="34" charset="0"/>
                <a:cs typeface="Arial" pitchFamily="34" charset="0"/>
              </a:rPr>
              <a:t>Nurse should perform visual examination of the medication list, name, and dose before preparing medication for administration (Koppel et al., 2008).</a:t>
            </a:r>
          </a:p>
          <a:p>
            <a:r>
              <a:rPr lang="en-US" sz="4800" dirty="0" smtClean="0">
                <a:latin typeface="Arial" pitchFamily="34" charset="0"/>
                <a:cs typeface="Arial" pitchFamily="34" charset="0"/>
              </a:rPr>
              <a:t>The administering process should begin with scanning the patient’s wristband and checking his medications list. </a:t>
            </a:r>
          </a:p>
          <a:p>
            <a:r>
              <a:rPr lang="en-US" sz="4800" dirty="0" smtClean="0">
                <a:latin typeface="Arial" pitchFamily="34" charset="0"/>
                <a:cs typeface="Arial" pitchFamily="34" charset="0"/>
              </a:rPr>
              <a:t>In case the patient’s wristband is missing or damaged, nurse should order another wristband, and administer medication after it is delivered. </a:t>
            </a:r>
          </a:p>
          <a:p>
            <a:r>
              <a:rPr lang="en-US" sz="4800" dirty="0" smtClean="0">
                <a:latin typeface="Arial" pitchFamily="34" charset="0"/>
                <a:cs typeface="Arial" pitchFamily="34" charset="0"/>
              </a:rPr>
              <a:t>In case the bar-code on medication is missing or damaged, the nurse should take another doze of the medication. </a:t>
            </a:r>
            <a:endParaRPr lang="en-US" sz="4800" dirty="0">
              <a:latin typeface="Arial" pitchFamily="34" charset="0"/>
              <a:cs typeface="Arial" pitchFamily="34" charset="0"/>
            </a:endParaRPr>
          </a:p>
        </p:txBody>
      </p:sp>
      <p:sp>
        <p:nvSpPr>
          <p:cNvPr id="3" name="Title 2"/>
          <p:cNvSpPr>
            <a:spLocks noGrp="1"/>
          </p:cNvSpPr>
          <p:nvPr>
            <p:ph type="title"/>
          </p:nvPr>
        </p:nvSpPr>
        <p:spPr/>
        <p:txBody>
          <a:bodyPr/>
          <a:lstStyle/>
          <a:p>
            <a:pPr algn="ctr"/>
            <a:r>
              <a:rPr lang="en-US" dirty="0" smtClean="0"/>
              <a:t>Findings – Cont. </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800" dirty="0" smtClean="0">
                <a:latin typeface="Arial" pitchFamily="34" charset="0"/>
                <a:cs typeface="Arial" pitchFamily="34" charset="0"/>
              </a:rPr>
              <a:t>Administration of medication should be recorded after the patient got the doze, and nurse made sure he took it. </a:t>
            </a:r>
          </a:p>
          <a:p>
            <a:r>
              <a:rPr lang="en-US" sz="4800" dirty="0" smtClean="0">
                <a:latin typeface="Arial" pitchFamily="34" charset="0"/>
                <a:cs typeface="Arial" pitchFamily="34" charset="0"/>
              </a:rPr>
              <a:t>In case some medications are missing from the cart, nurses should use “Missing Dose Request” function, and wait for the medications to be delivered (Wideman, Whittler, &amp; Anderson, 2005).</a:t>
            </a:r>
          </a:p>
          <a:p>
            <a:r>
              <a:rPr lang="en-US" sz="4800" dirty="0" smtClean="0">
                <a:latin typeface="Arial" pitchFamily="34" charset="0"/>
                <a:cs typeface="Arial" pitchFamily="34" charset="0"/>
              </a:rPr>
              <a:t>Nurses should report problems with the software or hardware components of BCMA system as soon as the problem becomes evident (Wideman, Whittler, &amp; Anderson, 2005).</a:t>
            </a:r>
          </a:p>
        </p:txBody>
      </p:sp>
      <p:sp>
        <p:nvSpPr>
          <p:cNvPr id="3" name="Title 2"/>
          <p:cNvSpPr>
            <a:spLocks noGrp="1"/>
          </p:cNvSpPr>
          <p:nvPr>
            <p:ph type="title"/>
          </p:nvPr>
        </p:nvSpPr>
        <p:spPr/>
        <p:txBody>
          <a:bodyPr/>
          <a:lstStyle/>
          <a:p>
            <a:pPr algn="ctr"/>
            <a:r>
              <a:rPr lang="en-US" dirty="0" smtClean="0"/>
              <a:t>Findings – Cont. </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4800" dirty="0" smtClean="0">
                <a:latin typeface="Arial" pitchFamily="34" charset="0"/>
                <a:cs typeface="Arial" pitchFamily="34" charset="0"/>
              </a:rPr>
              <a:t>   BCMA systems are capable of reducing medication error rates by 50-58% (</a:t>
            </a:r>
            <a:r>
              <a:rPr lang="en-US" sz="4800" dirty="0" err="1" smtClean="0">
                <a:latin typeface="Arial" pitchFamily="34" charset="0"/>
                <a:cs typeface="Arial" pitchFamily="34" charset="0"/>
              </a:rPr>
              <a:t>Sakowski</a:t>
            </a:r>
            <a:r>
              <a:rPr lang="en-US" sz="4800" dirty="0" smtClean="0">
                <a:latin typeface="Arial" pitchFamily="34" charset="0"/>
                <a:cs typeface="Arial" pitchFamily="34" charset="0"/>
              </a:rPr>
              <a:t>, Newman &amp; Dozier, 2008; </a:t>
            </a:r>
            <a:r>
              <a:rPr lang="en-US" sz="4800" dirty="0" err="1" smtClean="0">
                <a:latin typeface="Arial" pitchFamily="34" charset="0"/>
                <a:cs typeface="Arial" pitchFamily="34" charset="0"/>
              </a:rPr>
              <a:t>Helmons</a:t>
            </a:r>
            <a:r>
              <a:rPr lang="en-US" sz="4800" dirty="0" smtClean="0">
                <a:latin typeface="Arial" pitchFamily="34" charset="0"/>
                <a:cs typeface="Arial" pitchFamily="34" charset="0"/>
              </a:rPr>
              <a:t>, </a:t>
            </a:r>
            <a:r>
              <a:rPr lang="en-US" sz="4800" dirty="0" err="1" smtClean="0">
                <a:latin typeface="Arial" pitchFamily="34" charset="0"/>
                <a:cs typeface="Arial" pitchFamily="34" charset="0"/>
              </a:rPr>
              <a:t>Wargel</a:t>
            </a:r>
            <a:r>
              <a:rPr lang="en-US" sz="4800" dirty="0" smtClean="0">
                <a:latin typeface="Arial" pitchFamily="34" charset="0"/>
                <a:cs typeface="Arial" pitchFamily="34" charset="0"/>
              </a:rPr>
              <a:t>, &amp; Daniels, 2009). Developing an effective research-based practice protocol is one of the keys to successful implementation of BCMA system in a hospital unit. Nurses should be educated about the process of working with BCMA system, and informed about rules and possible problems associated with using this system in order to reduce the rate of errors and workarounds connected with BCMA system.</a:t>
            </a:r>
          </a:p>
          <a:p>
            <a:pPr>
              <a:buNone/>
            </a:pPr>
            <a:endParaRPr lang="en-US" sz="4800" dirty="0">
              <a:latin typeface="Arial" pitchFamily="34" charset="0"/>
              <a:cs typeface="Arial" pitchFamily="34" charset="0"/>
            </a:endParaRPr>
          </a:p>
        </p:txBody>
      </p:sp>
      <p:sp>
        <p:nvSpPr>
          <p:cNvPr id="3" name="Title 2"/>
          <p:cNvSpPr>
            <a:spLocks noGrp="1"/>
          </p:cNvSpPr>
          <p:nvPr>
            <p:ph type="title"/>
          </p:nvPr>
        </p:nvSpPr>
        <p:spPr/>
        <p:txBody>
          <a:bodyPr>
            <a:normAutofit/>
          </a:bodyPr>
          <a:lstStyle/>
          <a:p>
            <a:pPr algn="ctr"/>
            <a:r>
              <a:rPr lang="en-US" sz="8000" dirty="0" smtClean="0">
                <a:latin typeface="Arial" pitchFamily="34" charset="0"/>
                <a:cs typeface="Arial" pitchFamily="34" charset="0"/>
              </a:rPr>
              <a:t>Findings - Conclusion</a:t>
            </a:r>
            <a:endParaRPr lang="en-US" sz="80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4800" dirty="0" smtClean="0">
                <a:latin typeface="Arial" pitchFamily="34" charset="0"/>
                <a:cs typeface="Arial" pitchFamily="34" charset="0"/>
              </a:rPr>
              <a:t>   Introducing </a:t>
            </a:r>
            <a:r>
              <a:rPr lang="en-US" sz="4800" dirty="0" smtClean="0">
                <a:latin typeface="Arial" pitchFamily="34" charset="0"/>
                <a:cs typeface="Arial" pitchFamily="34" charset="0"/>
              </a:rPr>
              <a:t>BCMA systems into the hospital practice increases patient safety and allows to comply medication administration process to the five rules: are the right patient, right drug, right dose, right route, and the right time (Cescon &amp; Etchells, 2008). Thus, introducing bar-coding of medications into clinical practice seems to be necessary; BCMA systems are recommended by specialists.</a:t>
            </a:r>
            <a:endParaRPr lang="en-US" sz="4800" dirty="0">
              <a:latin typeface="Arial" pitchFamily="34" charset="0"/>
              <a:cs typeface="Arial" pitchFamily="34" charset="0"/>
            </a:endParaRPr>
          </a:p>
        </p:txBody>
      </p:sp>
      <p:sp>
        <p:nvSpPr>
          <p:cNvPr id="3" name="Title 2"/>
          <p:cNvSpPr>
            <a:spLocks noGrp="1"/>
          </p:cNvSpPr>
          <p:nvPr>
            <p:ph type="title"/>
          </p:nvPr>
        </p:nvSpPr>
        <p:spPr/>
        <p:txBody>
          <a:bodyPr>
            <a:normAutofit/>
          </a:bodyPr>
          <a:lstStyle/>
          <a:p>
            <a:pPr algn="ctr"/>
            <a:r>
              <a:rPr lang="en-US" sz="8000" dirty="0" smtClean="0">
                <a:latin typeface="Arial" pitchFamily="34" charset="0"/>
                <a:cs typeface="Arial" pitchFamily="34" charset="0"/>
              </a:rPr>
              <a:t>Recommendations</a:t>
            </a:r>
            <a:endParaRPr lang="en-US" sz="8000"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202</TotalTime>
  <Words>1083</Words>
  <Application>Microsoft Office PowerPoint</Application>
  <PresentationFormat>Custom</PresentationFormat>
  <Paragraphs>48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Introducing bar-coding of medications into clinical practice: research based protocol for practice</vt:lpstr>
      <vt:lpstr>Purpose</vt:lpstr>
      <vt:lpstr>Background</vt:lpstr>
      <vt:lpstr>Methods</vt:lpstr>
      <vt:lpstr>Findings</vt:lpstr>
      <vt:lpstr>Findings – Cont. </vt:lpstr>
      <vt:lpstr>Findings – Cont. </vt:lpstr>
      <vt:lpstr>Findings - Conclusion</vt:lpstr>
      <vt:lpstr>Recommendations</vt:lpstr>
      <vt:lpstr>References</vt:lpstr>
      <vt:lpstr>Slide 11</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bar-coding of medications into clinical practice: research based protocol for practice</dc:title>
  <dc:creator/>
  <cp:lastModifiedBy>     </cp:lastModifiedBy>
  <cp:revision>20</cp:revision>
  <dcterms:created xsi:type="dcterms:W3CDTF">2006-08-16T00:00:00Z</dcterms:created>
  <dcterms:modified xsi:type="dcterms:W3CDTF">2010-11-17T19:16:00Z</dcterms:modified>
</cp:coreProperties>
</file>