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6" r:id="rId10"/>
    <p:sldId id="263" r:id="rId11"/>
    <p:sldId id="264" r:id="rId12"/>
    <p:sldId id="267" r:id="rId13"/>
    <p:sldId id="268" r:id="rId14"/>
    <p:sldId id="269" r:id="rId15"/>
    <p:sldId id="271"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29" autoAdjust="0"/>
    <p:restoredTop sz="94660"/>
  </p:normalViewPr>
  <p:slideViewPr>
    <p:cSldViewPr>
      <p:cViewPr varScale="1">
        <p:scale>
          <a:sx n="31" d="100"/>
          <a:sy n="31" d="100"/>
        </p:scale>
        <p:origin x="-108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20.11.2010</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20.11.2010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20.11.2010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20.11.2010</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20.11.2010</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en-US" sz="6000" dirty="0" smtClean="0"/>
              <a:t>Israeli </a:t>
            </a:r>
            <a:br>
              <a:rPr lang="en-US" sz="6000" dirty="0" smtClean="0"/>
            </a:br>
            <a:r>
              <a:rPr lang="en-US" sz="6000" dirty="0" smtClean="0"/>
              <a:t>Political Parties</a:t>
            </a:r>
            <a:endParaRPr lang="uk-UA" sz="6000" dirty="0"/>
          </a:p>
        </p:txBody>
      </p:sp>
      <p:sp>
        <p:nvSpPr>
          <p:cNvPr id="3" name="Подзаголовок 2"/>
          <p:cNvSpPr>
            <a:spLocks noGrp="1"/>
          </p:cNvSpPr>
          <p:nvPr>
            <p:ph type="subTitle" idx="1"/>
          </p:nvPr>
        </p:nvSpPr>
        <p:spPr/>
        <p:txBody>
          <a:bodyPr/>
          <a:lstStyle/>
          <a:p>
            <a:r>
              <a:rPr lang="en-US" dirty="0" smtClean="0"/>
              <a:t>Customer’s name</a:t>
            </a:r>
          </a:p>
          <a:p>
            <a:r>
              <a:rPr lang="en-US" dirty="0" smtClean="0"/>
              <a:t>November 20</a:t>
            </a:r>
            <a:r>
              <a:rPr lang="en-US" baseline="30000" dirty="0" smtClean="0"/>
              <a:t>th</a:t>
            </a:r>
            <a:r>
              <a:rPr lang="en-US" dirty="0" smtClean="0"/>
              <a:t>, 2010 </a:t>
            </a:r>
            <a:endParaRPr lang="uk-UA"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85926"/>
            <a:ext cx="8229600" cy="4221365"/>
          </a:xfrm>
        </p:spPr>
        <p:txBody>
          <a:bodyPr>
            <a:normAutofit fontScale="92500" lnSpcReduction="10000"/>
          </a:bodyPr>
          <a:lstStyle/>
          <a:p>
            <a:r>
              <a:rPr lang="en-US" sz="2800" dirty="0" smtClean="0"/>
              <a:t>Established in </a:t>
            </a:r>
            <a:r>
              <a:rPr lang="uk-UA" sz="2800" dirty="0" smtClean="0"/>
              <a:t>1968</a:t>
            </a:r>
            <a:r>
              <a:rPr lang="en-US" sz="2800" dirty="0" smtClean="0"/>
              <a:t> </a:t>
            </a:r>
            <a:r>
              <a:rPr lang="en-US" sz="2800" dirty="0" smtClean="0"/>
              <a:t>as an alliance of </a:t>
            </a:r>
            <a:r>
              <a:rPr lang="en-US" sz="2800" dirty="0" err="1" smtClean="0"/>
              <a:t>severla</a:t>
            </a:r>
            <a:r>
              <a:rPr lang="en-US" sz="2800" dirty="0" smtClean="0"/>
              <a:t> left political groups.</a:t>
            </a:r>
          </a:p>
          <a:p>
            <a:r>
              <a:rPr lang="en-US" sz="2800" dirty="0" smtClean="0"/>
              <a:t>Labor party is more famous in Israel as </a:t>
            </a:r>
            <a:r>
              <a:rPr lang="en-US" sz="2800" dirty="0" err="1" smtClean="0"/>
              <a:t>Avoda</a:t>
            </a:r>
            <a:r>
              <a:rPr lang="en-US" sz="2800" dirty="0" smtClean="0"/>
              <a:t>.</a:t>
            </a:r>
            <a:endParaRPr lang="en-US" sz="2800" dirty="0" smtClean="0"/>
          </a:p>
          <a:p>
            <a:r>
              <a:rPr lang="en-US" sz="2800" dirty="0" smtClean="0"/>
              <a:t>Dominated in 1948-1977; in </a:t>
            </a:r>
            <a:r>
              <a:rPr lang="uk-UA" sz="2800" dirty="0" smtClean="0"/>
              <a:t>1977-2001</a:t>
            </a:r>
            <a:r>
              <a:rPr lang="en-US" sz="2800" dirty="0" smtClean="0"/>
              <a:t> was in opposition. Since 2001 is one of the major political parties but not as influential as it was before.</a:t>
            </a:r>
            <a:endParaRPr lang="uk-UA" sz="2800" dirty="0" smtClean="0"/>
          </a:p>
          <a:p>
            <a:r>
              <a:rPr lang="en-US" sz="2800" dirty="0" smtClean="0"/>
              <a:t>Current </a:t>
            </a:r>
            <a:r>
              <a:rPr lang="en-US" sz="2800" dirty="0" smtClean="0"/>
              <a:t>party leader - </a:t>
            </a:r>
            <a:r>
              <a:rPr lang="en-US" sz="2800" b="1" dirty="0" smtClean="0"/>
              <a:t>Ehud </a:t>
            </a:r>
            <a:r>
              <a:rPr lang="en-US" sz="2800" b="1" dirty="0" smtClean="0"/>
              <a:t>Barak</a:t>
            </a:r>
            <a:r>
              <a:rPr lang="en-US" sz="2800" dirty="0" smtClean="0"/>
              <a:t>.</a:t>
            </a:r>
            <a:endParaRPr lang="en-US" sz="2800" dirty="0" smtClean="0"/>
          </a:p>
          <a:p>
            <a:r>
              <a:rPr lang="en-US" sz="2800" dirty="0" smtClean="0"/>
              <a:t>In 18</a:t>
            </a:r>
            <a:r>
              <a:rPr lang="en-US" sz="2800" baseline="30000" dirty="0" smtClean="0"/>
              <a:t>th</a:t>
            </a:r>
            <a:r>
              <a:rPr lang="en-US" sz="2800" dirty="0" smtClean="0"/>
              <a:t> Knesset received </a:t>
            </a:r>
            <a:r>
              <a:rPr lang="en-US" sz="2800" dirty="0" smtClean="0"/>
              <a:t>13 seats and joined the ruling coalition.</a:t>
            </a:r>
            <a:endParaRPr lang="uk-UA" dirty="0"/>
          </a:p>
        </p:txBody>
      </p:sp>
      <p:sp>
        <p:nvSpPr>
          <p:cNvPr id="3" name="Заголовок 2"/>
          <p:cNvSpPr>
            <a:spLocks noGrp="1"/>
          </p:cNvSpPr>
          <p:nvPr>
            <p:ph type="title"/>
          </p:nvPr>
        </p:nvSpPr>
        <p:spPr/>
        <p:txBody>
          <a:bodyPr>
            <a:normAutofit/>
          </a:bodyPr>
          <a:lstStyle/>
          <a:p>
            <a:pPr algn="ctr"/>
            <a:r>
              <a:rPr lang="en-US" dirty="0" smtClean="0"/>
              <a:t>Israeli Labor Party</a:t>
            </a:r>
            <a:r>
              <a:rPr lang="en-US" dirty="0" smtClean="0"/>
              <a:t> (</a:t>
            </a:r>
            <a:r>
              <a:rPr lang="en-US" dirty="0" err="1" smtClean="0"/>
              <a:t>Avoda</a:t>
            </a:r>
            <a:r>
              <a:rPr lang="en-US" dirty="0" smtClean="0"/>
              <a:t>)</a:t>
            </a:r>
            <a:endParaRPr lang="uk-UA" dirty="0"/>
          </a:p>
        </p:txBody>
      </p:sp>
      <p:pic>
        <p:nvPicPr>
          <p:cNvPr id="3074" name="Picture 2"/>
          <p:cNvPicPr>
            <a:picLocks noChangeAspect="1" noChangeArrowheads="1"/>
          </p:cNvPicPr>
          <p:nvPr/>
        </p:nvPicPr>
        <p:blipFill>
          <a:blip r:embed="rId2"/>
          <a:srcRect/>
          <a:stretch>
            <a:fillRect/>
          </a:stretch>
        </p:blipFill>
        <p:spPr bwMode="auto">
          <a:xfrm>
            <a:off x="3286116" y="1214422"/>
            <a:ext cx="2381250" cy="390525"/>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214974"/>
          </a:xfrm>
        </p:spPr>
        <p:txBody>
          <a:bodyPr>
            <a:noAutofit/>
          </a:bodyPr>
          <a:lstStyle/>
          <a:p>
            <a:pPr algn="ctr">
              <a:buNone/>
            </a:pPr>
            <a:r>
              <a:rPr lang="en-US" sz="2800" b="1" u="sng" dirty="0" smtClean="0"/>
              <a:t>Political views:</a:t>
            </a:r>
          </a:p>
          <a:p>
            <a:r>
              <a:rPr lang="en-US" sz="2000" b="1" dirty="0" smtClean="0"/>
              <a:t>Economy: </a:t>
            </a:r>
            <a:r>
              <a:rPr lang="en-US" sz="2000" dirty="0" smtClean="0"/>
              <a:t>social-democratic with a call for central government control over the economy, increased social responsibility of the government, anti-privatization. Currently it holds a moderate social-democratic position with insistence of increasing social security programs but with gradual privatization. Government, and not market, should be responsible for providing education, health care, other social services.</a:t>
            </a:r>
          </a:p>
          <a:p>
            <a:r>
              <a:rPr lang="en-US" sz="2000" b="1" dirty="0" smtClean="0"/>
              <a:t>Religion: </a:t>
            </a:r>
            <a:r>
              <a:rPr lang="en-US" sz="2000" dirty="0" smtClean="0"/>
              <a:t>rather secular. Believes that Judaism should dominate in the country but all other religions (Christianity, Islam, and non-orthodox Judaism) should be entitled to equal rights and equal treatment. </a:t>
            </a:r>
          </a:p>
          <a:p>
            <a:r>
              <a:rPr lang="en-US" sz="2000" b="1" dirty="0" smtClean="0"/>
              <a:t>Palestine</a:t>
            </a:r>
            <a:r>
              <a:rPr lang="en-US" sz="2000" dirty="0" smtClean="0"/>
              <a:t>: supports further peace negotiations and believes that all Israeli settlements should be dismantled in order to bring stability to the region. </a:t>
            </a:r>
            <a:endParaRPr lang="uk-UA" sz="2000" dirty="0"/>
          </a:p>
        </p:txBody>
      </p:sp>
      <p:sp>
        <p:nvSpPr>
          <p:cNvPr id="3" name="Заголовок 2"/>
          <p:cNvSpPr>
            <a:spLocks noGrp="1"/>
          </p:cNvSpPr>
          <p:nvPr>
            <p:ph type="title"/>
          </p:nvPr>
        </p:nvSpPr>
        <p:spPr>
          <a:xfrm>
            <a:off x="457200" y="274638"/>
            <a:ext cx="8229600" cy="654032"/>
          </a:xfrm>
        </p:spPr>
        <p:txBody>
          <a:bodyPr>
            <a:normAutofit fontScale="90000"/>
          </a:bodyPr>
          <a:lstStyle/>
          <a:p>
            <a:pPr algn="ctr"/>
            <a:r>
              <a:rPr lang="en-US" sz="4400" dirty="0" smtClean="0"/>
              <a:t>Israeli Labor Party</a:t>
            </a:r>
            <a:endParaRPr lang="uk-UA"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357430"/>
            <a:ext cx="8229600" cy="3649861"/>
          </a:xfrm>
        </p:spPr>
        <p:txBody>
          <a:bodyPr>
            <a:normAutofit fontScale="85000" lnSpcReduction="10000"/>
          </a:bodyPr>
          <a:lstStyle/>
          <a:p>
            <a:r>
              <a:rPr lang="en-US" sz="2800" dirty="0" smtClean="0"/>
              <a:t>Established in </a:t>
            </a:r>
            <a:r>
              <a:rPr lang="uk-UA" sz="2800" dirty="0" smtClean="0"/>
              <a:t>196</a:t>
            </a:r>
            <a:r>
              <a:rPr lang="en-US" sz="2800" dirty="0" smtClean="0"/>
              <a:t>4 to represent ultra-orthodox </a:t>
            </a:r>
            <a:r>
              <a:rPr lang="en-US" sz="2800" dirty="0" smtClean="0"/>
              <a:t>religious group – Sephardic (Middle Eastern) </a:t>
            </a:r>
            <a:r>
              <a:rPr lang="en-US" sz="2800" dirty="0" smtClean="0"/>
              <a:t>Jews.</a:t>
            </a:r>
          </a:p>
          <a:p>
            <a:r>
              <a:rPr lang="en-US" sz="2800" dirty="0" smtClean="0"/>
              <a:t>In </a:t>
            </a:r>
            <a:r>
              <a:rPr lang="uk-UA" sz="2800" dirty="0" smtClean="0"/>
              <a:t>1999</a:t>
            </a:r>
            <a:r>
              <a:rPr lang="en-US" sz="2800" dirty="0" smtClean="0"/>
              <a:t>, former party leader </a:t>
            </a:r>
            <a:r>
              <a:rPr lang="en-US" sz="2800" dirty="0" err="1" smtClean="0"/>
              <a:t>Aryeh</a:t>
            </a:r>
            <a:r>
              <a:rPr lang="en-US" sz="2800" dirty="0" smtClean="0"/>
              <a:t> </a:t>
            </a:r>
            <a:r>
              <a:rPr lang="en-US" sz="2800" dirty="0" err="1" smtClean="0"/>
              <a:t>Deri</a:t>
            </a:r>
            <a:r>
              <a:rPr lang="en-US" sz="2800" dirty="0" smtClean="0"/>
              <a:t> was imprisoned with corruption charges. Many people treated it as political prosecution and began to support this party, making it one of the five major Israeli political parties.</a:t>
            </a:r>
          </a:p>
          <a:p>
            <a:r>
              <a:rPr lang="en-US" sz="2800" dirty="0" smtClean="0"/>
              <a:t>Current </a:t>
            </a:r>
            <a:r>
              <a:rPr lang="en-US" sz="2800" dirty="0" smtClean="0"/>
              <a:t>party </a:t>
            </a:r>
            <a:r>
              <a:rPr lang="en-US" sz="2800" smtClean="0"/>
              <a:t>leader </a:t>
            </a:r>
            <a:r>
              <a:rPr lang="en-US" sz="2800" smtClean="0"/>
              <a:t>.</a:t>
            </a:r>
            <a:endParaRPr lang="en-US" sz="2800" dirty="0" smtClean="0"/>
          </a:p>
          <a:p>
            <a:r>
              <a:rPr lang="en-US" sz="2800" dirty="0" smtClean="0"/>
              <a:t>In 18</a:t>
            </a:r>
            <a:r>
              <a:rPr lang="en-US" sz="2800" baseline="30000" dirty="0" smtClean="0"/>
              <a:t>th</a:t>
            </a:r>
            <a:r>
              <a:rPr lang="en-US" sz="2800" dirty="0" smtClean="0"/>
              <a:t> Knesset received </a:t>
            </a:r>
            <a:r>
              <a:rPr lang="en-US" sz="2800" dirty="0" smtClean="0"/>
              <a:t>11 seats and joined the ruling coalition.</a:t>
            </a:r>
            <a:endParaRPr lang="uk-UA" dirty="0"/>
          </a:p>
        </p:txBody>
      </p:sp>
      <p:sp>
        <p:nvSpPr>
          <p:cNvPr id="3" name="Заголовок 2"/>
          <p:cNvSpPr>
            <a:spLocks noGrp="1"/>
          </p:cNvSpPr>
          <p:nvPr>
            <p:ph type="title"/>
          </p:nvPr>
        </p:nvSpPr>
        <p:spPr/>
        <p:txBody>
          <a:bodyPr>
            <a:normAutofit fontScale="90000"/>
          </a:bodyPr>
          <a:lstStyle/>
          <a:p>
            <a:pPr algn="ctr"/>
            <a:r>
              <a:rPr lang="en-US" dirty="0" err="1" smtClean="0"/>
              <a:t>Shas</a:t>
            </a:r>
            <a:r>
              <a:rPr lang="en-US" dirty="0" smtClean="0"/>
              <a:t> (</a:t>
            </a:r>
            <a:r>
              <a:rPr lang="en-US" dirty="0" smtClean="0"/>
              <a:t>Sephardim Religious </a:t>
            </a:r>
            <a:r>
              <a:rPr lang="en-US" dirty="0" smtClean="0"/>
              <a:t>Party)</a:t>
            </a:r>
            <a:endParaRPr lang="uk-UA" dirty="0"/>
          </a:p>
        </p:txBody>
      </p:sp>
      <p:pic>
        <p:nvPicPr>
          <p:cNvPr id="5122" name="Picture 2"/>
          <p:cNvPicPr>
            <a:picLocks noChangeAspect="1" noChangeArrowheads="1"/>
          </p:cNvPicPr>
          <p:nvPr/>
        </p:nvPicPr>
        <p:blipFill>
          <a:blip r:embed="rId2"/>
          <a:srcRect/>
          <a:stretch>
            <a:fillRect/>
          </a:stretch>
        </p:blipFill>
        <p:spPr bwMode="auto">
          <a:xfrm>
            <a:off x="3786182" y="1142984"/>
            <a:ext cx="1428750" cy="1071570"/>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214974"/>
          </a:xfrm>
        </p:spPr>
        <p:txBody>
          <a:bodyPr>
            <a:noAutofit/>
          </a:bodyPr>
          <a:lstStyle/>
          <a:p>
            <a:pPr algn="ctr">
              <a:buNone/>
            </a:pPr>
            <a:endParaRPr lang="en-US" sz="2800" b="1" u="sng" dirty="0" smtClean="0"/>
          </a:p>
          <a:p>
            <a:pPr algn="ctr">
              <a:buNone/>
            </a:pPr>
            <a:r>
              <a:rPr lang="en-US" sz="2800" b="1" u="sng" dirty="0" smtClean="0"/>
              <a:t>Political views:</a:t>
            </a:r>
          </a:p>
          <a:p>
            <a:r>
              <a:rPr lang="en-US" sz="2000" b="1" dirty="0" smtClean="0"/>
              <a:t>Economy: </a:t>
            </a:r>
            <a:r>
              <a:rPr lang="en-US" sz="2000" dirty="0" smtClean="0"/>
              <a:t>social-democratic. Calles for expansion of social welfare programs, especially those providing support for students and Jews, who return to Israel from other countries. Believes that religious needs should dominate the economy.</a:t>
            </a:r>
          </a:p>
          <a:p>
            <a:r>
              <a:rPr lang="en-US" sz="2000" b="1" dirty="0" smtClean="0"/>
              <a:t>Religion: </a:t>
            </a:r>
            <a:r>
              <a:rPr lang="en-US" sz="2000" dirty="0" smtClean="0"/>
              <a:t>extremely religious. Believes that Judaism should dominate the state laws and religious dogmas should serve as a foundation for any legislations. E.g., the laws should prohibit any religiously-banned activity on Shabbat. No tolerance for other views – strongly opposed gay parades in Israel.</a:t>
            </a:r>
          </a:p>
          <a:p>
            <a:r>
              <a:rPr lang="en-US" sz="2000" b="1" dirty="0" smtClean="0"/>
              <a:t>Palestine</a:t>
            </a:r>
            <a:r>
              <a:rPr lang="en-US" sz="2000" dirty="0" smtClean="0"/>
              <a:t>: does not have a strong position. Its stance depends on the partners in the coalition.</a:t>
            </a:r>
          </a:p>
        </p:txBody>
      </p:sp>
      <p:sp>
        <p:nvSpPr>
          <p:cNvPr id="3" name="Заголовок 2"/>
          <p:cNvSpPr>
            <a:spLocks noGrp="1"/>
          </p:cNvSpPr>
          <p:nvPr>
            <p:ph type="title"/>
          </p:nvPr>
        </p:nvSpPr>
        <p:spPr>
          <a:xfrm>
            <a:off x="457200" y="274638"/>
            <a:ext cx="8229600" cy="654032"/>
          </a:xfrm>
        </p:spPr>
        <p:txBody>
          <a:bodyPr>
            <a:normAutofit fontScale="90000"/>
          </a:bodyPr>
          <a:lstStyle/>
          <a:p>
            <a:pPr algn="ctr"/>
            <a:r>
              <a:rPr lang="en-US" sz="4000" dirty="0" err="1" smtClean="0"/>
              <a:t>Shas</a:t>
            </a:r>
            <a:r>
              <a:rPr lang="en-US" sz="4000" dirty="0" smtClean="0"/>
              <a:t> (Sephardim Religious Party)</a:t>
            </a:r>
            <a:endParaRPr lang="uk-UA"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down)">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down)">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229600" cy="5007183"/>
          </a:xfrm>
        </p:spPr>
        <p:txBody>
          <a:bodyPr>
            <a:noAutofit/>
          </a:bodyPr>
          <a:lstStyle/>
          <a:p>
            <a:r>
              <a:rPr lang="en-US" sz="1900" dirty="0" smtClean="0"/>
              <a:t>Despite the fact that there are dozens of various political parties in Israel, only five of them can be considered truly influential.</a:t>
            </a:r>
          </a:p>
          <a:p>
            <a:r>
              <a:rPr lang="en-US" sz="1900" dirty="0" smtClean="0"/>
              <a:t>Five major political parties of Israel include: </a:t>
            </a:r>
            <a:r>
              <a:rPr lang="en-US" sz="1900" b="1" dirty="0" err="1" smtClean="0"/>
              <a:t>Kadima</a:t>
            </a:r>
            <a:r>
              <a:rPr lang="en-US" sz="1900" b="1" dirty="0" smtClean="0"/>
              <a:t>, Likud, </a:t>
            </a:r>
            <a:r>
              <a:rPr lang="en-US" sz="1900" b="1" dirty="0" err="1" smtClean="0"/>
              <a:t>Yisrael</a:t>
            </a:r>
            <a:r>
              <a:rPr lang="en-US" sz="1900" b="1" dirty="0" smtClean="0"/>
              <a:t> </a:t>
            </a:r>
            <a:r>
              <a:rPr lang="en-US" sz="1900" b="1" dirty="0" err="1" smtClean="0"/>
              <a:t>Beitenu</a:t>
            </a:r>
            <a:r>
              <a:rPr lang="en-US" sz="1900" b="1" dirty="0" smtClean="0"/>
              <a:t>, Labor, and </a:t>
            </a:r>
            <a:r>
              <a:rPr lang="en-US" sz="1900" b="1" dirty="0" err="1" smtClean="0"/>
              <a:t>Shas</a:t>
            </a:r>
            <a:r>
              <a:rPr lang="en-US" sz="1900" b="1" dirty="0" smtClean="0"/>
              <a:t>.</a:t>
            </a:r>
          </a:p>
          <a:p>
            <a:r>
              <a:rPr lang="en-US" sz="1900" dirty="0" smtClean="0"/>
              <a:t>Differences:</a:t>
            </a:r>
          </a:p>
          <a:p>
            <a:pPr>
              <a:buFontTx/>
              <a:buChar char="-"/>
            </a:pPr>
            <a:r>
              <a:rPr lang="en-US" sz="1900" dirty="0" smtClean="0"/>
              <a:t>Two out of five major parties are conservative (</a:t>
            </a:r>
            <a:r>
              <a:rPr lang="en-US" sz="1900" dirty="0" err="1" smtClean="0"/>
              <a:t>Kadima</a:t>
            </a:r>
            <a:r>
              <a:rPr lang="en-US" sz="1900" dirty="0" smtClean="0"/>
              <a:t>, Likud), while three are social-democratic (</a:t>
            </a:r>
            <a:r>
              <a:rPr lang="en-US" sz="1900" dirty="0" err="1" smtClean="0"/>
              <a:t>Yisrael</a:t>
            </a:r>
            <a:r>
              <a:rPr lang="en-US" sz="1900" dirty="0" smtClean="0"/>
              <a:t> </a:t>
            </a:r>
            <a:r>
              <a:rPr lang="en-US" sz="1900" dirty="0" err="1" smtClean="0"/>
              <a:t>Beiteinu</a:t>
            </a:r>
            <a:r>
              <a:rPr lang="ru-RU" sz="1900" dirty="0" smtClean="0"/>
              <a:t>, </a:t>
            </a:r>
            <a:r>
              <a:rPr lang="en-US" sz="1900" dirty="0" smtClean="0"/>
              <a:t>Israeli Labor </a:t>
            </a:r>
            <a:r>
              <a:rPr lang="en-US" sz="1900" dirty="0" smtClean="0"/>
              <a:t>Party</a:t>
            </a:r>
            <a:r>
              <a:rPr lang="en-US" sz="1900" dirty="0" smtClean="0"/>
              <a:t>,</a:t>
            </a:r>
            <a:r>
              <a:rPr lang="ru-RU" sz="1900" dirty="0" smtClean="0"/>
              <a:t> </a:t>
            </a:r>
            <a:r>
              <a:rPr lang="en-US" sz="1900" dirty="0" smtClean="0"/>
              <a:t>and </a:t>
            </a:r>
            <a:r>
              <a:rPr lang="en-US" sz="1900" dirty="0" err="1" smtClean="0"/>
              <a:t>Shas</a:t>
            </a:r>
            <a:r>
              <a:rPr lang="en-US" sz="1900" dirty="0" smtClean="0"/>
              <a:t>).</a:t>
            </a:r>
          </a:p>
          <a:p>
            <a:pPr>
              <a:buFontTx/>
              <a:buChar char="-"/>
            </a:pPr>
            <a:r>
              <a:rPr lang="en-US" sz="1900" dirty="0" smtClean="0"/>
              <a:t>Three out of five major parties are secular or neutral (</a:t>
            </a:r>
            <a:r>
              <a:rPr lang="en-US" sz="1900" dirty="0" err="1" smtClean="0"/>
              <a:t>Kadima</a:t>
            </a:r>
            <a:r>
              <a:rPr lang="ru-RU" sz="1900" dirty="0" smtClean="0"/>
              <a:t>, </a:t>
            </a:r>
            <a:r>
              <a:rPr lang="en-US" sz="1900" dirty="0" err="1" smtClean="0"/>
              <a:t>Yisrael</a:t>
            </a:r>
            <a:r>
              <a:rPr lang="en-US" sz="1900" dirty="0" smtClean="0"/>
              <a:t> </a:t>
            </a:r>
            <a:r>
              <a:rPr lang="en-US" sz="1900" dirty="0" err="1" smtClean="0"/>
              <a:t>Beiteinu</a:t>
            </a:r>
            <a:r>
              <a:rPr lang="ru-RU" sz="1900" dirty="0" smtClean="0"/>
              <a:t>,</a:t>
            </a:r>
            <a:r>
              <a:rPr lang="en-US" sz="1900" dirty="0" smtClean="0"/>
              <a:t> and</a:t>
            </a:r>
            <a:r>
              <a:rPr lang="ru-RU" sz="1900" dirty="0" smtClean="0"/>
              <a:t> </a:t>
            </a:r>
            <a:r>
              <a:rPr lang="en-US" sz="1900" dirty="0" smtClean="0"/>
              <a:t>Israeli Labor Party</a:t>
            </a:r>
            <a:r>
              <a:rPr lang="en-US" sz="1900" dirty="0" smtClean="0"/>
              <a:t>), while two support Judaism as a basis for Israel (Likud and </a:t>
            </a:r>
            <a:r>
              <a:rPr lang="en-US" sz="1900" dirty="0" err="1" smtClean="0"/>
              <a:t>Shas</a:t>
            </a:r>
            <a:r>
              <a:rPr lang="en-US" sz="1900" dirty="0" smtClean="0"/>
              <a:t>).</a:t>
            </a:r>
          </a:p>
          <a:p>
            <a:pPr>
              <a:buFontTx/>
              <a:buChar char="-"/>
            </a:pPr>
            <a:r>
              <a:rPr lang="en-US" sz="1900" dirty="0" smtClean="0"/>
              <a:t>Three out of five major parties are in favor of peace negotiations with possible dismantling of Israeli settlements (</a:t>
            </a:r>
            <a:r>
              <a:rPr lang="en-US" sz="1900" dirty="0" err="1" smtClean="0"/>
              <a:t>Kadima</a:t>
            </a:r>
            <a:r>
              <a:rPr lang="en-US" sz="1900" dirty="0" smtClean="0"/>
              <a:t>, </a:t>
            </a:r>
            <a:r>
              <a:rPr lang="en-US" sz="1900" dirty="0" err="1" smtClean="0"/>
              <a:t>Yisrael</a:t>
            </a:r>
            <a:r>
              <a:rPr lang="en-US" sz="1900" dirty="0" smtClean="0"/>
              <a:t> </a:t>
            </a:r>
            <a:r>
              <a:rPr lang="en-US" sz="1900" dirty="0" err="1" smtClean="0"/>
              <a:t>Beiteinu</a:t>
            </a:r>
            <a:r>
              <a:rPr lang="ru-RU" sz="1900" dirty="0" smtClean="0"/>
              <a:t>, </a:t>
            </a:r>
            <a:r>
              <a:rPr lang="en-US" sz="1900" dirty="0" smtClean="0"/>
              <a:t>Israeli Labor Party</a:t>
            </a:r>
            <a:r>
              <a:rPr lang="en-US" sz="1900" dirty="0" smtClean="0"/>
              <a:t>), while one is strictly against (Likud). One – </a:t>
            </a:r>
            <a:r>
              <a:rPr lang="en-US" sz="1900" dirty="0" err="1" smtClean="0"/>
              <a:t>Shas</a:t>
            </a:r>
            <a:r>
              <a:rPr lang="en-US" sz="1900" dirty="0" smtClean="0"/>
              <a:t> </a:t>
            </a:r>
            <a:r>
              <a:rPr lang="en-US" sz="1900" dirty="0" smtClean="0"/>
              <a:t>– does not have a strong position on this issue.</a:t>
            </a:r>
            <a:endParaRPr lang="uk-UA" sz="1900" dirty="0"/>
          </a:p>
        </p:txBody>
      </p:sp>
      <p:sp>
        <p:nvSpPr>
          <p:cNvPr id="3" name="Заголовок 2"/>
          <p:cNvSpPr>
            <a:spLocks noGrp="1"/>
          </p:cNvSpPr>
          <p:nvPr>
            <p:ph type="title"/>
          </p:nvPr>
        </p:nvSpPr>
        <p:spPr>
          <a:xfrm>
            <a:off x="357158" y="0"/>
            <a:ext cx="8229600" cy="1000108"/>
          </a:xfrm>
        </p:spPr>
        <p:txBody>
          <a:bodyPr/>
          <a:lstStyle/>
          <a:p>
            <a:pPr algn="ctr"/>
            <a:r>
              <a:rPr lang="en-US" dirty="0" smtClean="0"/>
              <a:t>Conclusions</a:t>
            </a:r>
            <a:endParaRPr lang="uk-UA"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down)">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42984"/>
            <a:ext cx="8229600" cy="4864307"/>
          </a:xfrm>
        </p:spPr>
        <p:txBody>
          <a:bodyPr>
            <a:normAutofit fontScale="62500" lnSpcReduction="20000"/>
          </a:bodyPr>
          <a:lstStyle/>
          <a:p>
            <a:pPr indent="-540000">
              <a:buNone/>
            </a:pPr>
            <a:r>
              <a:rPr lang="en-US" sz="3400" dirty="0" smtClean="0"/>
              <a:t>“Middle East:</a:t>
            </a:r>
            <a:r>
              <a:rPr lang="en-US" sz="3400" b="1" dirty="0" smtClean="0"/>
              <a:t> </a:t>
            </a:r>
            <a:r>
              <a:rPr lang="en-US" sz="3400" dirty="0" smtClean="0"/>
              <a:t>Israel.” </a:t>
            </a:r>
            <a:r>
              <a:rPr lang="en-US" sz="3400" i="1" dirty="0" smtClean="0"/>
              <a:t>CIA: The World </a:t>
            </a:r>
            <a:r>
              <a:rPr lang="en-US" sz="3400" i="1" dirty="0" err="1" smtClean="0"/>
              <a:t>Factbook</a:t>
            </a:r>
            <a:r>
              <a:rPr lang="en-US" sz="3400" dirty="0" smtClean="0"/>
              <a:t>. 9 Nov. 2010. Web. 20 Nov. 2010.</a:t>
            </a:r>
          </a:p>
          <a:p>
            <a:pPr indent="-540000">
              <a:buNone/>
            </a:pPr>
            <a:r>
              <a:rPr lang="en-US" sz="3400" dirty="0" smtClean="0"/>
              <a:t>“</a:t>
            </a:r>
            <a:r>
              <a:rPr lang="en-US" sz="3400" dirty="0" smtClean="0"/>
              <a:t>Government : Political Parties in </a:t>
            </a:r>
            <a:r>
              <a:rPr lang="en-US" sz="3400" dirty="0" smtClean="0"/>
              <a:t>Israel.” </a:t>
            </a:r>
            <a:r>
              <a:rPr lang="en-US" sz="3400" i="1" dirty="0" smtClean="0"/>
              <a:t>Israel Science and Technology </a:t>
            </a:r>
            <a:r>
              <a:rPr lang="en-US" sz="3400" i="1" dirty="0" smtClean="0"/>
              <a:t>Homepage. </a:t>
            </a:r>
            <a:r>
              <a:rPr lang="en-US" sz="3400" dirty="0" smtClean="0"/>
              <a:t>No date. Web. 20 Nov. 2010.</a:t>
            </a:r>
          </a:p>
          <a:p>
            <a:pPr indent="-540000">
              <a:buNone/>
            </a:pPr>
            <a:r>
              <a:rPr lang="en-US" sz="3400" dirty="0" smtClean="0"/>
              <a:t>“Parliamentary Groups.” </a:t>
            </a:r>
            <a:r>
              <a:rPr lang="en-US" sz="3400" i="1" dirty="0" smtClean="0"/>
              <a:t>The Knesset: Official Web-Site.</a:t>
            </a:r>
            <a:r>
              <a:rPr lang="en-US" sz="3400" dirty="0" smtClean="0"/>
              <a:t> 2010. Web. 20 Nov. 2010.</a:t>
            </a:r>
          </a:p>
          <a:p>
            <a:pPr indent="-540000">
              <a:buNone/>
            </a:pPr>
            <a:r>
              <a:rPr lang="en-US" sz="3400" dirty="0" smtClean="0"/>
              <a:t>“</a:t>
            </a:r>
            <a:r>
              <a:rPr lang="en-US" sz="3400" dirty="0" err="1" smtClean="0"/>
              <a:t>Kadima</a:t>
            </a:r>
            <a:r>
              <a:rPr lang="en-US" sz="3400" dirty="0" smtClean="0"/>
              <a:t> </a:t>
            </a:r>
            <a:r>
              <a:rPr lang="en-US" sz="3400" dirty="0" smtClean="0"/>
              <a:t>Party.” </a:t>
            </a:r>
            <a:r>
              <a:rPr lang="en-US" sz="3400" i="1" dirty="0" smtClean="0"/>
              <a:t>Jewish Virtual Library</a:t>
            </a:r>
            <a:r>
              <a:rPr lang="en-US" sz="3400" dirty="0" smtClean="0"/>
              <a:t>. 2010. Web. 20 Nov. 2010.</a:t>
            </a:r>
          </a:p>
          <a:p>
            <a:pPr indent="-540000">
              <a:buNone/>
            </a:pPr>
            <a:r>
              <a:rPr lang="en-US" sz="3400" dirty="0" smtClean="0"/>
              <a:t>“</a:t>
            </a:r>
            <a:r>
              <a:rPr lang="en-US" sz="3400" dirty="0" smtClean="0"/>
              <a:t>The Likud </a:t>
            </a:r>
            <a:r>
              <a:rPr lang="en-US" sz="3400" dirty="0" smtClean="0"/>
              <a:t>Party.” </a:t>
            </a:r>
            <a:r>
              <a:rPr lang="en-US" sz="3400" i="1" dirty="0" smtClean="0"/>
              <a:t>Jewish Virtual Library</a:t>
            </a:r>
            <a:r>
              <a:rPr lang="en-US" sz="3400" dirty="0" smtClean="0"/>
              <a:t>. 2010. Web. 20 Nov. 2010</a:t>
            </a:r>
            <a:r>
              <a:rPr lang="en-US" sz="3400" dirty="0" smtClean="0"/>
              <a:t>.</a:t>
            </a:r>
          </a:p>
          <a:p>
            <a:pPr indent="-540000">
              <a:buNone/>
            </a:pPr>
            <a:r>
              <a:rPr lang="en-US" sz="3400" dirty="0" smtClean="0"/>
              <a:t>“</a:t>
            </a:r>
            <a:r>
              <a:rPr lang="en-US" sz="3400" dirty="0" err="1" smtClean="0"/>
              <a:t>Yisrael</a:t>
            </a:r>
            <a:r>
              <a:rPr lang="en-US" sz="3400" dirty="0" smtClean="0"/>
              <a:t> </a:t>
            </a:r>
            <a:r>
              <a:rPr lang="en-US" sz="3400" dirty="0" err="1" smtClean="0"/>
              <a:t>Beiteinu</a:t>
            </a:r>
            <a:r>
              <a:rPr lang="en-US" sz="3400" dirty="0" smtClean="0"/>
              <a:t>.” </a:t>
            </a:r>
            <a:r>
              <a:rPr lang="en-US" sz="3400" i="1" dirty="0" smtClean="0"/>
              <a:t>Jewish Virtual Library</a:t>
            </a:r>
            <a:r>
              <a:rPr lang="en-US" sz="3400" dirty="0" smtClean="0"/>
              <a:t>. 2010. Web. 20 Nov. 2010.</a:t>
            </a:r>
          </a:p>
          <a:p>
            <a:pPr indent="-540000">
              <a:buNone/>
            </a:pPr>
            <a:r>
              <a:rPr lang="en-US" sz="3400" dirty="0" smtClean="0"/>
              <a:t>“The </a:t>
            </a:r>
            <a:r>
              <a:rPr lang="en-US" sz="3400" dirty="0" smtClean="0"/>
              <a:t>Labor </a:t>
            </a:r>
            <a:r>
              <a:rPr lang="en-US" sz="3400" dirty="0" smtClean="0"/>
              <a:t>Party.” </a:t>
            </a:r>
            <a:r>
              <a:rPr lang="en-US" sz="3400" i="1" dirty="0" smtClean="0"/>
              <a:t>Jewish Virtual Library</a:t>
            </a:r>
            <a:r>
              <a:rPr lang="en-US" sz="3400" dirty="0" smtClean="0"/>
              <a:t>. 2010. Web. 20 Nov. 2010.</a:t>
            </a:r>
          </a:p>
          <a:p>
            <a:pPr indent="-540000">
              <a:buNone/>
            </a:pPr>
            <a:r>
              <a:rPr lang="en-US" sz="3400" dirty="0" smtClean="0"/>
              <a:t>“</a:t>
            </a:r>
            <a:r>
              <a:rPr lang="en-US" sz="3400" dirty="0" err="1" smtClean="0"/>
              <a:t>Shas</a:t>
            </a:r>
            <a:r>
              <a:rPr lang="en-US" sz="3400" dirty="0" smtClean="0"/>
              <a:t>.” </a:t>
            </a:r>
            <a:r>
              <a:rPr lang="en-US" sz="3400" i="1" dirty="0" smtClean="0"/>
              <a:t>Jewish Virtual Library</a:t>
            </a:r>
            <a:r>
              <a:rPr lang="en-US" sz="3400" dirty="0" smtClean="0"/>
              <a:t>. 2010. Web. 20 Nov. 2010</a:t>
            </a:r>
            <a:r>
              <a:rPr lang="en-US" sz="3400" dirty="0" smtClean="0"/>
              <a:t>.</a:t>
            </a:r>
            <a:endParaRPr lang="en-US" sz="3400" dirty="0" smtClean="0"/>
          </a:p>
          <a:p>
            <a:pPr indent="-540000">
              <a:buNone/>
            </a:pPr>
            <a:endParaRPr lang="en-US" dirty="0" smtClean="0"/>
          </a:p>
          <a:p>
            <a:pPr indent="-540000">
              <a:buNone/>
            </a:pPr>
            <a:endParaRPr lang="en-US" dirty="0" smtClean="0"/>
          </a:p>
          <a:p>
            <a:pPr indent="-540000">
              <a:buNone/>
            </a:pPr>
            <a:endParaRPr lang="en-US" dirty="0" smtClean="0"/>
          </a:p>
          <a:p>
            <a:endParaRPr lang="uk-UA" dirty="0"/>
          </a:p>
        </p:txBody>
      </p:sp>
      <p:sp>
        <p:nvSpPr>
          <p:cNvPr id="3" name="Заголовок 2"/>
          <p:cNvSpPr>
            <a:spLocks noGrp="1"/>
          </p:cNvSpPr>
          <p:nvPr>
            <p:ph type="title"/>
          </p:nvPr>
        </p:nvSpPr>
        <p:spPr/>
        <p:txBody>
          <a:bodyPr/>
          <a:lstStyle/>
          <a:p>
            <a:pPr algn="ctr"/>
            <a:r>
              <a:rPr lang="en-US" dirty="0" smtClean="0"/>
              <a:t>References</a:t>
            </a:r>
            <a:endParaRPr lang="uk-UA"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en-US" sz="6000" dirty="0" smtClean="0"/>
              <a:t>Thank you for your attention!</a:t>
            </a:r>
            <a:endParaRPr lang="uk-UA" sz="6000" dirty="0"/>
          </a:p>
        </p:txBody>
      </p:sp>
      <p:sp>
        <p:nvSpPr>
          <p:cNvPr id="3" name="Подзаголовок 2"/>
          <p:cNvSpPr>
            <a:spLocks noGrp="1"/>
          </p:cNvSpPr>
          <p:nvPr>
            <p:ph type="subTitle" idx="1"/>
          </p:nvPr>
        </p:nvSpPr>
        <p:spPr/>
        <p:txBody>
          <a:bodyPr/>
          <a:lstStyle/>
          <a:p>
            <a:r>
              <a:rPr lang="en-US" dirty="0" smtClean="0"/>
              <a:t>Customer’s name</a:t>
            </a:r>
          </a:p>
          <a:p>
            <a:r>
              <a:rPr lang="en-US" dirty="0" smtClean="0"/>
              <a:t>November 20</a:t>
            </a:r>
            <a:r>
              <a:rPr lang="en-US" baseline="30000" dirty="0" smtClean="0"/>
              <a:t>th</a:t>
            </a:r>
            <a:r>
              <a:rPr lang="en-US" dirty="0" smtClean="0"/>
              <a:t>, 2010 </a:t>
            </a:r>
            <a:endParaRPr lang="uk-UA"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en-US" dirty="0" smtClean="0"/>
              <a:t>Israel is a parliamentary republic. Political parties, elected to Knesset (the assembly) form the government and elect a President.</a:t>
            </a:r>
          </a:p>
          <a:p>
            <a:r>
              <a:rPr lang="en-US" dirty="0" smtClean="0"/>
              <a:t>Formally, the President is the head of state. However, all executive power is concentrated in the hands of the Prime-Minister.</a:t>
            </a:r>
          </a:p>
          <a:p>
            <a:r>
              <a:rPr lang="en-US" dirty="0" smtClean="0"/>
              <a:t>Knesset is an unicameral legislature, consists of 120 seats, distributed among political parties and their blocs, elected on a proportional basis. </a:t>
            </a:r>
            <a:endParaRPr lang="uk-UA" dirty="0"/>
          </a:p>
        </p:txBody>
      </p:sp>
      <p:sp>
        <p:nvSpPr>
          <p:cNvPr id="3" name="Заголовок 2"/>
          <p:cNvSpPr>
            <a:spLocks noGrp="1"/>
          </p:cNvSpPr>
          <p:nvPr>
            <p:ph type="title"/>
          </p:nvPr>
        </p:nvSpPr>
        <p:spPr/>
        <p:txBody>
          <a:bodyPr/>
          <a:lstStyle/>
          <a:p>
            <a:pPr algn="ctr"/>
            <a:r>
              <a:rPr lang="en-US" dirty="0" smtClean="0"/>
              <a:t>General Information</a:t>
            </a:r>
            <a:endParaRPr lang="uk-UA"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71546"/>
            <a:ext cx="8229600" cy="5143536"/>
          </a:xfrm>
        </p:spPr>
        <p:txBody>
          <a:bodyPr>
            <a:normAutofit fontScale="92500" lnSpcReduction="10000"/>
          </a:bodyPr>
          <a:lstStyle/>
          <a:p>
            <a:r>
              <a:rPr lang="en-US" dirty="0" smtClean="0"/>
              <a:t>Israel has a multi-party system with dozens of various parties, who represent rather diverse political views.</a:t>
            </a:r>
          </a:p>
          <a:p>
            <a:r>
              <a:rPr lang="en-US" dirty="0" smtClean="0"/>
              <a:t>Up to </a:t>
            </a:r>
            <a:r>
              <a:rPr lang="en-US" b="1" dirty="0" smtClean="0"/>
              <a:t>10-15</a:t>
            </a:r>
            <a:r>
              <a:rPr lang="en-US" dirty="0" smtClean="0"/>
              <a:t> political parties/blocs are elected to every Knesset.</a:t>
            </a:r>
          </a:p>
          <a:p>
            <a:r>
              <a:rPr lang="en-US" dirty="0" smtClean="0"/>
              <a:t>Currently, there are </a:t>
            </a:r>
            <a:r>
              <a:rPr lang="en-US" b="1" dirty="0" smtClean="0"/>
              <a:t>twelve</a:t>
            </a:r>
            <a:r>
              <a:rPr lang="en-US" dirty="0" smtClean="0"/>
              <a:t> political parties in the 18</a:t>
            </a:r>
            <a:r>
              <a:rPr lang="en-US" baseline="30000" dirty="0" smtClean="0"/>
              <a:t>th</a:t>
            </a:r>
            <a:r>
              <a:rPr lang="en-US" dirty="0" smtClean="0"/>
              <a:t> Knesset (elected in February 2009): </a:t>
            </a:r>
            <a:r>
              <a:rPr lang="en-US" dirty="0" err="1" smtClean="0"/>
              <a:t>Kadima</a:t>
            </a:r>
            <a:r>
              <a:rPr lang="en-US" dirty="0" smtClean="0"/>
              <a:t> </a:t>
            </a:r>
            <a:r>
              <a:rPr lang="en-US" dirty="0" smtClean="0"/>
              <a:t>(28 seats), </a:t>
            </a:r>
            <a:r>
              <a:rPr lang="en-US" dirty="0" smtClean="0"/>
              <a:t>Likud-</a:t>
            </a:r>
            <a:r>
              <a:rPr lang="en-US" dirty="0" err="1" smtClean="0"/>
              <a:t>Ahi</a:t>
            </a:r>
            <a:r>
              <a:rPr lang="en-US" dirty="0" smtClean="0"/>
              <a:t> </a:t>
            </a:r>
            <a:r>
              <a:rPr lang="en-US" dirty="0" smtClean="0"/>
              <a:t>(27), </a:t>
            </a:r>
            <a:r>
              <a:rPr lang="en-US" dirty="0" smtClean="0"/>
              <a:t>YB </a:t>
            </a:r>
            <a:r>
              <a:rPr lang="en-US" dirty="0" smtClean="0"/>
              <a:t>(15), </a:t>
            </a:r>
            <a:r>
              <a:rPr lang="en-US" dirty="0" smtClean="0"/>
              <a:t>Labor </a:t>
            </a:r>
            <a:r>
              <a:rPr lang="en-US" dirty="0" smtClean="0"/>
              <a:t>(13), </a:t>
            </a:r>
            <a:r>
              <a:rPr lang="en-US" dirty="0" smtClean="0"/>
              <a:t>SHAS </a:t>
            </a:r>
            <a:r>
              <a:rPr lang="en-US" dirty="0" smtClean="0"/>
              <a:t>(11), </a:t>
            </a:r>
            <a:r>
              <a:rPr lang="en-US" dirty="0" smtClean="0"/>
              <a:t>United Torah Judaism </a:t>
            </a:r>
            <a:r>
              <a:rPr lang="en-US" dirty="0" smtClean="0"/>
              <a:t>(5), </a:t>
            </a:r>
            <a:r>
              <a:rPr lang="en-US" dirty="0" smtClean="0"/>
              <a:t>United Arab List </a:t>
            </a:r>
            <a:r>
              <a:rPr lang="en-US" dirty="0" smtClean="0"/>
              <a:t>(4), </a:t>
            </a:r>
            <a:r>
              <a:rPr lang="en-US" dirty="0" smtClean="0"/>
              <a:t>NU </a:t>
            </a:r>
            <a:r>
              <a:rPr lang="en-US" dirty="0" smtClean="0"/>
              <a:t>(4), </a:t>
            </a:r>
            <a:r>
              <a:rPr lang="en-US" dirty="0" smtClean="0"/>
              <a:t>HADASH </a:t>
            </a:r>
            <a:r>
              <a:rPr lang="en-US" dirty="0" smtClean="0"/>
              <a:t>(4), </a:t>
            </a:r>
            <a:r>
              <a:rPr lang="en-US" dirty="0" smtClean="0"/>
              <a:t>The Jewish Home </a:t>
            </a:r>
            <a:r>
              <a:rPr lang="en-US" dirty="0" smtClean="0"/>
              <a:t>(3), </a:t>
            </a:r>
            <a:r>
              <a:rPr lang="en-US" dirty="0" smtClean="0"/>
              <a:t>The New Movement-</a:t>
            </a:r>
            <a:r>
              <a:rPr lang="en-US" dirty="0" err="1" smtClean="0"/>
              <a:t>Meretz</a:t>
            </a:r>
            <a:r>
              <a:rPr lang="en-US" dirty="0" smtClean="0"/>
              <a:t> </a:t>
            </a:r>
            <a:r>
              <a:rPr lang="en-US" dirty="0" smtClean="0"/>
              <a:t>(3), </a:t>
            </a:r>
            <a:r>
              <a:rPr lang="en-US" dirty="0" err="1" smtClean="0"/>
              <a:t>Balad</a:t>
            </a:r>
            <a:r>
              <a:rPr lang="en-US" dirty="0" smtClean="0"/>
              <a:t> </a:t>
            </a:r>
            <a:r>
              <a:rPr lang="en-US" dirty="0" smtClean="0"/>
              <a:t>(3). </a:t>
            </a:r>
          </a:p>
          <a:p>
            <a:r>
              <a:rPr lang="en-US" dirty="0" smtClean="0"/>
              <a:t>Only five of them play a </a:t>
            </a:r>
            <a:r>
              <a:rPr lang="en-US" dirty="0" err="1" smtClean="0"/>
              <a:t>significal</a:t>
            </a:r>
            <a:r>
              <a:rPr lang="en-US" dirty="0" smtClean="0"/>
              <a:t> role in Israeli political life: </a:t>
            </a:r>
            <a:r>
              <a:rPr lang="en-US" b="1" dirty="0" err="1" smtClean="0"/>
              <a:t>Kadima</a:t>
            </a:r>
            <a:r>
              <a:rPr lang="en-US" b="1" dirty="0" smtClean="0"/>
              <a:t>, </a:t>
            </a:r>
            <a:r>
              <a:rPr lang="en-US" b="1" dirty="0" smtClean="0"/>
              <a:t>Likud</a:t>
            </a:r>
            <a:r>
              <a:rPr lang="en-US" b="1" dirty="0" smtClean="0"/>
              <a:t>, </a:t>
            </a:r>
            <a:r>
              <a:rPr lang="en-US" b="1" dirty="0" err="1" smtClean="0"/>
              <a:t>Yisrael</a:t>
            </a:r>
            <a:r>
              <a:rPr lang="en-US" b="1" dirty="0" smtClean="0"/>
              <a:t> </a:t>
            </a:r>
            <a:r>
              <a:rPr lang="en-US" b="1" dirty="0" err="1" smtClean="0"/>
              <a:t>Beitenu</a:t>
            </a:r>
            <a:r>
              <a:rPr lang="en-US" b="1" dirty="0" smtClean="0"/>
              <a:t>, Labor</a:t>
            </a:r>
            <a:r>
              <a:rPr lang="en-US" b="1" dirty="0" smtClean="0"/>
              <a:t>, </a:t>
            </a:r>
            <a:r>
              <a:rPr lang="en-US" b="1" dirty="0" smtClean="0"/>
              <a:t>and </a:t>
            </a:r>
            <a:r>
              <a:rPr lang="en-US" b="1" dirty="0" err="1" smtClean="0"/>
              <a:t>Shas</a:t>
            </a:r>
            <a:r>
              <a:rPr lang="en-US" dirty="0" smtClean="0"/>
              <a:t>.</a:t>
            </a:r>
            <a:endParaRPr lang="uk-UA" dirty="0"/>
          </a:p>
        </p:txBody>
      </p:sp>
      <p:sp>
        <p:nvSpPr>
          <p:cNvPr id="3" name="Заголовок 2"/>
          <p:cNvSpPr>
            <a:spLocks noGrp="1"/>
          </p:cNvSpPr>
          <p:nvPr>
            <p:ph type="title"/>
          </p:nvPr>
        </p:nvSpPr>
        <p:spPr/>
        <p:txBody>
          <a:bodyPr/>
          <a:lstStyle/>
          <a:p>
            <a:pPr algn="ctr"/>
            <a:r>
              <a:rPr lang="en-US" dirty="0" smtClean="0"/>
              <a:t>Political Parties </a:t>
            </a:r>
            <a:endParaRPr lang="uk-UA"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57158" y="2332037"/>
            <a:ext cx="8229600" cy="4525963"/>
          </a:xfrm>
        </p:spPr>
        <p:txBody>
          <a:bodyPr>
            <a:normAutofit/>
          </a:bodyPr>
          <a:lstStyle/>
          <a:p>
            <a:r>
              <a:rPr lang="en-US" dirty="0" smtClean="0"/>
              <a:t>Established by Ariel Sharon in November 2005, who resigned from Likud.</a:t>
            </a:r>
          </a:p>
          <a:p>
            <a:r>
              <a:rPr lang="en-US" dirty="0" err="1" smtClean="0"/>
              <a:t>Kadima</a:t>
            </a:r>
            <a:r>
              <a:rPr lang="en-US" dirty="0" smtClean="0"/>
              <a:t> means ‘forward’ (for the first few days it operated under the name ‘National Responsibility’ but the name did not stick).</a:t>
            </a:r>
          </a:p>
          <a:p>
            <a:r>
              <a:rPr lang="en-US" dirty="0" smtClean="0"/>
              <a:t>Current chair </a:t>
            </a:r>
            <a:r>
              <a:rPr lang="en-US" dirty="0" smtClean="0"/>
              <a:t>- </a:t>
            </a:r>
            <a:r>
              <a:rPr lang="en-US" b="1" dirty="0" err="1" smtClean="0"/>
              <a:t>Tzipi</a:t>
            </a:r>
            <a:r>
              <a:rPr lang="en-US" b="1" dirty="0" smtClean="0"/>
              <a:t> </a:t>
            </a:r>
            <a:r>
              <a:rPr lang="en-US" b="1" dirty="0" err="1" smtClean="0"/>
              <a:t>Livni</a:t>
            </a:r>
            <a:r>
              <a:rPr lang="en-US" dirty="0" smtClean="0"/>
              <a:t>.</a:t>
            </a:r>
          </a:p>
          <a:p>
            <a:r>
              <a:rPr lang="en-US" dirty="0" smtClean="0"/>
              <a:t>In the 18</a:t>
            </a:r>
            <a:r>
              <a:rPr lang="en-US" baseline="30000" dirty="0" smtClean="0"/>
              <a:t>th</a:t>
            </a:r>
            <a:r>
              <a:rPr lang="en-US" dirty="0" smtClean="0"/>
              <a:t> Knesset, elected in February 2009, has 28 seats and leads the opposition. </a:t>
            </a:r>
            <a:endParaRPr lang="uk-UA" dirty="0"/>
          </a:p>
        </p:txBody>
      </p:sp>
      <p:sp>
        <p:nvSpPr>
          <p:cNvPr id="3" name="Заголовок 2"/>
          <p:cNvSpPr>
            <a:spLocks noGrp="1"/>
          </p:cNvSpPr>
          <p:nvPr>
            <p:ph type="title"/>
          </p:nvPr>
        </p:nvSpPr>
        <p:spPr/>
        <p:txBody>
          <a:bodyPr>
            <a:normAutofit/>
          </a:bodyPr>
          <a:lstStyle/>
          <a:p>
            <a:pPr algn="ctr"/>
            <a:r>
              <a:rPr lang="en-US" sz="5400" u="sng" dirty="0" err="1" smtClean="0"/>
              <a:t>Kadima</a:t>
            </a:r>
            <a:endParaRPr lang="uk-UA" sz="5400" u="sng" dirty="0"/>
          </a:p>
        </p:txBody>
      </p:sp>
      <p:pic>
        <p:nvPicPr>
          <p:cNvPr id="1026" name="Picture 2"/>
          <p:cNvPicPr>
            <a:picLocks noChangeAspect="1" noChangeArrowheads="1"/>
          </p:cNvPicPr>
          <p:nvPr/>
        </p:nvPicPr>
        <p:blipFill>
          <a:blip r:embed="rId2"/>
          <a:srcRect/>
          <a:stretch>
            <a:fillRect/>
          </a:stretch>
        </p:blipFill>
        <p:spPr bwMode="auto">
          <a:xfrm>
            <a:off x="3428992" y="1285860"/>
            <a:ext cx="2133602" cy="914401"/>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285860"/>
            <a:ext cx="8229600" cy="4721431"/>
          </a:xfrm>
        </p:spPr>
        <p:txBody>
          <a:bodyPr>
            <a:normAutofit fontScale="92500" lnSpcReduction="20000"/>
          </a:bodyPr>
          <a:lstStyle/>
          <a:p>
            <a:pPr algn="ctr">
              <a:buNone/>
            </a:pPr>
            <a:r>
              <a:rPr lang="en-US" sz="3200" b="1" u="sng" dirty="0" smtClean="0"/>
              <a:t>Political views:</a:t>
            </a:r>
          </a:p>
          <a:p>
            <a:r>
              <a:rPr lang="en-US" b="1" dirty="0" smtClean="0"/>
              <a:t>System of government: u</a:t>
            </a:r>
            <a:r>
              <a:rPr lang="en-US" dirty="0" smtClean="0"/>
              <a:t>rges </a:t>
            </a:r>
            <a:r>
              <a:rPr lang="en-US" dirty="0" smtClean="0"/>
              <a:t>for a constitutional reform with further movement towards </a:t>
            </a:r>
            <a:r>
              <a:rPr lang="en-US" dirty="0" err="1" smtClean="0"/>
              <a:t>presidentialism</a:t>
            </a:r>
            <a:r>
              <a:rPr lang="en-US" dirty="0" smtClean="0"/>
              <a:t>.</a:t>
            </a:r>
            <a:endParaRPr lang="en-US" dirty="0" smtClean="0"/>
          </a:p>
          <a:p>
            <a:r>
              <a:rPr lang="en-US" b="1" dirty="0" smtClean="0"/>
              <a:t>Economy: </a:t>
            </a:r>
            <a:r>
              <a:rPr lang="en-US" dirty="0" smtClean="0"/>
              <a:t>center-right  with occasional leaning toward left in some areas (free market, less taxation).</a:t>
            </a:r>
          </a:p>
          <a:p>
            <a:r>
              <a:rPr lang="en-US" b="1" dirty="0" smtClean="0"/>
              <a:t>Religion: </a:t>
            </a:r>
            <a:r>
              <a:rPr lang="en-US" dirty="0" smtClean="0"/>
              <a:t>Secularization of marriage but Israel should remain a Jewish state.</a:t>
            </a:r>
          </a:p>
          <a:p>
            <a:r>
              <a:rPr lang="en-US" b="1" dirty="0" smtClean="0"/>
              <a:t>Palestine</a:t>
            </a:r>
            <a:r>
              <a:rPr lang="en-US" dirty="0" smtClean="0"/>
              <a:t>: supports establishment of two states – Israel with undivided control over Jerusalem and Palestine. Stability requires some territorial concessions to Palestine.</a:t>
            </a:r>
          </a:p>
          <a:p>
            <a:endParaRPr lang="en-US" sz="2800" dirty="0" smtClean="0"/>
          </a:p>
          <a:p>
            <a:endParaRPr lang="uk-UA" sz="2800" dirty="0"/>
          </a:p>
        </p:txBody>
      </p:sp>
      <p:sp>
        <p:nvSpPr>
          <p:cNvPr id="3" name="Заголовок 2"/>
          <p:cNvSpPr>
            <a:spLocks noGrp="1"/>
          </p:cNvSpPr>
          <p:nvPr>
            <p:ph type="title"/>
          </p:nvPr>
        </p:nvSpPr>
        <p:spPr/>
        <p:txBody>
          <a:bodyPr>
            <a:normAutofit/>
          </a:bodyPr>
          <a:lstStyle/>
          <a:p>
            <a:pPr algn="ctr"/>
            <a:r>
              <a:rPr lang="en-US" sz="4400" u="sng" dirty="0" err="1" smtClean="0"/>
              <a:t>Kadima</a:t>
            </a:r>
            <a:endParaRPr lang="uk-UA" sz="4400" u="sng"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linds(horizontal)">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linds(horizontal)">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linds(horizontal)">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linds(horizontal)">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428868"/>
            <a:ext cx="8229600" cy="4143404"/>
          </a:xfrm>
        </p:spPr>
        <p:txBody>
          <a:bodyPr>
            <a:normAutofit/>
          </a:bodyPr>
          <a:lstStyle/>
          <a:p>
            <a:r>
              <a:rPr lang="en-US" sz="2200" dirty="0" smtClean="0"/>
              <a:t>Established in 1973 as an alliance of seven </a:t>
            </a:r>
            <a:r>
              <a:rPr lang="en-US" sz="2200" dirty="0" smtClean="0"/>
              <a:t>conservative parties by </a:t>
            </a:r>
            <a:r>
              <a:rPr lang="en-US" sz="2200" dirty="0" err="1" smtClean="0"/>
              <a:t>Menachem</a:t>
            </a:r>
            <a:r>
              <a:rPr lang="en-US" sz="2200" dirty="0" smtClean="0"/>
              <a:t> </a:t>
            </a:r>
            <a:r>
              <a:rPr lang="en-US" sz="2200" dirty="0" smtClean="0"/>
              <a:t>Begin.</a:t>
            </a:r>
          </a:p>
          <a:p>
            <a:r>
              <a:rPr lang="en-US" sz="2200" dirty="0" smtClean="0"/>
              <a:t>Likud means ‘consolidation’.</a:t>
            </a:r>
          </a:p>
          <a:p>
            <a:r>
              <a:rPr lang="en-US" sz="2200" dirty="0" smtClean="0"/>
              <a:t>Won elections in 1977, defeating the left, and became one of the few major Israeli parties.</a:t>
            </a:r>
          </a:p>
          <a:p>
            <a:r>
              <a:rPr lang="en-US" sz="2200" dirty="0" smtClean="0"/>
              <a:t>Current </a:t>
            </a:r>
            <a:r>
              <a:rPr lang="en-US" sz="2200" dirty="0" smtClean="0"/>
              <a:t>party leader </a:t>
            </a:r>
            <a:r>
              <a:rPr lang="en-US" sz="2200" dirty="0" smtClean="0"/>
              <a:t>- </a:t>
            </a:r>
            <a:r>
              <a:rPr lang="en-US" sz="2200" b="1" dirty="0" smtClean="0"/>
              <a:t>Benjamin Netanyahu</a:t>
            </a:r>
            <a:r>
              <a:rPr lang="en-US" sz="2200" dirty="0" smtClean="0"/>
              <a:t>.</a:t>
            </a:r>
          </a:p>
          <a:p>
            <a:r>
              <a:rPr lang="en-US" sz="2200" dirty="0" smtClean="0"/>
              <a:t>In 18</a:t>
            </a:r>
            <a:r>
              <a:rPr lang="en-US" sz="2200" baseline="30000" dirty="0" smtClean="0"/>
              <a:t>th</a:t>
            </a:r>
            <a:r>
              <a:rPr lang="en-US" sz="2200" dirty="0" smtClean="0"/>
              <a:t> Knesset received 27 seats, formed a </a:t>
            </a:r>
            <a:r>
              <a:rPr lang="en-US" sz="2200" dirty="0" smtClean="0"/>
              <a:t>coalition with </a:t>
            </a:r>
            <a:r>
              <a:rPr lang="en-US" sz="2200" dirty="0" err="1" smtClean="0"/>
              <a:t>Yisrael</a:t>
            </a:r>
            <a:r>
              <a:rPr lang="en-US" sz="2200" dirty="0" smtClean="0"/>
              <a:t> </a:t>
            </a:r>
            <a:r>
              <a:rPr lang="en-US" sz="2200" dirty="0" err="1" smtClean="0"/>
              <a:t>Beitenu</a:t>
            </a:r>
            <a:r>
              <a:rPr lang="en-US" sz="2200" dirty="0" smtClean="0"/>
              <a:t>, </a:t>
            </a:r>
            <a:r>
              <a:rPr lang="en-US" sz="2200" dirty="0" err="1" smtClean="0"/>
              <a:t>Shas</a:t>
            </a:r>
            <a:r>
              <a:rPr lang="en-US" sz="2200" dirty="0" smtClean="0"/>
              <a:t>, Labor Party, Jewish Home, and United Torah Judaism. </a:t>
            </a:r>
            <a:r>
              <a:rPr lang="en-US" sz="2200" dirty="0" smtClean="0"/>
              <a:t>Benjamin Netanyahu became the Prime-Minister of Israel.</a:t>
            </a:r>
            <a:endParaRPr lang="en-US" sz="2200" dirty="0" smtClean="0"/>
          </a:p>
          <a:p>
            <a:endParaRPr lang="uk-UA" dirty="0"/>
          </a:p>
        </p:txBody>
      </p:sp>
      <p:sp>
        <p:nvSpPr>
          <p:cNvPr id="3" name="Заголовок 2"/>
          <p:cNvSpPr>
            <a:spLocks noGrp="1"/>
          </p:cNvSpPr>
          <p:nvPr>
            <p:ph type="title"/>
          </p:nvPr>
        </p:nvSpPr>
        <p:spPr>
          <a:xfrm>
            <a:off x="500034" y="214290"/>
            <a:ext cx="8229600" cy="1082660"/>
          </a:xfrm>
        </p:spPr>
        <p:txBody>
          <a:bodyPr>
            <a:normAutofit/>
          </a:bodyPr>
          <a:lstStyle/>
          <a:p>
            <a:pPr algn="ctr"/>
            <a:r>
              <a:rPr lang="en-US" sz="4400" u="sng" dirty="0" smtClean="0"/>
              <a:t>Likud-</a:t>
            </a:r>
            <a:r>
              <a:rPr lang="en-US" sz="4400" u="sng" dirty="0" err="1" smtClean="0"/>
              <a:t>Ahi</a:t>
            </a:r>
            <a:endParaRPr lang="uk-UA" sz="4400" u="sng" dirty="0"/>
          </a:p>
        </p:txBody>
      </p:sp>
      <p:pic>
        <p:nvPicPr>
          <p:cNvPr id="2050" name="Picture 2"/>
          <p:cNvPicPr>
            <a:picLocks noChangeAspect="1" noChangeArrowheads="1"/>
          </p:cNvPicPr>
          <p:nvPr/>
        </p:nvPicPr>
        <p:blipFill>
          <a:blip r:embed="rId2"/>
          <a:srcRect/>
          <a:stretch>
            <a:fillRect/>
          </a:stretch>
        </p:blipFill>
        <p:spPr bwMode="auto">
          <a:xfrm>
            <a:off x="3643306" y="1071546"/>
            <a:ext cx="1947859" cy="1296046"/>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linds(horizontal)">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71546"/>
            <a:ext cx="8229600" cy="5286412"/>
          </a:xfrm>
        </p:spPr>
        <p:txBody>
          <a:bodyPr>
            <a:noAutofit/>
          </a:bodyPr>
          <a:lstStyle/>
          <a:p>
            <a:pPr algn="ctr">
              <a:buNone/>
            </a:pPr>
            <a:r>
              <a:rPr lang="en-US" sz="2800" b="1" u="sng" dirty="0" smtClean="0"/>
              <a:t>Political views:</a:t>
            </a:r>
          </a:p>
          <a:p>
            <a:r>
              <a:rPr lang="en-US" sz="2000" b="1" dirty="0" smtClean="0"/>
              <a:t>System of government: </a:t>
            </a:r>
            <a:r>
              <a:rPr lang="en-US" sz="2000" dirty="0" smtClean="0"/>
              <a:t>the Prime-Minister and Party Leader </a:t>
            </a:r>
            <a:r>
              <a:rPr lang="en-US" sz="2000" dirty="0" smtClean="0"/>
              <a:t>Netanyahu </a:t>
            </a:r>
            <a:r>
              <a:rPr lang="en-US" sz="2000" dirty="0" smtClean="0"/>
              <a:t>expressed clear desire for a constitutional change and implementation of </a:t>
            </a:r>
            <a:r>
              <a:rPr lang="en-US" sz="2000" dirty="0" err="1" smtClean="0"/>
              <a:t>presidentialism</a:t>
            </a:r>
            <a:r>
              <a:rPr lang="en-US" sz="2000" dirty="0" smtClean="0"/>
              <a:t> in order to avoid permanent problems with coalition governments.</a:t>
            </a:r>
          </a:p>
          <a:p>
            <a:r>
              <a:rPr lang="en-US" sz="2000" b="1" dirty="0" smtClean="0"/>
              <a:t>Economy: </a:t>
            </a:r>
            <a:r>
              <a:rPr lang="en-US" sz="2000" dirty="0" smtClean="0"/>
              <a:t>conservative. Supports free market economy without government intervention, less taxation, privatization of government-owned companies.</a:t>
            </a:r>
          </a:p>
          <a:p>
            <a:r>
              <a:rPr lang="en-US" sz="2000" b="1" dirty="0" smtClean="0"/>
              <a:t>Religion: </a:t>
            </a:r>
            <a:r>
              <a:rPr lang="en-US" sz="2000" dirty="0" err="1" smtClean="0"/>
              <a:t>zionist</a:t>
            </a:r>
            <a:r>
              <a:rPr lang="en-US" sz="2000" dirty="0" smtClean="0"/>
              <a:t>. Believes that Judaism should be the official religion and Israel should be a homeland to all Jews. Orthodox Rabbinate should have a say in all domestic and foreign affairs.</a:t>
            </a:r>
          </a:p>
          <a:p>
            <a:r>
              <a:rPr lang="en-US" sz="2000" b="1" dirty="0" smtClean="0"/>
              <a:t>Palestine</a:t>
            </a:r>
            <a:r>
              <a:rPr lang="en-US" sz="2000" dirty="0" smtClean="0"/>
              <a:t>: no Israeli settlements </a:t>
            </a:r>
            <a:r>
              <a:rPr lang="en-US" sz="2000" dirty="0" smtClean="0"/>
              <a:t>West Bank and Gaza Strip</a:t>
            </a:r>
            <a:r>
              <a:rPr lang="en-US" sz="2000" dirty="0" smtClean="0"/>
              <a:t> should be seceded. Opposes the idea of Palestinian statehood.</a:t>
            </a:r>
            <a:endParaRPr lang="uk-UA" sz="2000" dirty="0"/>
          </a:p>
        </p:txBody>
      </p:sp>
      <p:sp>
        <p:nvSpPr>
          <p:cNvPr id="3" name="Заголовок 2"/>
          <p:cNvSpPr>
            <a:spLocks noGrp="1"/>
          </p:cNvSpPr>
          <p:nvPr>
            <p:ph type="title"/>
          </p:nvPr>
        </p:nvSpPr>
        <p:spPr>
          <a:xfrm>
            <a:off x="457200" y="274638"/>
            <a:ext cx="8229600" cy="796908"/>
          </a:xfrm>
        </p:spPr>
        <p:txBody>
          <a:bodyPr>
            <a:normAutofit/>
          </a:bodyPr>
          <a:lstStyle/>
          <a:p>
            <a:pPr algn="ctr"/>
            <a:r>
              <a:rPr lang="en-US" sz="4400" dirty="0" smtClean="0"/>
              <a:t>Likud-</a:t>
            </a:r>
            <a:r>
              <a:rPr lang="en-US" sz="4400" dirty="0" err="1" smtClean="0"/>
              <a:t>Ahi</a:t>
            </a:r>
            <a:endParaRPr lang="uk-UA"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28596" y="2143116"/>
            <a:ext cx="8229600" cy="4429156"/>
          </a:xfrm>
        </p:spPr>
        <p:txBody>
          <a:bodyPr>
            <a:normAutofit/>
          </a:bodyPr>
          <a:lstStyle/>
          <a:p>
            <a:r>
              <a:rPr lang="en-US" sz="2200" dirty="0" smtClean="0"/>
              <a:t>Established in 1999 in order to represent the immigrants from Russia as well as other post-Soviet countries.</a:t>
            </a:r>
          </a:p>
          <a:p>
            <a:r>
              <a:rPr lang="en-US" sz="2400" dirty="0" err="1" smtClean="0"/>
              <a:t>Yisrael</a:t>
            </a:r>
            <a:r>
              <a:rPr lang="en-US" sz="2400" dirty="0" smtClean="0"/>
              <a:t> </a:t>
            </a:r>
            <a:r>
              <a:rPr lang="en-US" sz="2400" dirty="0" err="1" smtClean="0"/>
              <a:t>Beiteinu</a:t>
            </a:r>
            <a:r>
              <a:rPr lang="en-US" sz="2400" dirty="0" smtClean="0"/>
              <a:t> </a:t>
            </a:r>
            <a:r>
              <a:rPr lang="en-US" sz="2200" dirty="0" smtClean="0"/>
              <a:t>means ‘</a:t>
            </a:r>
            <a:r>
              <a:rPr lang="en-US" sz="2400" dirty="0" smtClean="0"/>
              <a:t>Israel </a:t>
            </a:r>
            <a:r>
              <a:rPr lang="en-US" sz="2400" dirty="0" smtClean="0"/>
              <a:t>is Our </a:t>
            </a:r>
            <a:r>
              <a:rPr lang="en-US" sz="2400" dirty="0" smtClean="0"/>
              <a:t>Home</a:t>
            </a:r>
            <a:r>
              <a:rPr lang="en-US" sz="2200" dirty="0" smtClean="0"/>
              <a:t>’.</a:t>
            </a:r>
          </a:p>
          <a:p>
            <a:r>
              <a:rPr lang="en-US" sz="2200" dirty="0" smtClean="0"/>
              <a:t>Received four seats in 1999 and since then is represented in the parliament.</a:t>
            </a:r>
          </a:p>
          <a:p>
            <a:r>
              <a:rPr lang="en-US" sz="2200" dirty="0" smtClean="0"/>
              <a:t>Current </a:t>
            </a:r>
            <a:r>
              <a:rPr lang="en-US" sz="2200" dirty="0" smtClean="0"/>
              <a:t>party leader </a:t>
            </a:r>
            <a:r>
              <a:rPr lang="en-US" sz="2200" dirty="0" smtClean="0"/>
              <a:t>- </a:t>
            </a:r>
            <a:r>
              <a:rPr lang="en-US" sz="2400" b="1" dirty="0" err="1" smtClean="0"/>
              <a:t>Avigdor</a:t>
            </a:r>
            <a:r>
              <a:rPr lang="en-US" sz="2400" b="1" dirty="0" smtClean="0"/>
              <a:t> Lieberman</a:t>
            </a:r>
            <a:r>
              <a:rPr lang="en-US" sz="2200" dirty="0" smtClean="0"/>
              <a:t>.</a:t>
            </a:r>
          </a:p>
          <a:p>
            <a:r>
              <a:rPr lang="en-US" sz="2200" dirty="0" smtClean="0"/>
              <a:t>In 18</a:t>
            </a:r>
            <a:r>
              <a:rPr lang="en-US" sz="2200" baseline="30000" dirty="0" smtClean="0"/>
              <a:t>th</a:t>
            </a:r>
            <a:r>
              <a:rPr lang="en-US" sz="2200" dirty="0" smtClean="0"/>
              <a:t> Knesset received 15 seats and joined the ruling coalition.</a:t>
            </a:r>
            <a:endParaRPr lang="en-US" sz="2200" dirty="0" smtClean="0"/>
          </a:p>
          <a:p>
            <a:endParaRPr lang="uk-UA" dirty="0"/>
          </a:p>
        </p:txBody>
      </p:sp>
      <p:sp>
        <p:nvSpPr>
          <p:cNvPr id="3" name="Заголовок 2"/>
          <p:cNvSpPr>
            <a:spLocks noGrp="1"/>
          </p:cNvSpPr>
          <p:nvPr>
            <p:ph type="title"/>
          </p:nvPr>
        </p:nvSpPr>
        <p:spPr>
          <a:xfrm>
            <a:off x="500034" y="214290"/>
            <a:ext cx="8229600" cy="1082660"/>
          </a:xfrm>
        </p:spPr>
        <p:txBody>
          <a:bodyPr>
            <a:normAutofit/>
          </a:bodyPr>
          <a:lstStyle/>
          <a:p>
            <a:pPr algn="ctr"/>
            <a:r>
              <a:rPr lang="en-US" sz="4400" dirty="0" err="1" smtClean="0"/>
              <a:t>Yisrael</a:t>
            </a:r>
            <a:r>
              <a:rPr lang="en-US" sz="4400" dirty="0" smtClean="0"/>
              <a:t> </a:t>
            </a:r>
            <a:r>
              <a:rPr lang="en-US" sz="4400" dirty="0" err="1" smtClean="0"/>
              <a:t>Beiteinu</a:t>
            </a:r>
            <a:endParaRPr lang="uk-UA" sz="4400" u="sng" dirty="0"/>
          </a:p>
        </p:txBody>
      </p:sp>
      <p:pic>
        <p:nvPicPr>
          <p:cNvPr id="4098" name="Picture 2"/>
          <p:cNvPicPr>
            <a:picLocks noChangeAspect="1" noChangeArrowheads="1"/>
          </p:cNvPicPr>
          <p:nvPr/>
        </p:nvPicPr>
        <p:blipFill>
          <a:blip r:embed="rId2"/>
          <a:srcRect/>
          <a:stretch>
            <a:fillRect/>
          </a:stretch>
        </p:blipFill>
        <p:spPr bwMode="auto">
          <a:xfrm>
            <a:off x="3286116" y="1214422"/>
            <a:ext cx="2804291" cy="785818"/>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57232"/>
            <a:ext cx="8229600" cy="5000660"/>
          </a:xfrm>
        </p:spPr>
        <p:txBody>
          <a:bodyPr>
            <a:noAutofit/>
          </a:bodyPr>
          <a:lstStyle/>
          <a:p>
            <a:pPr algn="ctr">
              <a:buNone/>
            </a:pPr>
            <a:r>
              <a:rPr lang="en-US" sz="2800" b="1" u="sng" dirty="0" smtClean="0"/>
              <a:t>Political views:</a:t>
            </a:r>
          </a:p>
          <a:p>
            <a:r>
              <a:rPr lang="en-US" sz="2000" b="1" dirty="0" smtClean="0"/>
              <a:t>System of government: </a:t>
            </a:r>
            <a:r>
              <a:rPr lang="en-US" sz="2000" dirty="0" smtClean="0"/>
              <a:t>openly calls for constitutional reform and introduction of presidential system of government. The country needs more separation of powers and a written constitution to guarantee it.</a:t>
            </a:r>
          </a:p>
          <a:p>
            <a:r>
              <a:rPr lang="en-US" sz="2000" b="1" dirty="0" smtClean="0"/>
              <a:t>Economy: </a:t>
            </a:r>
            <a:r>
              <a:rPr lang="en-US" sz="2000" dirty="0" smtClean="0"/>
              <a:t> left. All disadvantaged groups of the society need support from the government. Social programs (social security, education, health care, unemployment support) are very important and should not be left to the market.</a:t>
            </a:r>
          </a:p>
          <a:p>
            <a:r>
              <a:rPr lang="en-US" sz="2000" b="1" dirty="0" smtClean="0"/>
              <a:t>Religion: </a:t>
            </a:r>
            <a:r>
              <a:rPr lang="en-US" sz="2000" dirty="0" smtClean="0"/>
              <a:t>secular. Calls for equal rights of all believers, despite of their religious affiliation. Believes in the need for further separation of the state and the church. </a:t>
            </a:r>
          </a:p>
          <a:p>
            <a:r>
              <a:rPr lang="en-US" sz="2000" b="1" dirty="0" smtClean="0"/>
              <a:t>Palestine</a:t>
            </a:r>
            <a:r>
              <a:rPr lang="en-US" sz="2000" dirty="0" smtClean="0"/>
              <a:t>: </a:t>
            </a:r>
            <a:r>
              <a:rPr lang="en-US" sz="2000" dirty="0" smtClean="0"/>
              <a:t>Lieberman </a:t>
            </a:r>
            <a:r>
              <a:rPr lang="en-US" sz="2000" dirty="0" smtClean="0"/>
              <a:t>Plan was introduced that entailed establishment of Palestinian state and encouragement of moving of all Arabs there. Israeli settlements should be transferred to Palestinian state as well.</a:t>
            </a:r>
          </a:p>
        </p:txBody>
      </p:sp>
      <p:sp>
        <p:nvSpPr>
          <p:cNvPr id="3" name="Заголовок 2"/>
          <p:cNvSpPr>
            <a:spLocks noGrp="1"/>
          </p:cNvSpPr>
          <p:nvPr>
            <p:ph type="title"/>
          </p:nvPr>
        </p:nvSpPr>
        <p:spPr>
          <a:xfrm>
            <a:off x="457200" y="274638"/>
            <a:ext cx="8229600" cy="654032"/>
          </a:xfrm>
        </p:spPr>
        <p:txBody>
          <a:bodyPr>
            <a:normAutofit fontScale="90000"/>
          </a:bodyPr>
          <a:lstStyle/>
          <a:p>
            <a:pPr algn="ctr"/>
            <a:r>
              <a:rPr lang="en-US" sz="4400" dirty="0" err="1" smtClean="0"/>
              <a:t>Yisrael</a:t>
            </a:r>
            <a:r>
              <a:rPr lang="en-US" sz="4400" dirty="0" smtClean="0"/>
              <a:t> </a:t>
            </a:r>
            <a:r>
              <a:rPr lang="en-US" sz="4400" dirty="0" err="1" smtClean="0"/>
              <a:t>Beiteinu</a:t>
            </a:r>
            <a:r>
              <a:rPr lang="en-US" sz="4400" dirty="0" smtClean="0"/>
              <a:t> </a:t>
            </a:r>
            <a:endParaRPr lang="uk-UA" sz="4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down)">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TotalTime>
  <Words>1472</Words>
  <PresentationFormat>Экран (4:3)</PresentationFormat>
  <Paragraphs>90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Открытая</vt:lpstr>
      <vt:lpstr>Israeli  Political Parties</vt:lpstr>
      <vt:lpstr>General Information</vt:lpstr>
      <vt:lpstr>Political Parties </vt:lpstr>
      <vt:lpstr>Kadima</vt:lpstr>
      <vt:lpstr>Kadima</vt:lpstr>
      <vt:lpstr>Likud-Ahi</vt:lpstr>
      <vt:lpstr>Likud-Ahi</vt:lpstr>
      <vt:lpstr>Yisrael Beiteinu</vt:lpstr>
      <vt:lpstr>Yisrael Beiteinu </vt:lpstr>
      <vt:lpstr>Israeli Labor Party (Avoda)</vt:lpstr>
      <vt:lpstr>Israeli Labor Party</vt:lpstr>
      <vt:lpstr>Shas (Sephardim Religious Party)</vt:lpstr>
      <vt:lpstr>Shas (Sephardim Religious Party)</vt:lpstr>
      <vt:lpstr>Conclusions</vt:lpstr>
      <vt:lpstr>References</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Israeli  Political Parties</dc:title>
  <dc:creator/>
  <cp:lastModifiedBy>Tina</cp:lastModifiedBy>
  <cp:revision>29</cp:revision>
  <dcterms:created xsi:type="dcterms:W3CDTF">2010-11-20T10:25:38Z</dcterms:created>
  <dcterms:modified xsi:type="dcterms:W3CDTF">2010-11-20T13:32:14Z</dcterms:modified>
</cp:coreProperties>
</file>