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g"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5C0E8-474D-4EFC-9BE9-7AC21BA128A6}" type="datetimeFigureOut">
              <a:rPr lang="es-MX" smtClean="0"/>
              <a:t>28/05/2014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71BF-EB2F-4751-B9A4-E0C048734688}" type="slidenum">
              <a:rPr lang="es-MX" smtClean="0"/>
              <a:t>‹Nº›</a:t>
            </a:fld>
            <a:endParaRPr lang="es-MX"/>
          </a:p>
        </p:txBody>
      </p:sp>
    </p:spTree>
    <p:extLst>
      <p:ext uri="{BB962C8B-B14F-4D97-AF65-F5344CB8AC3E}">
        <p14:creationId xmlns:p14="http://schemas.microsoft.com/office/powerpoint/2010/main" val="345252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lhasalimited.org/getimage.aspx.ID-350497.gif" TargetMode="External"/><Relationship Id="rId13" Type="http://schemas.openxmlformats.org/officeDocument/2006/relationships/hyperlink" Target="http://zenexmachina.files.wordpress.com/2012/07/tacit-vs-explicit-knowledge.png?w=300&amp;h=194" TargetMode="External"/><Relationship Id="rId3" Type="http://schemas.openxmlformats.org/officeDocument/2006/relationships/hyperlink" Target="http://mdde.nomadlearner.com/wp-content/uploads/2011/06/MDDEWordleClrMtchBoldweb.jpg" TargetMode="External"/><Relationship Id="rId7" Type="http://schemas.openxmlformats.org/officeDocument/2006/relationships/hyperlink" Target="https://blog.zyncro.com/wp-content/uploads/2012/06/collaboration-readiness.jpeg" TargetMode="External"/><Relationship Id="rId12" Type="http://schemas.openxmlformats.org/officeDocument/2006/relationships/hyperlink" Target="http://www.tt-fr.ch/fileadmin/_migrated/pics/tto_en_01.jp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xasa.co.za/resources/Tools/images/KnoC_spiral.jpg" TargetMode="External"/><Relationship Id="rId11" Type="http://schemas.openxmlformats.org/officeDocument/2006/relationships/hyperlink" Target="http://media.contentperspective.se/2007/04/emergency_system.png" TargetMode="External"/><Relationship Id="rId5" Type="http://schemas.openxmlformats.org/officeDocument/2006/relationships/hyperlink" Target="http://cibasolutions.typepad.com/.a/6a01156e6430ac970c0115713986f0970b-pi" TargetMode="External"/><Relationship Id="rId10" Type="http://schemas.openxmlformats.org/officeDocument/2006/relationships/hyperlink" Target="http://jboye.com/wp-content/2013/03/Digital-workplace-at-Alcatel-Lucent.png" TargetMode="External"/><Relationship Id="rId4" Type="http://schemas.openxmlformats.org/officeDocument/2006/relationships/hyperlink" Target="http://www.novell.com/connectionmagazine/2009/01/img/kablink1.jpg" TargetMode="External"/><Relationship Id="rId9" Type="http://schemas.openxmlformats.org/officeDocument/2006/relationships/hyperlink" Target="http://blog.euranova.eu/wp-content/uploads/2013/07/knowledge-sharing-image-cropped_10.jp" TargetMode="External"/><Relationship Id="rId14" Type="http://schemas.openxmlformats.org/officeDocument/2006/relationships/hyperlink" Target="http://www.rodenberg.nl/publications/62003-slide1.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research question which will be reviewed in this corporate</a:t>
            </a:r>
            <a:r>
              <a:rPr lang="en-GB" sz="1200" kern="1200" baseline="0" dirty="0" smtClean="0">
                <a:solidFill>
                  <a:schemeClr val="tx1"/>
                </a:solidFill>
                <a:effectLst/>
                <a:latin typeface="+mn-lt"/>
                <a:ea typeface="+mn-ea"/>
                <a:cs typeface="+mn-cs"/>
              </a:rPr>
              <a:t> communications analysis</a:t>
            </a:r>
            <a:r>
              <a:rPr lang="en-GB" sz="1200" kern="1200" dirty="0" smtClean="0">
                <a:solidFill>
                  <a:schemeClr val="tx1"/>
                </a:solidFill>
                <a:effectLst/>
                <a:latin typeface="+mn-lt"/>
                <a:ea typeface="+mn-ea"/>
                <a:cs typeface="+mn-cs"/>
              </a:rPr>
              <a:t> is</a:t>
            </a:r>
            <a:r>
              <a:rPr lang="en-GB" sz="1200" kern="1200" smtClean="0">
                <a:solidFill>
                  <a:schemeClr val="tx1"/>
                </a:solidFill>
                <a:effectLst/>
                <a:latin typeface="+mn-lt"/>
                <a:ea typeface="+mn-ea"/>
                <a:cs typeface="+mn-cs"/>
              </a:rPr>
              <a:t>: What is  </a:t>
            </a:r>
            <a:r>
              <a:rPr lang="en-GB" sz="1200" kern="1200" dirty="0" smtClean="0">
                <a:solidFill>
                  <a:schemeClr val="tx1"/>
                </a:solidFill>
                <a:effectLst/>
                <a:latin typeface="+mn-lt"/>
                <a:ea typeface="+mn-ea"/>
                <a:cs typeface="+mn-cs"/>
              </a:rPr>
              <a:t>the most effective means of developing a workforce which is committed to the collaboration of knowledge within </a:t>
            </a:r>
            <a:r>
              <a:rPr lang="en-GB" sz="1200" kern="1200" smtClean="0">
                <a:solidFill>
                  <a:schemeClr val="tx1"/>
                </a:solidFill>
                <a:effectLst/>
                <a:latin typeface="+mn-lt"/>
                <a:ea typeface="+mn-ea"/>
                <a:cs typeface="+mn-cs"/>
              </a:rPr>
              <a:t>an organization? </a:t>
            </a:r>
            <a:r>
              <a:rPr lang="en-GB" sz="1200" kern="1200" dirty="0" smtClean="0">
                <a:solidFill>
                  <a:schemeClr val="tx1"/>
                </a:solidFill>
                <a:effectLst/>
                <a:latin typeface="+mn-lt"/>
                <a:ea typeface="+mn-ea"/>
                <a:cs typeface="+mn-cs"/>
              </a:rPr>
              <a:t>Studies have demonstrated that organizational knowledge is increased by the application of collaborative endeavours between organizational personnel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Bartol</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Srivastava</a:t>
            </a:r>
            <a:r>
              <a:rPr lang="en-US" sz="1200" kern="1200" dirty="0" smtClean="0">
                <a:solidFill>
                  <a:schemeClr val="tx1"/>
                </a:solidFill>
                <a:effectLst/>
                <a:latin typeface="+mn-lt"/>
                <a:ea typeface="+mn-ea"/>
                <a:cs typeface="+mn-cs"/>
              </a:rPr>
              <a:t>, 2002;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 </a:t>
            </a:r>
            <a:r>
              <a:rPr lang="en-US" sz="1200" kern="1200" dirty="0" err="1" smtClean="0">
                <a:solidFill>
                  <a:schemeClr val="tx1"/>
                </a:solidFill>
                <a:effectLst/>
                <a:latin typeface="+mn-lt"/>
                <a:ea typeface="+mn-ea"/>
                <a:cs typeface="+mn-cs"/>
              </a:rPr>
              <a:t>Gorelick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Tantawy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Monsou</a:t>
            </a:r>
            <a:r>
              <a:rPr lang="en-US" sz="1200" kern="1200" dirty="0" smtClean="0">
                <a:solidFill>
                  <a:schemeClr val="tx1"/>
                </a:solidFill>
                <a:effectLst/>
                <a:latin typeface="+mn-lt"/>
                <a:ea typeface="+mn-ea"/>
                <a:cs typeface="+mn-cs"/>
              </a:rPr>
              <a:t>, 2005; O’ Neill and </a:t>
            </a:r>
            <a:r>
              <a:rPr lang="en-US" sz="1200" kern="1200" dirty="0" err="1" smtClean="0">
                <a:solidFill>
                  <a:schemeClr val="tx1"/>
                </a:solidFill>
                <a:effectLst/>
                <a:latin typeface="+mn-lt"/>
                <a:ea typeface="+mn-ea"/>
                <a:cs typeface="+mn-cs"/>
              </a:rPr>
              <a:t>Adya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Xue</a:t>
            </a:r>
            <a:r>
              <a:rPr lang="en-US" sz="1200" kern="1200" dirty="0" smtClean="0">
                <a:solidFill>
                  <a:schemeClr val="tx1"/>
                </a:solidFill>
                <a:effectLst/>
                <a:latin typeface="+mn-lt"/>
                <a:ea typeface="+mn-ea"/>
                <a:cs typeface="+mn-cs"/>
              </a:rPr>
              <a:t> et al, 2011)</a:t>
            </a:r>
            <a:r>
              <a:rPr lang="en-GB" sz="1200" kern="1200" dirty="0" smtClean="0">
                <a:solidFill>
                  <a:schemeClr val="tx1"/>
                </a:solidFill>
                <a:effectLst/>
                <a:latin typeface="+mn-lt"/>
                <a:ea typeface="+mn-ea"/>
                <a:cs typeface="+mn-cs"/>
              </a:rPr>
              <a:t>. </a:t>
            </a:r>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1</a:t>
            </a:fld>
            <a:endParaRPr lang="es-MX"/>
          </a:p>
        </p:txBody>
      </p:sp>
    </p:spTree>
    <p:extLst>
      <p:ext uri="{BB962C8B-B14F-4D97-AF65-F5344CB8AC3E}">
        <p14:creationId xmlns:p14="http://schemas.microsoft.com/office/powerpoint/2010/main" val="59814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err="1" smtClean="0"/>
              <a:t>Conclusion</a:t>
            </a:r>
            <a:endParaRPr lang="es-ES" b="1" dirty="0" smtClean="0"/>
          </a:p>
          <a:p>
            <a:endParaRPr lang="es-E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has demonstrated that the choice of the accurate knowledge collaboration procedures in an organization is dependent on the categories of the regularity of the knowledge collaboration procedures, the personnel, information and communications systems which are receivers of knowledge. Five distinct models of knowledge collaboration have been defined. These five models are  far transference (the duplicating of tacit knowledge that is shared by a team in the organizational context),  near transference (the duplicating of explicit team knowledge by teams in the organization), expertise transfer (when the organizational team needs expert consultation), organizational cognitive ability (which is applied in rare  events which require experiential knowledge and serial transference which implies that the knowledge is explicitly held for a future application.</a:t>
            </a:r>
            <a:endParaRPr lang="es-MX" sz="1200" kern="1200" dirty="0" smtClean="0">
              <a:solidFill>
                <a:schemeClr val="tx1"/>
              </a:solidFill>
              <a:effectLst/>
              <a:latin typeface="+mn-lt"/>
              <a:ea typeface="+mn-ea"/>
              <a:cs typeface="+mn-cs"/>
            </a:endParaRPr>
          </a:p>
          <a:p>
            <a:endParaRPr lang="es-MX" b="1"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10</a:t>
            </a:fld>
            <a:endParaRPr lang="es-MX"/>
          </a:p>
        </p:txBody>
      </p:sp>
    </p:spTree>
    <p:extLst>
      <p:ext uri="{BB962C8B-B14F-4D97-AF65-F5344CB8AC3E}">
        <p14:creationId xmlns:p14="http://schemas.microsoft.com/office/powerpoint/2010/main" val="394511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Bartol</a:t>
            </a:r>
            <a:r>
              <a:rPr lang="es-ES" sz="1200" kern="1200" dirty="0" smtClean="0">
                <a:solidFill>
                  <a:schemeClr val="tx1"/>
                </a:solidFill>
                <a:effectLst/>
                <a:latin typeface="+mn-lt"/>
                <a:ea typeface="+mn-ea"/>
                <a:cs typeface="+mn-cs"/>
              </a:rPr>
              <a:t>, K. M. &amp;</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Srivastava</a:t>
            </a:r>
            <a:r>
              <a:rPr lang="es-ES" sz="1200" kern="1200" dirty="0" smtClean="0">
                <a:solidFill>
                  <a:schemeClr val="tx1"/>
                </a:solidFill>
                <a:effectLst/>
                <a:latin typeface="+mn-lt"/>
                <a:ea typeface="+mn-ea"/>
                <a:cs typeface="+mn-cs"/>
              </a:rPr>
              <a:t>, A. (2002). </a:t>
            </a:r>
            <a:r>
              <a:rPr lang="en-US" sz="1200" kern="1200" dirty="0" smtClean="0">
                <a:solidFill>
                  <a:schemeClr val="tx1"/>
                </a:solidFill>
                <a:effectLst/>
                <a:latin typeface="+mn-lt"/>
                <a:ea typeface="+mn-ea"/>
                <a:cs typeface="+mn-cs"/>
              </a:rPr>
              <a:t>Encouraging knowledge sharing: The role of 	organizational reward systems. </a:t>
            </a:r>
            <a:r>
              <a:rPr lang="en-US" sz="1200" i="1" kern="1200" dirty="0" smtClean="0">
                <a:solidFill>
                  <a:schemeClr val="tx1"/>
                </a:solidFill>
                <a:effectLst/>
                <a:latin typeface="+mn-lt"/>
                <a:ea typeface="+mn-ea"/>
                <a:cs typeface="+mn-cs"/>
              </a:rPr>
              <a:t>Journal of Leadership and Organizational Studies, 	9</a:t>
            </a:r>
            <a:r>
              <a:rPr lang="en-US" sz="1200" kern="1200" dirty="0" smtClean="0">
                <a:solidFill>
                  <a:schemeClr val="tx1"/>
                </a:solidFill>
                <a:effectLst/>
                <a:latin typeface="+mn-lt"/>
                <a:ea typeface="+mn-ea"/>
                <a:cs typeface="+mn-cs"/>
              </a:rPr>
              <a:t>(1): 64- 76.</a:t>
            </a:r>
            <a:endParaRPr lang="es-MX"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G., Lee, K, &amp; Loon, M. (2012). Knowledge sharing: Influences on trust, 	commitment and cost. </a:t>
            </a:r>
            <a:r>
              <a:rPr lang="en-US" sz="1200" i="1" kern="1200" dirty="0" smtClean="0">
                <a:solidFill>
                  <a:schemeClr val="tx1"/>
                </a:solidFill>
                <a:effectLst/>
                <a:latin typeface="+mn-lt"/>
                <a:ea typeface="+mn-ea"/>
                <a:cs typeface="+mn-cs"/>
              </a:rPr>
              <a:t>Journal of Knowledge Management, 18</a:t>
            </a:r>
            <a:r>
              <a:rPr lang="en-US" sz="1200" kern="1200" dirty="0" smtClean="0">
                <a:solidFill>
                  <a:schemeClr val="tx1"/>
                </a:solidFill>
                <a:effectLst/>
                <a:latin typeface="+mn-lt"/>
                <a:ea typeface="+mn-ea"/>
                <a:cs typeface="+mn-cs"/>
              </a:rPr>
              <a:t>(5): 740- 753.</a:t>
            </a:r>
            <a:endParaRPr lang="es-MX"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Gorelick</a:t>
            </a:r>
            <a:r>
              <a:rPr lang="en-US" sz="1200" kern="1200" dirty="0" smtClean="0">
                <a:solidFill>
                  <a:schemeClr val="tx1"/>
                </a:solidFill>
                <a:effectLst/>
                <a:latin typeface="+mn-lt"/>
                <a:ea typeface="+mn-ea"/>
                <a:cs typeface="+mn-cs"/>
              </a:rPr>
              <a:t>, C. &amp; </a:t>
            </a:r>
            <a:r>
              <a:rPr lang="en-US" sz="1200" kern="1200" dirty="0" err="1" smtClean="0">
                <a:solidFill>
                  <a:schemeClr val="tx1"/>
                </a:solidFill>
                <a:effectLst/>
                <a:latin typeface="+mn-lt"/>
                <a:ea typeface="+mn-ea"/>
                <a:cs typeface="+mn-cs"/>
              </a:rPr>
              <a:t>Tantawy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Monsou</a:t>
            </a:r>
            <a:r>
              <a:rPr lang="en-US" sz="1200" kern="1200" dirty="0" smtClean="0">
                <a:solidFill>
                  <a:schemeClr val="tx1"/>
                </a:solidFill>
                <a:effectLst/>
                <a:latin typeface="+mn-lt"/>
                <a:ea typeface="+mn-ea"/>
                <a:cs typeface="+mn-cs"/>
              </a:rPr>
              <a:t>, B. (2005). For performance through learning, 	knowledge management is critical practice. </a:t>
            </a:r>
            <a:r>
              <a:rPr lang="en-US" sz="1200" i="1" kern="1200" dirty="0" smtClean="0">
                <a:solidFill>
                  <a:schemeClr val="tx1"/>
                </a:solidFill>
                <a:effectLst/>
                <a:latin typeface="+mn-lt"/>
                <a:ea typeface="+mn-ea"/>
                <a:cs typeface="+mn-cs"/>
              </a:rPr>
              <a:t>The Learning Organization, 12</a:t>
            </a:r>
            <a:r>
              <a:rPr lang="en-US" sz="1200" kern="1200" dirty="0" smtClean="0">
                <a:solidFill>
                  <a:schemeClr val="tx1"/>
                </a:solidFill>
                <a:effectLst/>
                <a:latin typeface="+mn-lt"/>
                <a:ea typeface="+mn-ea"/>
                <a:cs typeface="+mn-cs"/>
              </a:rPr>
              <a:t>(2): 125- 	129.</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 Neill, B. S. &amp; </a:t>
            </a:r>
            <a:r>
              <a:rPr lang="en-US" sz="1200" kern="1200" dirty="0" err="1" smtClean="0">
                <a:solidFill>
                  <a:schemeClr val="tx1"/>
                </a:solidFill>
                <a:effectLst/>
                <a:latin typeface="+mn-lt"/>
                <a:ea typeface="+mn-ea"/>
                <a:cs typeface="+mn-cs"/>
              </a:rPr>
              <a:t>Adya</a:t>
            </a:r>
            <a:r>
              <a:rPr lang="en-US" sz="1200" kern="1200" dirty="0" smtClean="0">
                <a:solidFill>
                  <a:schemeClr val="tx1"/>
                </a:solidFill>
                <a:effectLst/>
                <a:latin typeface="+mn-lt"/>
                <a:ea typeface="+mn-ea"/>
                <a:cs typeface="+mn-cs"/>
              </a:rPr>
              <a:t>, M. (2006). Knowledge sharing and the psychological contract:  	managing workers across different stages of employment. </a:t>
            </a:r>
            <a:r>
              <a:rPr lang="en-US" sz="1200" i="1" kern="1200" dirty="0" smtClean="0">
                <a:solidFill>
                  <a:schemeClr val="tx1"/>
                </a:solidFill>
                <a:effectLst/>
                <a:latin typeface="+mn-lt"/>
                <a:ea typeface="+mn-ea"/>
                <a:cs typeface="+mn-cs"/>
              </a:rPr>
              <a:t>Journal of Management 	Psychology, 22</a:t>
            </a:r>
            <a:r>
              <a:rPr lang="en-US" sz="1200" kern="1200" dirty="0" smtClean="0">
                <a:solidFill>
                  <a:schemeClr val="tx1"/>
                </a:solidFill>
                <a:effectLst/>
                <a:latin typeface="+mn-lt"/>
                <a:ea typeface="+mn-ea"/>
                <a:cs typeface="+mn-cs"/>
              </a:rPr>
              <a:t>(4): 411- 436. </a:t>
            </a:r>
            <a:endParaRPr lang="es-MX"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Xue</a:t>
            </a:r>
            <a:r>
              <a:rPr lang="en-US" sz="1200" kern="1200" dirty="0" smtClean="0">
                <a:solidFill>
                  <a:schemeClr val="tx1"/>
                </a:solidFill>
                <a:effectLst/>
                <a:latin typeface="+mn-lt"/>
                <a:ea typeface="+mn-ea"/>
                <a:cs typeface="+mn-cs"/>
              </a:rPr>
              <a:t>, Y., Bradley, J. &amp; </a:t>
            </a:r>
            <a:r>
              <a:rPr lang="en-US" sz="1200" kern="1200" dirty="0" err="1" smtClean="0">
                <a:solidFill>
                  <a:schemeClr val="tx1"/>
                </a:solidFill>
                <a:effectLst/>
                <a:latin typeface="+mn-lt"/>
                <a:ea typeface="+mn-ea"/>
                <a:cs typeface="+mn-cs"/>
              </a:rPr>
              <a:t>Huigang</a:t>
            </a:r>
            <a:r>
              <a:rPr lang="en-US" sz="1200" kern="1200" dirty="0" smtClean="0">
                <a:solidFill>
                  <a:schemeClr val="tx1"/>
                </a:solidFill>
                <a:effectLst/>
                <a:latin typeface="+mn-lt"/>
                <a:ea typeface="+mn-ea"/>
                <a:cs typeface="+mn-cs"/>
              </a:rPr>
              <a:t>, L. (2011). Team climate, empowering leadership and 	knowledge sharing. </a:t>
            </a:r>
            <a:r>
              <a:rPr lang="en-US" sz="1200" i="1" kern="1200" dirty="0" smtClean="0">
                <a:solidFill>
                  <a:schemeClr val="tx1"/>
                </a:solidFill>
                <a:effectLst/>
                <a:latin typeface="+mn-lt"/>
                <a:ea typeface="+mn-ea"/>
                <a:cs typeface="+mn-cs"/>
              </a:rPr>
              <a:t>Journal of Knowledge Management, 15</a:t>
            </a:r>
            <a:r>
              <a:rPr lang="en-US" sz="1200" kern="1200" dirty="0" smtClean="0">
                <a:solidFill>
                  <a:schemeClr val="tx1"/>
                </a:solidFill>
                <a:effectLst/>
                <a:latin typeface="+mn-lt"/>
                <a:ea typeface="+mn-ea"/>
                <a:cs typeface="+mn-cs"/>
              </a:rPr>
              <a:t>(2): 299- 312.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11</a:t>
            </a:fld>
            <a:endParaRPr lang="es-MX"/>
          </a:p>
        </p:txBody>
      </p:sp>
    </p:spTree>
    <p:extLst>
      <p:ext uri="{BB962C8B-B14F-4D97-AF65-F5344CB8AC3E}">
        <p14:creationId xmlns:p14="http://schemas.microsoft.com/office/powerpoint/2010/main" val="202743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err="1" smtClean="0"/>
              <a:t>References</a:t>
            </a:r>
            <a:endParaRPr lang="es-ES" b="1" dirty="0" smtClean="0"/>
          </a:p>
          <a:p>
            <a:endParaRPr lang="es-ES" b="1" dirty="0" smtClean="0"/>
          </a:p>
          <a:p>
            <a:r>
              <a:rPr lang="es-MX" sz="1200" u="sng" kern="1200" dirty="0" smtClean="0">
                <a:solidFill>
                  <a:schemeClr val="tx1"/>
                </a:solidFill>
                <a:effectLst/>
                <a:latin typeface="+mn-lt"/>
                <a:ea typeface="+mn-ea"/>
                <a:cs typeface="+mn-cs"/>
                <a:hlinkClick r:id="rId3"/>
              </a:rPr>
              <a:t>http://mdde.nomadlearner.com/wp-content/uploads/2011/06/MDDEWordleClrMtchBoldweb.jpg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4"/>
              </a:rPr>
              <a:t>http://www.novell.com/connectionmagazine/2009/01/img/kablink1.jpg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5"/>
              </a:rPr>
              <a:t>http://cibasolutions.typepad.com/.a/6a01156e6430ac970c0115713986f0970b-pi</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6"/>
              </a:rPr>
              <a:t>http://www.xasa.co.za/resources/Tools/images/KnoC_spiral.jpg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7"/>
              </a:rPr>
              <a:t>https://blog.zyncro.com/wp-content/uploads/2012/06/collaboration-readiness.jpeg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8"/>
              </a:rPr>
              <a:t>http://www.lhasalimited.org/getimage.aspx.ID-350497.gif</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9"/>
              </a:rPr>
              <a:t>http://blog.euranova.eu/wp-content/uploads/2013/07/knowledge-sharing-image-cropped_10.jp</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10"/>
              </a:rPr>
              <a:t>http://jboye.com/wp-content/2013/03/Digital-workplace-at-Alcatel-Lucent.png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11"/>
              </a:rPr>
              <a:t>http://media.contentperspective.se/2007/04/emergency_system.png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12"/>
              </a:rPr>
              <a:t>http://www.tt-fr.ch/fileadmin/_migrated/pics/tto_en_01.jpg</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13"/>
              </a:rPr>
              <a:t>http://zenexmachina.files.wordpress.com/2012/07/tacit-vs-explicit-knowledge.png?w=300&amp;h=194</a:t>
            </a:r>
            <a:endParaRPr lang="es-MX"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14"/>
              </a:rPr>
              <a:t>http://www.rodenberg.nl/publications/62003-slide1.jpg</a:t>
            </a:r>
            <a:endParaRPr lang="es-MX" sz="1200" kern="1200" dirty="0" smtClean="0">
              <a:solidFill>
                <a:schemeClr val="tx1"/>
              </a:solidFill>
              <a:effectLst/>
              <a:latin typeface="+mn-lt"/>
              <a:ea typeface="+mn-ea"/>
              <a:cs typeface="+mn-cs"/>
            </a:endParaRPr>
          </a:p>
          <a:p>
            <a:endParaRPr lang="es-ES" b="1" dirty="0" smtClean="0"/>
          </a:p>
          <a:p>
            <a:endParaRPr lang="es-ES" dirty="0" smtClean="0"/>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12</a:t>
            </a:fld>
            <a:endParaRPr lang="es-MX"/>
          </a:p>
        </p:txBody>
      </p:sp>
    </p:spTree>
    <p:extLst>
      <p:ext uri="{BB962C8B-B14F-4D97-AF65-F5344CB8AC3E}">
        <p14:creationId xmlns:p14="http://schemas.microsoft.com/office/powerpoint/2010/main" val="29443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organizational increase of knowledge is a result of the combination and the exchange of knowledge which is present between the members of an organization. In consideration of the importance of the collaborative endeavours which increase knowledge in an organization, the scholars have shown an interest in classifying the tools which would enable the collaboration between employees with regards to knowledge formation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Bartol</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Srivastava</a:t>
            </a:r>
            <a:r>
              <a:rPr lang="en-US" sz="1200" kern="1200" dirty="0" smtClean="0">
                <a:solidFill>
                  <a:schemeClr val="tx1"/>
                </a:solidFill>
                <a:effectLst/>
                <a:latin typeface="+mn-lt"/>
                <a:ea typeface="+mn-ea"/>
                <a:cs typeface="+mn-cs"/>
              </a:rPr>
              <a:t>, 2002;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 </a:t>
            </a:r>
            <a:r>
              <a:rPr lang="en-US" sz="1200" kern="1200" dirty="0" err="1" smtClean="0">
                <a:solidFill>
                  <a:schemeClr val="tx1"/>
                </a:solidFill>
                <a:effectLst/>
                <a:latin typeface="+mn-lt"/>
                <a:ea typeface="+mn-ea"/>
                <a:cs typeface="+mn-cs"/>
              </a:rPr>
              <a:t>Gorelick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Tantawy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Monsou</a:t>
            </a:r>
            <a:r>
              <a:rPr lang="en-US" sz="1200" kern="1200" dirty="0" smtClean="0">
                <a:solidFill>
                  <a:schemeClr val="tx1"/>
                </a:solidFill>
                <a:effectLst/>
                <a:latin typeface="+mn-lt"/>
                <a:ea typeface="+mn-ea"/>
                <a:cs typeface="+mn-cs"/>
              </a:rPr>
              <a:t>, 2005; O’ Neill and </a:t>
            </a:r>
            <a:r>
              <a:rPr lang="en-US" sz="1200" kern="1200" dirty="0" err="1" smtClean="0">
                <a:solidFill>
                  <a:schemeClr val="tx1"/>
                </a:solidFill>
                <a:effectLst/>
                <a:latin typeface="+mn-lt"/>
                <a:ea typeface="+mn-ea"/>
                <a:cs typeface="+mn-cs"/>
              </a:rPr>
              <a:t>Adya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Xue</a:t>
            </a:r>
            <a:r>
              <a:rPr lang="en-US" sz="1200" kern="1200" dirty="0" smtClean="0">
                <a:solidFill>
                  <a:schemeClr val="tx1"/>
                </a:solidFill>
                <a:effectLst/>
                <a:latin typeface="+mn-lt"/>
                <a:ea typeface="+mn-ea"/>
                <a:cs typeface="+mn-cs"/>
              </a:rPr>
              <a:t> et al, 2011)</a:t>
            </a:r>
            <a:r>
              <a:rPr lang="en-GB"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2</a:t>
            </a:fld>
            <a:endParaRPr lang="es-MX"/>
          </a:p>
        </p:txBody>
      </p:sp>
    </p:spTree>
    <p:extLst>
      <p:ext uri="{BB962C8B-B14F-4D97-AF65-F5344CB8AC3E}">
        <p14:creationId xmlns:p14="http://schemas.microsoft.com/office/powerpoint/2010/main" val="198465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application of new ways of communicating and administrating the information assets in an organization means that there must be an adjustment in the professional perspectives of the members of the organization.  These adjustments may have the outcome of the organizational personnel having the perceptions that the characteristics of the psychological agreements with the administrative staff of the organization being enhanced. The psychological agreements which are referred to as PC are conceptual systems which the organizational personnel maintain in respect to the characteristics and circumstances of the exchange which takes place between the members of the organization and the organizational administrators and stakeholders (</a:t>
            </a:r>
            <a:r>
              <a:rPr lang="en-US" sz="1200" kern="1200" dirty="0" smtClean="0">
                <a:solidFill>
                  <a:schemeClr val="tx1"/>
                </a:solidFill>
                <a:effectLst/>
                <a:latin typeface="+mn-lt"/>
                <a:ea typeface="+mn-ea"/>
                <a:cs typeface="+mn-cs"/>
              </a:rPr>
              <a:t>O’ Neill and </a:t>
            </a:r>
            <a:r>
              <a:rPr lang="en-US" sz="1200" kern="1200" dirty="0" err="1" smtClean="0">
                <a:solidFill>
                  <a:schemeClr val="tx1"/>
                </a:solidFill>
                <a:effectLst/>
                <a:latin typeface="+mn-lt"/>
                <a:ea typeface="+mn-ea"/>
                <a:cs typeface="+mn-cs"/>
              </a:rPr>
              <a:t>Adya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Xue</a:t>
            </a:r>
            <a:r>
              <a:rPr lang="en-US" sz="1200" kern="1200" dirty="0" smtClean="0">
                <a:solidFill>
                  <a:schemeClr val="tx1"/>
                </a:solidFill>
                <a:effectLst/>
                <a:latin typeface="+mn-lt"/>
                <a:ea typeface="+mn-ea"/>
                <a:cs typeface="+mn-cs"/>
              </a:rPr>
              <a:t> et al, 2011)</a:t>
            </a:r>
            <a:r>
              <a:rPr lang="en-GB"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3</a:t>
            </a:fld>
            <a:endParaRPr lang="es-MX"/>
          </a:p>
        </p:txBody>
      </p:sp>
    </p:spTree>
    <p:extLst>
      <p:ext uri="{BB962C8B-B14F-4D97-AF65-F5344CB8AC3E}">
        <p14:creationId xmlns:p14="http://schemas.microsoft.com/office/powerpoint/2010/main" val="238728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majority of organizations are motivated by the effective management of human resources and intellectual capital. As a result, the academic and scientific assets which are held by the members of the organization’s human resources departments have become assets which are extremely liquid and desirable. These assets are essential in corporate communications with regards to the organizations’ ability of </a:t>
            </a:r>
            <a:r>
              <a:rPr lang="en-GB" sz="1200" kern="1200" dirty="0" err="1" smtClean="0">
                <a:solidFill>
                  <a:schemeClr val="tx1"/>
                </a:solidFill>
                <a:effectLst/>
                <a:latin typeface="+mn-lt"/>
                <a:ea typeface="+mn-ea"/>
                <a:cs typeface="+mn-cs"/>
              </a:rPr>
              <a:t>maintianing</a:t>
            </a:r>
            <a:r>
              <a:rPr lang="en-GB" sz="1200" kern="1200" dirty="0" smtClean="0">
                <a:solidFill>
                  <a:schemeClr val="tx1"/>
                </a:solidFill>
                <a:effectLst/>
                <a:latin typeface="+mn-lt"/>
                <a:ea typeface="+mn-ea"/>
                <a:cs typeface="+mn-cs"/>
              </a:rPr>
              <a:t> a competitive advantage. The members of the organizational staff who have more substantive commitments to their professional growth need to be motivated with regards to the unrestricted collaboration of the experiential knowledge in the corporate communication environment (</a:t>
            </a:r>
            <a:r>
              <a:rPr lang="en-US" sz="1200" kern="1200" dirty="0" err="1" smtClean="0">
                <a:solidFill>
                  <a:schemeClr val="tx1"/>
                </a:solidFill>
                <a:effectLst/>
                <a:latin typeface="+mn-lt"/>
                <a:ea typeface="+mn-ea"/>
                <a:cs typeface="+mn-cs"/>
              </a:rPr>
              <a:t>Gorelick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Tantawy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Monsou</a:t>
            </a:r>
            <a:r>
              <a:rPr lang="en-US" sz="1200" kern="1200" dirty="0" smtClean="0">
                <a:solidFill>
                  <a:schemeClr val="tx1"/>
                </a:solidFill>
                <a:effectLst/>
                <a:latin typeface="+mn-lt"/>
                <a:ea typeface="+mn-ea"/>
                <a:cs typeface="+mn-cs"/>
              </a:rPr>
              <a:t>, 2005)</a:t>
            </a:r>
            <a:r>
              <a:rPr lang="en-GB"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4</a:t>
            </a:fld>
            <a:endParaRPr lang="es-MX"/>
          </a:p>
        </p:txBody>
      </p:sp>
    </p:spTree>
    <p:extLst>
      <p:ext uri="{BB962C8B-B14F-4D97-AF65-F5344CB8AC3E}">
        <p14:creationId xmlns:p14="http://schemas.microsoft.com/office/powerpoint/2010/main" val="248811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The </a:t>
            </a:r>
            <a:r>
              <a:rPr lang="en-GB" sz="1200" kern="1200" dirty="0" err="1" smtClean="0">
                <a:solidFill>
                  <a:schemeClr val="tx1"/>
                </a:solidFill>
                <a:effectLst/>
                <a:latin typeface="+mn-lt"/>
                <a:ea typeface="+mn-ea"/>
                <a:cs typeface="+mn-cs"/>
              </a:rPr>
              <a:t>behaviors</a:t>
            </a:r>
            <a:r>
              <a:rPr lang="en-GB" sz="1200" kern="1200" dirty="0" smtClean="0">
                <a:solidFill>
                  <a:schemeClr val="tx1"/>
                </a:solidFill>
                <a:effectLst/>
                <a:latin typeface="+mn-lt"/>
                <a:ea typeface="+mn-ea"/>
                <a:cs typeface="+mn-cs"/>
              </a:rPr>
              <a:t> which are conducted in corporate communication with regards to the knowledge collaboration between organizational staff members are the </a:t>
            </a:r>
            <a:r>
              <a:rPr lang="en-GB" sz="1200" kern="1200" dirty="0" err="1" smtClean="0">
                <a:solidFill>
                  <a:schemeClr val="tx1"/>
                </a:solidFill>
                <a:effectLst/>
                <a:latin typeface="+mn-lt"/>
                <a:ea typeface="+mn-ea"/>
                <a:cs typeface="+mn-cs"/>
              </a:rPr>
              <a:t>behaviors</a:t>
            </a:r>
            <a:r>
              <a:rPr lang="en-GB" sz="1200" kern="1200" dirty="0" smtClean="0">
                <a:solidFill>
                  <a:schemeClr val="tx1"/>
                </a:solidFill>
                <a:effectLst/>
                <a:latin typeface="+mn-lt"/>
                <a:ea typeface="+mn-ea"/>
                <a:cs typeface="+mn-cs"/>
              </a:rPr>
              <a:t> which surpass the normal employment responsibilities and are applied at the discretion of the organizational members. This is normally conducted in the absence of announced implicit or explicit compensations in the organization. These volunteer </a:t>
            </a:r>
            <a:r>
              <a:rPr lang="en-GB" sz="1200" kern="1200" dirty="0" err="1" smtClean="0">
                <a:solidFill>
                  <a:schemeClr val="tx1"/>
                </a:solidFill>
                <a:effectLst/>
                <a:latin typeface="+mn-lt"/>
                <a:ea typeface="+mn-ea"/>
                <a:cs typeface="+mn-cs"/>
              </a:rPr>
              <a:t>behaviors</a:t>
            </a:r>
            <a:r>
              <a:rPr lang="en-GB" sz="1200" kern="1200" dirty="0" smtClean="0">
                <a:solidFill>
                  <a:schemeClr val="tx1"/>
                </a:solidFill>
                <a:effectLst/>
                <a:latin typeface="+mn-lt"/>
                <a:ea typeface="+mn-ea"/>
                <a:cs typeface="+mn-cs"/>
              </a:rPr>
              <a:t> which occur as a result of effective corporate communication have the outcome of adding value to the services and products offered by an organization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a:t>
            </a:r>
            <a:r>
              <a:rPr lang="en-GB"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5</a:t>
            </a:fld>
            <a:endParaRPr lang="es-MX"/>
          </a:p>
        </p:txBody>
      </p:sp>
    </p:spTree>
    <p:extLst>
      <p:ext uri="{BB962C8B-B14F-4D97-AF65-F5344CB8AC3E}">
        <p14:creationId xmlns:p14="http://schemas.microsoft.com/office/powerpoint/2010/main" val="32074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collaboration of knowledge between members of an organization in corporate communication has the need for cooperating with the staff members of an organization. The deficiency of knowledge collaboration may result in decision making processes which are faulty due to the lack of accurate data. The nature of the integrity of the knowledge which is communicated in a corporate environment is important as a result of the assimilation of knowledge which takes place in an organization. The quality of the assurance of the integrity of the knowledge which is being conveyed in corporate communications enables the organizational staff members and the organization in attaining a competitive advantage (</a:t>
            </a:r>
            <a:r>
              <a:rPr lang="en-US" sz="1200" kern="1200" dirty="0" smtClean="0">
                <a:solidFill>
                  <a:schemeClr val="tx1"/>
                </a:solidFill>
                <a:effectLst/>
                <a:latin typeface="+mn-lt"/>
                <a:ea typeface="+mn-ea"/>
                <a:cs typeface="+mn-cs"/>
              </a:rPr>
              <a:t>O’ Neill and </a:t>
            </a:r>
            <a:r>
              <a:rPr lang="en-US" sz="1200" kern="1200" dirty="0" err="1" smtClean="0">
                <a:solidFill>
                  <a:schemeClr val="tx1"/>
                </a:solidFill>
                <a:effectLst/>
                <a:latin typeface="+mn-lt"/>
                <a:ea typeface="+mn-ea"/>
                <a:cs typeface="+mn-cs"/>
              </a:rPr>
              <a:t>Adya</a:t>
            </a:r>
            <a:r>
              <a:rPr lang="en-US" sz="1200" kern="1200" dirty="0" smtClean="0">
                <a:solidFill>
                  <a:schemeClr val="tx1"/>
                </a:solidFill>
                <a:effectLst/>
                <a:latin typeface="+mn-lt"/>
                <a:ea typeface="+mn-ea"/>
                <a:cs typeface="+mn-cs"/>
              </a:rPr>
              <a:t>, 2006)</a:t>
            </a:r>
            <a:r>
              <a:rPr lang="en-GB" sz="1200" kern="1200" dirty="0" smtClean="0">
                <a:solidFill>
                  <a:schemeClr val="tx1"/>
                </a:solidFill>
                <a:effectLst/>
                <a:latin typeface="+mn-lt"/>
                <a:ea typeface="+mn-ea"/>
                <a:cs typeface="+mn-cs"/>
              </a:rPr>
              <a:t>. </a:t>
            </a:r>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6</a:t>
            </a:fld>
            <a:endParaRPr lang="es-MX"/>
          </a:p>
        </p:txBody>
      </p:sp>
    </p:spTree>
    <p:extLst>
      <p:ext uri="{BB962C8B-B14F-4D97-AF65-F5344CB8AC3E}">
        <p14:creationId xmlns:p14="http://schemas.microsoft.com/office/powerpoint/2010/main" val="236957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number of the knowledge collaboration aspects may be added by the shared guidelines of the organizational intranet. The possible contributions of the knowledge which is communicated in an organizational environment by the users may surpass the capacities of the organizational intranet. Meta- knowledge communication methods may be applied in order to enable the transfer of communication of knowledge which occurs between the senders and the receivers of the communications. The application of the communication and information technological implementations may be effective in diminishing the restrictions which take place in the collaboration of knowledge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a:t>
            </a:r>
            <a:r>
              <a:rPr lang="en-GB"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7</a:t>
            </a:fld>
            <a:endParaRPr lang="es-MX"/>
          </a:p>
        </p:txBody>
      </p:sp>
    </p:spTree>
    <p:extLst>
      <p:ext uri="{BB962C8B-B14F-4D97-AF65-F5344CB8AC3E}">
        <p14:creationId xmlns:p14="http://schemas.microsoft.com/office/powerpoint/2010/main" val="170497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characteristics of the communication and information technological methods may serve as warehouse functions for the knowledge which is explicit, tacit and socially categorized. The communication and the information technology enable the transfer of knowledge which is conveyed by the organizational members in the corporate communications environment. The distinct knowledge collaboration constructs which are applied in organizational communications are serial transference, near transference, far transference, organizational cognitive capacity and expertise transfer. The serial transference involves the transfer of knowledge on to a print or electronic medium for future application. The near transference involves the replicating of knowledge which is explicitly held by organizational members too other units in the organizational environment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a:t>
            </a:r>
            <a:r>
              <a:rPr lang="en-GB"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8</a:t>
            </a:fld>
            <a:endParaRPr lang="es-MX"/>
          </a:p>
        </p:txBody>
      </p:sp>
    </p:spTree>
    <p:extLst>
      <p:ext uri="{BB962C8B-B14F-4D97-AF65-F5344CB8AC3E}">
        <p14:creationId xmlns:p14="http://schemas.microsoft.com/office/powerpoint/2010/main" val="239163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Far transfer implies the use of communication or information mediums in order to transfer the knowledge to others in a close or far proximity. Organizational cognitive capacity is applied in the instances where the members of the organization are addressed with the instances where the application of organizational knowledge which held by the members. Expertise knowledge transfer infers that the knowledge which is communicated by experts in the field, either through direct or indirect means is transferred and stored (</a:t>
            </a:r>
            <a:r>
              <a:rPr lang="en-US" sz="1200" kern="1200" dirty="0" err="1" smtClean="0">
                <a:solidFill>
                  <a:schemeClr val="tx1"/>
                </a:solidFill>
                <a:effectLst/>
                <a:latin typeface="+mn-lt"/>
                <a:ea typeface="+mn-ea"/>
                <a:cs typeface="+mn-cs"/>
              </a:rPr>
              <a:t>Casimir</a:t>
            </a:r>
            <a:r>
              <a:rPr lang="en-US" sz="1200" kern="1200" dirty="0" smtClean="0">
                <a:solidFill>
                  <a:schemeClr val="tx1"/>
                </a:solidFill>
                <a:effectLst/>
                <a:latin typeface="+mn-lt"/>
                <a:ea typeface="+mn-ea"/>
                <a:cs typeface="+mn-cs"/>
              </a:rPr>
              <a:t> et al., 2012)</a:t>
            </a:r>
            <a:r>
              <a:rPr lang="en-GB"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D6671BF-EB2F-4751-B9A4-E0C048734688}" type="slidenum">
              <a:rPr lang="es-MX" smtClean="0"/>
              <a:t>9</a:t>
            </a:fld>
            <a:endParaRPr lang="es-MX"/>
          </a:p>
        </p:txBody>
      </p:sp>
    </p:spTree>
    <p:extLst>
      <p:ext uri="{BB962C8B-B14F-4D97-AF65-F5344CB8AC3E}">
        <p14:creationId xmlns:p14="http://schemas.microsoft.com/office/powerpoint/2010/main" val="101181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41081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156802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55767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4657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404204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229168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321145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22783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262786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919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571C90-9B1D-410E-B89C-82DCD3F2AA60}" type="datetimeFigureOut">
              <a:rPr lang="es-MX" smtClean="0"/>
              <a:t>28/05/2014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0F6927B-EAFA-4EE3-8CE6-593979552945}" type="slidenum">
              <a:rPr lang="es-MX" smtClean="0"/>
              <a:t>‹Nº›</a:t>
            </a:fld>
            <a:endParaRPr lang="es-MX"/>
          </a:p>
        </p:txBody>
      </p:sp>
    </p:spTree>
    <p:extLst>
      <p:ext uri="{BB962C8B-B14F-4D97-AF65-F5344CB8AC3E}">
        <p14:creationId xmlns:p14="http://schemas.microsoft.com/office/powerpoint/2010/main" val="424416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71C90-9B1D-410E-B89C-82DCD3F2AA60}" type="datetimeFigureOut">
              <a:rPr lang="es-MX" smtClean="0"/>
              <a:t>28/05/2014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6927B-EAFA-4EE3-8CE6-593979552945}" type="slidenum">
              <a:rPr lang="es-MX" smtClean="0"/>
              <a:t>‹Nº›</a:t>
            </a:fld>
            <a:endParaRPr lang="es-MX"/>
          </a:p>
        </p:txBody>
      </p:sp>
    </p:spTree>
    <p:extLst>
      <p:ext uri="{BB962C8B-B14F-4D97-AF65-F5344CB8AC3E}">
        <p14:creationId xmlns:p14="http://schemas.microsoft.com/office/powerpoint/2010/main" val="58940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err="1" smtClean="0"/>
              <a:t>Knowledge</a:t>
            </a:r>
            <a:r>
              <a:rPr lang="es-ES" dirty="0" smtClean="0"/>
              <a:t> </a:t>
            </a:r>
            <a:r>
              <a:rPr lang="es-ES" dirty="0" err="1" smtClean="0"/>
              <a:t>Collaboration</a:t>
            </a:r>
            <a:endParaRPr lang="es-MX" dirty="0"/>
          </a:p>
        </p:txBody>
      </p:sp>
      <p:sp>
        <p:nvSpPr>
          <p:cNvPr id="3" name="2 Subtítulo"/>
          <p:cNvSpPr>
            <a:spLocks noGrp="1"/>
          </p:cNvSpPr>
          <p:nvPr>
            <p:ph type="subTitle" idx="1"/>
          </p:nvPr>
        </p:nvSpPr>
        <p:spPr/>
        <p:txBody>
          <a:bodyPr/>
          <a:lstStyle/>
          <a:p>
            <a:r>
              <a:rPr lang="es-ES" dirty="0" smtClean="0"/>
              <a:t>MKT 690 </a:t>
            </a:r>
            <a:r>
              <a:rPr lang="es-ES" dirty="0" err="1" smtClean="0"/>
              <a:t>Corporate</a:t>
            </a:r>
            <a:r>
              <a:rPr lang="es-ES" dirty="0" smtClean="0"/>
              <a:t> </a:t>
            </a:r>
            <a:r>
              <a:rPr lang="es-ES" dirty="0" err="1" smtClean="0"/>
              <a:t>Communications</a:t>
            </a:r>
            <a:r>
              <a:rPr lang="es-ES" dirty="0" smtClean="0"/>
              <a:t> </a:t>
            </a:r>
            <a:r>
              <a:rPr lang="es-ES" dirty="0" err="1" smtClean="0"/>
              <a:t>Analysis</a:t>
            </a:r>
            <a:endParaRPr lang="es-MX" dirty="0"/>
          </a:p>
        </p:txBody>
      </p:sp>
    </p:spTree>
    <p:extLst>
      <p:ext uri="{BB962C8B-B14F-4D97-AF65-F5344CB8AC3E}">
        <p14:creationId xmlns:p14="http://schemas.microsoft.com/office/powerpoint/2010/main" val="392465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240" y="1600200"/>
            <a:ext cx="6857519" cy="4525963"/>
          </a:xfrm>
        </p:spPr>
      </p:pic>
    </p:spTree>
    <p:extLst>
      <p:ext uri="{BB962C8B-B14F-4D97-AF65-F5344CB8AC3E}">
        <p14:creationId xmlns:p14="http://schemas.microsoft.com/office/powerpoint/2010/main" val="390990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References</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006" y="1600200"/>
            <a:ext cx="6523988" cy="4525963"/>
          </a:xfrm>
        </p:spPr>
      </p:pic>
    </p:spTree>
    <p:extLst>
      <p:ext uri="{BB962C8B-B14F-4D97-AF65-F5344CB8AC3E}">
        <p14:creationId xmlns:p14="http://schemas.microsoft.com/office/powerpoint/2010/main" val="101593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References</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273" y="1600200"/>
            <a:ext cx="5657453" cy="4525963"/>
          </a:xfrm>
        </p:spPr>
      </p:pic>
    </p:spTree>
    <p:extLst>
      <p:ext uri="{BB962C8B-B14F-4D97-AF65-F5344CB8AC3E}">
        <p14:creationId xmlns:p14="http://schemas.microsoft.com/office/powerpoint/2010/main" val="31148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Knowledge</a:t>
            </a:r>
            <a:r>
              <a:rPr lang="es-ES" dirty="0" smtClean="0"/>
              <a:t> </a:t>
            </a:r>
            <a:r>
              <a:rPr lang="es-ES" dirty="0" err="1" smtClean="0"/>
              <a:t>Collaboration</a:t>
            </a:r>
            <a:r>
              <a:rPr lang="es-ES" dirty="0" smtClean="0"/>
              <a:t> in </a:t>
            </a:r>
            <a:r>
              <a:rPr lang="es-ES" dirty="0" err="1"/>
              <a:t>C</a:t>
            </a:r>
            <a:r>
              <a:rPr lang="es-ES" dirty="0" err="1" smtClean="0"/>
              <a:t>orporate</a:t>
            </a:r>
            <a:r>
              <a:rPr lang="es-ES" dirty="0" smtClean="0"/>
              <a:t> </a:t>
            </a:r>
            <a:r>
              <a:rPr lang="es-ES" dirty="0" err="1" smtClean="0"/>
              <a:t>Communication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3" y="1700807"/>
            <a:ext cx="6336000" cy="4397190"/>
          </a:xfrm>
        </p:spPr>
      </p:pic>
    </p:spTree>
    <p:extLst>
      <p:ext uri="{BB962C8B-B14F-4D97-AF65-F5344CB8AC3E}">
        <p14:creationId xmlns:p14="http://schemas.microsoft.com/office/powerpoint/2010/main" val="114828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628790"/>
            <a:ext cx="3744000" cy="4822584"/>
          </a:xfrm>
        </p:spPr>
      </p:pic>
    </p:spTree>
    <p:extLst>
      <p:ext uri="{BB962C8B-B14F-4D97-AF65-F5344CB8AC3E}">
        <p14:creationId xmlns:p14="http://schemas.microsoft.com/office/powerpoint/2010/main" val="149044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2924944"/>
            <a:ext cx="7911535" cy="2736000"/>
          </a:xfrm>
        </p:spPr>
      </p:pic>
    </p:spTree>
    <p:extLst>
      <p:ext uri="{BB962C8B-B14F-4D97-AF65-F5344CB8AC3E}">
        <p14:creationId xmlns:p14="http://schemas.microsoft.com/office/powerpoint/2010/main" val="199693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006" y="1600200"/>
            <a:ext cx="6523988" cy="4525963"/>
          </a:xfrm>
        </p:spPr>
      </p:pic>
    </p:spTree>
    <p:extLst>
      <p:ext uri="{BB962C8B-B14F-4D97-AF65-F5344CB8AC3E}">
        <p14:creationId xmlns:p14="http://schemas.microsoft.com/office/powerpoint/2010/main" val="221411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449" y="1805796"/>
            <a:ext cx="7173101" cy="4114770"/>
          </a:xfrm>
        </p:spPr>
      </p:pic>
    </p:spTree>
    <p:extLst>
      <p:ext uri="{BB962C8B-B14F-4D97-AF65-F5344CB8AC3E}">
        <p14:creationId xmlns:p14="http://schemas.microsoft.com/office/powerpoint/2010/main" val="419781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484784"/>
            <a:ext cx="5400000" cy="4289341"/>
          </a:xfrm>
        </p:spPr>
      </p:pic>
    </p:spTree>
    <p:extLst>
      <p:ext uri="{BB962C8B-B14F-4D97-AF65-F5344CB8AC3E}">
        <p14:creationId xmlns:p14="http://schemas.microsoft.com/office/powerpoint/2010/main" val="152154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952" y="1600200"/>
            <a:ext cx="7716095" cy="4525963"/>
          </a:xfrm>
        </p:spPr>
      </p:pic>
    </p:spTree>
    <p:extLst>
      <p:ext uri="{BB962C8B-B14F-4D97-AF65-F5344CB8AC3E}">
        <p14:creationId xmlns:p14="http://schemas.microsoft.com/office/powerpoint/2010/main" val="323803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Knowledge</a:t>
            </a:r>
            <a:r>
              <a:rPr lang="es-ES" dirty="0" smtClean="0"/>
              <a:t> </a:t>
            </a:r>
            <a:r>
              <a:rPr lang="es-ES" dirty="0" err="1" smtClean="0"/>
              <a:t>Collaboration</a:t>
            </a:r>
            <a:endParaRPr lang="es-MX"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958181"/>
            <a:ext cx="6858000" cy="3810000"/>
          </a:xfrm>
        </p:spPr>
      </p:pic>
    </p:spTree>
    <p:extLst>
      <p:ext uri="{BB962C8B-B14F-4D97-AF65-F5344CB8AC3E}">
        <p14:creationId xmlns:p14="http://schemas.microsoft.com/office/powerpoint/2010/main" val="29981274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984</Words>
  <Application>Microsoft Office PowerPoint</Application>
  <PresentationFormat>Presentación en pantalla (4:3)</PresentationFormat>
  <Paragraphs>58</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Knowledge Collaboration</vt:lpstr>
      <vt:lpstr>Knowledge Collaboration in Corporate Communication</vt:lpstr>
      <vt:lpstr>Knowledge Collaboration</vt:lpstr>
      <vt:lpstr>Knowledge Collaboration</vt:lpstr>
      <vt:lpstr>Knowledge Collaboration</vt:lpstr>
      <vt:lpstr>Knowledge Collaboration</vt:lpstr>
      <vt:lpstr>Knowledge Collaboration</vt:lpstr>
      <vt:lpstr>Knowledge Collaboration</vt:lpstr>
      <vt:lpstr>Knowledge Collaboration</vt:lpstr>
      <vt:lpstr>Knowledge Collaboration</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Collaboration</dc:title>
  <dc:creator>1</dc:creator>
  <cp:lastModifiedBy>1</cp:lastModifiedBy>
  <cp:revision>5</cp:revision>
  <dcterms:created xsi:type="dcterms:W3CDTF">2014-05-28T22:10:14Z</dcterms:created>
  <dcterms:modified xsi:type="dcterms:W3CDTF">2014-05-29T00:15:05Z</dcterms:modified>
</cp:coreProperties>
</file>