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varScale="1">
        <p:scale>
          <a:sx n="75" d="100"/>
          <a:sy n="75"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6E6AB-17E0-4C3F-A0D7-D6817AB0C638}" type="datetimeFigureOut">
              <a:rPr lang="en-GB" smtClean="0"/>
              <a:t>08/04/2014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29D8-6C41-4EBB-8B9B-A4C1D1525850}" type="slidenum">
              <a:rPr lang="en-GB" smtClean="0"/>
              <a:t>‹#›</a:t>
            </a:fld>
            <a:endParaRPr lang="en-GB"/>
          </a:p>
        </p:txBody>
      </p:sp>
    </p:spTree>
    <p:extLst>
      <p:ext uri="{BB962C8B-B14F-4D97-AF65-F5344CB8AC3E}">
        <p14:creationId xmlns:p14="http://schemas.microsoft.com/office/powerpoint/2010/main" val="4074768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FF29D8-6C41-4EBB-8B9B-A4C1D1525850}" type="slidenum">
              <a:rPr lang="en-GB" smtClean="0"/>
              <a:t>2</a:t>
            </a:fld>
            <a:endParaRPr lang="en-GB"/>
          </a:p>
        </p:txBody>
      </p:sp>
    </p:spTree>
    <p:extLst>
      <p:ext uri="{BB962C8B-B14F-4D97-AF65-F5344CB8AC3E}">
        <p14:creationId xmlns:p14="http://schemas.microsoft.com/office/powerpoint/2010/main" val="200916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FF29D8-6C41-4EBB-8B9B-A4C1D1525850}" type="slidenum">
              <a:rPr lang="en-GB" smtClean="0"/>
              <a:t>3</a:t>
            </a:fld>
            <a:endParaRPr lang="en-GB"/>
          </a:p>
        </p:txBody>
      </p:sp>
    </p:spTree>
    <p:extLst>
      <p:ext uri="{BB962C8B-B14F-4D97-AF65-F5344CB8AC3E}">
        <p14:creationId xmlns:p14="http://schemas.microsoft.com/office/powerpoint/2010/main" val="418865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1FF29D8-6C41-4EBB-8B9B-A4C1D1525850}" type="slidenum">
              <a:rPr lang="en-GB" smtClean="0"/>
              <a:t>4</a:t>
            </a:fld>
            <a:endParaRPr lang="en-GB"/>
          </a:p>
        </p:txBody>
      </p:sp>
    </p:spTree>
    <p:extLst>
      <p:ext uri="{BB962C8B-B14F-4D97-AF65-F5344CB8AC3E}">
        <p14:creationId xmlns:p14="http://schemas.microsoft.com/office/powerpoint/2010/main" val="2974630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11F907-5E90-42F8-A2CB-D6380A9657B0}" type="datetimeFigureOut">
              <a:rPr lang="en-GB" smtClean="0"/>
              <a:t>08/04/2014</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46A3250-943D-48C1-B783-E25FBC9CC7CD}" type="slidenum">
              <a:rPr lang="en-GB" smtClean="0"/>
              <a:t>‹#›</a:t>
            </a:fld>
            <a:endParaRPr lang="en-GB"/>
          </a:p>
        </p:txBody>
      </p:sp>
    </p:spTree>
    <p:extLst>
      <p:ext uri="{BB962C8B-B14F-4D97-AF65-F5344CB8AC3E}">
        <p14:creationId xmlns:p14="http://schemas.microsoft.com/office/powerpoint/2010/main" val="404169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11F907-5E90-42F8-A2CB-D6380A9657B0}" type="datetimeFigureOut">
              <a:rPr lang="en-GB" smtClean="0"/>
              <a:t>08/04/2014</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46A3250-943D-48C1-B783-E25FBC9CC7CD}" type="slidenum">
              <a:rPr lang="en-GB" smtClean="0"/>
              <a:t>‹#›</a:t>
            </a:fld>
            <a:endParaRPr lang="en-GB"/>
          </a:p>
        </p:txBody>
      </p:sp>
    </p:spTree>
    <p:extLst>
      <p:ext uri="{BB962C8B-B14F-4D97-AF65-F5344CB8AC3E}">
        <p14:creationId xmlns:p14="http://schemas.microsoft.com/office/powerpoint/2010/main" val="241537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11F907-5E90-42F8-A2CB-D6380A9657B0}" type="datetimeFigureOut">
              <a:rPr lang="en-GB" smtClean="0"/>
              <a:t>08/04/2014</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46A3250-943D-48C1-B783-E25FBC9CC7CD}"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68905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711F907-5E90-42F8-A2CB-D6380A9657B0}" type="datetimeFigureOut">
              <a:rPr lang="en-GB" smtClean="0"/>
              <a:t>08/04/2014</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46A3250-943D-48C1-B783-E25FBC9CC7CD}" type="slidenum">
              <a:rPr lang="en-GB" smtClean="0"/>
              <a:t>‹#›</a:t>
            </a:fld>
            <a:endParaRPr lang="en-GB"/>
          </a:p>
        </p:txBody>
      </p:sp>
    </p:spTree>
    <p:extLst>
      <p:ext uri="{BB962C8B-B14F-4D97-AF65-F5344CB8AC3E}">
        <p14:creationId xmlns:p14="http://schemas.microsoft.com/office/powerpoint/2010/main" val="4165095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711F907-5E90-42F8-A2CB-D6380A9657B0}" type="datetimeFigureOut">
              <a:rPr lang="en-GB" smtClean="0"/>
              <a:t>08/04/2014</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46A3250-943D-48C1-B783-E25FBC9CC7CD}"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31937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711F907-5E90-42F8-A2CB-D6380A9657B0}" type="datetimeFigureOut">
              <a:rPr lang="en-GB" smtClean="0"/>
              <a:t>08/04/2014</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46A3250-943D-48C1-B783-E25FBC9CC7CD}" type="slidenum">
              <a:rPr lang="en-GB" smtClean="0"/>
              <a:t>‹#›</a:t>
            </a:fld>
            <a:endParaRPr lang="en-GB"/>
          </a:p>
        </p:txBody>
      </p:sp>
    </p:spTree>
    <p:extLst>
      <p:ext uri="{BB962C8B-B14F-4D97-AF65-F5344CB8AC3E}">
        <p14:creationId xmlns:p14="http://schemas.microsoft.com/office/powerpoint/2010/main" val="3917062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11F907-5E90-42F8-A2CB-D6380A9657B0}" type="datetimeFigureOut">
              <a:rPr lang="en-GB" smtClean="0"/>
              <a:t>08/04/2014</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46A3250-943D-48C1-B783-E25FBC9CC7CD}" type="slidenum">
              <a:rPr lang="en-GB" smtClean="0"/>
              <a:t>‹#›</a:t>
            </a:fld>
            <a:endParaRPr lang="en-GB"/>
          </a:p>
        </p:txBody>
      </p:sp>
    </p:spTree>
    <p:extLst>
      <p:ext uri="{BB962C8B-B14F-4D97-AF65-F5344CB8AC3E}">
        <p14:creationId xmlns:p14="http://schemas.microsoft.com/office/powerpoint/2010/main" val="3063117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11F907-5E90-42F8-A2CB-D6380A9657B0}" type="datetimeFigureOut">
              <a:rPr lang="en-GB" smtClean="0"/>
              <a:t>08/04/2014</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46A3250-943D-48C1-B783-E25FBC9CC7CD}" type="slidenum">
              <a:rPr lang="en-GB" smtClean="0"/>
              <a:t>‹#›</a:t>
            </a:fld>
            <a:endParaRPr lang="en-GB"/>
          </a:p>
        </p:txBody>
      </p:sp>
    </p:spTree>
    <p:extLst>
      <p:ext uri="{BB962C8B-B14F-4D97-AF65-F5344CB8AC3E}">
        <p14:creationId xmlns:p14="http://schemas.microsoft.com/office/powerpoint/2010/main" val="373428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11F907-5E90-42F8-A2CB-D6380A9657B0}" type="datetimeFigureOut">
              <a:rPr lang="en-GB" smtClean="0"/>
              <a:t>08/04/2014</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46A3250-943D-48C1-B783-E25FBC9CC7CD}" type="slidenum">
              <a:rPr lang="en-GB" smtClean="0"/>
              <a:t>‹#›</a:t>
            </a:fld>
            <a:endParaRPr lang="en-GB"/>
          </a:p>
        </p:txBody>
      </p:sp>
    </p:spTree>
    <p:extLst>
      <p:ext uri="{BB962C8B-B14F-4D97-AF65-F5344CB8AC3E}">
        <p14:creationId xmlns:p14="http://schemas.microsoft.com/office/powerpoint/2010/main" val="383921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11F907-5E90-42F8-A2CB-D6380A9657B0}" type="datetimeFigureOut">
              <a:rPr lang="en-GB" smtClean="0"/>
              <a:t>08/04/2014</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46A3250-943D-48C1-B783-E25FBC9CC7CD}" type="slidenum">
              <a:rPr lang="en-GB" smtClean="0"/>
              <a:t>‹#›</a:t>
            </a:fld>
            <a:endParaRPr lang="en-GB"/>
          </a:p>
        </p:txBody>
      </p:sp>
    </p:spTree>
    <p:extLst>
      <p:ext uri="{BB962C8B-B14F-4D97-AF65-F5344CB8AC3E}">
        <p14:creationId xmlns:p14="http://schemas.microsoft.com/office/powerpoint/2010/main" val="184691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11F907-5E90-42F8-A2CB-D6380A9657B0}" type="datetimeFigureOut">
              <a:rPr lang="en-GB" smtClean="0"/>
              <a:t>08/04/2014</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46A3250-943D-48C1-B783-E25FBC9CC7CD}" type="slidenum">
              <a:rPr lang="en-GB" smtClean="0"/>
              <a:t>‹#›</a:t>
            </a:fld>
            <a:endParaRPr lang="en-GB"/>
          </a:p>
        </p:txBody>
      </p:sp>
    </p:spTree>
    <p:extLst>
      <p:ext uri="{BB962C8B-B14F-4D97-AF65-F5344CB8AC3E}">
        <p14:creationId xmlns:p14="http://schemas.microsoft.com/office/powerpoint/2010/main" val="776102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11F907-5E90-42F8-A2CB-D6380A9657B0}" type="datetimeFigureOut">
              <a:rPr lang="en-GB" smtClean="0"/>
              <a:t>08/04/2014</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46A3250-943D-48C1-B783-E25FBC9CC7CD}" type="slidenum">
              <a:rPr lang="en-GB" smtClean="0"/>
              <a:t>‹#›</a:t>
            </a:fld>
            <a:endParaRPr lang="en-GB"/>
          </a:p>
        </p:txBody>
      </p:sp>
    </p:spTree>
    <p:extLst>
      <p:ext uri="{BB962C8B-B14F-4D97-AF65-F5344CB8AC3E}">
        <p14:creationId xmlns:p14="http://schemas.microsoft.com/office/powerpoint/2010/main" val="407024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11F907-5E90-42F8-A2CB-D6380A9657B0}" type="datetimeFigureOut">
              <a:rPr lang="en-GB" smtClean="0"/>
              <a:t>08/04/2014</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46A3250-943D-48C1-B783-E25FBC9CC7CD}" type="slidenum">
              <a:rPr lang="en-GB" smtClean="0"/>
              <a:t>‹#›</a:t>
            </a:fld>
            <a:endParaRPr lang="en-GB"/>
          </a:p>
        </p:txBody>
      </p:sp>
    </p:spTree>
    <p:extLst>
      <p:ext uri="{BB962C8B-B14F-4D97-AF65-F5344CB8AC3E}">
        <p14:creationId xmlns:p14="http://schemas.microsoft.com/office/powerpoint/2010/main" val="224437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1F907-5E90-42F8-A2CB-D6380A9657B0}" type="datetimeFigureOut">
              <a:rPr lang="en-GB" smtClean="0"/>
              <a:t>08/04/2014</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46A3250-943D-48C1-B783-E25FBC9CC7CD}" type="slidenum">
              <a:rPr lang="en-GB" smtClean="0"/>
              <a:t>‹#›</a:t>
            </a:fld>
            <a:endParaRPr lang="en-GB"/>
          </a:p>
        </p:txBody>
      </p:sp>
    </p:spTree>
    <p:extLst>
      <p:ext uri="{BB962C8B-B14F-4D97-AF65-F5344CB8AC3E}">
        <p14:creationId xmlns:p14="http://schemas.microsoft.com/office/powerpoint/2010/main" val="141012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1F907-5E90-42F8-A2CB-D6380A9657B0}" type="datetimeFigureOut">
              <a:rPr lang="en-GB" smtClean="0"/>
              <a:t>08/04/2014</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46A3250-943D-48C1-B783-E25FBC9CC7CD}" type="slidenum">
              <a:rPr lang="en-GB" smtClean="0"/>
              <a:t>‹#›</a:t>
            </a:fld>
            <a:endParaRPr lang="en-GB"/>
          </a:p>
        </p:txBody>
      </p:sp>
    </p:spTree>
    <p:extLst>
      <p:ext uri="{BB962C8B-B14F-4D97-AF65-F5344CB8AC3E}">
        <p14:creationId xmlns:p14="http://schemas.microsoft.com/office/powerpoint/2010/main" val="381257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1F907-5E90-42F8-A2CB-D6380A9657B0}" type="datetimeFigureOut">
              <a:rPr lang="en-GB" smtClean="0"/>
              <a:t>08/04/2014</a:t>
            </a:fld>
            <a:endParaRPr lang="en-GB"/>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46A3250-943D-48C1-B783-E25FBC9CC7CD}" type="slidenum">
              <a:rPr lang="en-GB" smtClean="0"/>
              <a:t>‹#›</a:t>
            </a:fld>
            <a:endParaRPr lang="en-GB"/>
          </a:p>
        </p:txBody>
      </p:sp>
    </p:spTree>
    <p:extLst>
      <p:ext uri="{BB962C8B-B14F-4D97-AF65-F5344CB8AC3E}">
        <p14:creationId xmlns:p14="http://schemas.microsoft.com/office/powerpoint/2010/main" val="166576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711F907-5E90-42F8-A2CB-D6380A9657B0}" type="datetimeFigureOut">
              <a:rPr lang="en-GB" smtClean="0"/>
              <a:t>08/04/2014</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46A3250-943D-48C1-B783-E25FBC9CC7CD}" type="slidenum">
              <a:rPr lang="en-GB" smtClean="0"/>
              <a:t>‹#›</a:t>
            </a:fld>
            <a:endParaRPr lang="en-GB"/>
          </a:p>
        </p:txBody>
      </p:sp>
    </p:spTree>
    <p:extLst>
      <p:ext uri="{BB962C8B-B14F-4D97-AF65-F5344CB8AC3E}">
        <p14:creationId xmlns:p14="http://schemas.microsoft.com/office/powerpoint/2010/main" val="204284904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Actual Needs of the Oppressed</a:t>
            </a:r>
            <a:endParaRPr lang="en-GB" dirty="0"/>
          </a:p>
        </p:txBody>
      </p:sp>
      <p:sp>
        <p:nvSpPr>
          <p:cNvPr id="3" name="Subtitle 2"/>
          <p:cNvSpPr>
            <a:spLocks noGrp="1"/>
          </p:cNvSpPr>
          <p:nvPr>
            <p:ph type="subTitle" idx="1"/>
          </p:nvPr>
        </p:nvSpPr>
        <p:spPr/>
        <p:txBody>
          <a:bodyPr/>
          <a:lstStyle/>
          <a:p>
            <a:r>
              <a:rPr lang="en-GB" dirty="0" err="1" smtClean="0"/>
              <a:t>Mariategui’s</a:t>
            </a:r>
            <a:r>
              <a:rPr lang="en-GB" dirty="0" smtClean="0"/>
              <a:t> Ideology of the Needs of the Oppressed</a:t>
            </a:r>
            <a:endParaRPr lang="en-GB" dirty="0"/>
          </a:p>
        </p:txBody>
      </p:sp>
    </p:spTree>
    <p:extLst>
      <p:ext uri="{BB962C8B-B14F-4D97-AF65-F5344CB8AC3E}">
        <p14:creationId xmlns:p14="http://schemas.microsoft.com/office/powerpoint/2010/main" val="3837125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Socialist Revolution</a:t>
            </a:r>
            <a:endParaRPr lang="en-GB" dirty="0"/>
          </a:p>
        </p:txBody>
      </p:sp>
      <p:sp>
        <p:nvSpPr>
          <p:cNvPr id="3" name="Content Placeholder 2"/>
          <p:cNvSpPr>
            <a:spLocks noGrp="1"/>
          </p:cNvSpPr>
          <p:nvPr>
            <p:ph idx="1"/>
          </p:nvPr>
        </p:nvSpPr>
        <p:spPr/>
        <p:txBody>
          <a:bodyPr/>
          <a:lstStyle/>
          <a:p>
            <a:r>
              <a:rPr lang="en-GB" dirty="0" err="1" smtClean="0"/>
              <a:t>Mariategui</a:t>
            </a:r>
            <a:r>
              <a:rPr lang="en-GB" dirty="0" smtClean="0"/>
              <a:t> believed that Peruvian Indians needed nothing short of a socialist revolution that would help them realize socioeconomic progress, overcome poverty, racial prejudice and post-colonialist exploitation</a:t>
            </a:r>
          </a:p>
          <a:p>
            <a:r>
              <a:rPr lang="en-GB" dirty="0" smtClean="0"/>
              <a:t>In his opinion, the indigenous masses would soon realize this revolution where the socialist, economic and political system would drastically change.</a:t>
            </a:r>
          </a:p>
          <a:p>
            <a:r>
              <a:rPr lang="en-GB" dirty="0" smtClean="0"/>
              <a:t>The optimistic prediction by </a:t>
            </a:r>
            <a:r>
              <a:rPr lang="en-GB" dirty="0" err="1" smtClean="0"/>
              <a:t>Mariategui</a:t>
            </a:r>
            <a:r>
              <a:rPr lang="en-GB" dirty="0" smtClean="0"/>
              <a:t> that Indians would soon </a:t>
            </a:r>
            <a:r>
              <a:rPr lang="en-GB" dirty="0" err="1" smtClean="0"/>
              <a:t>relaize</a:t>
            </a:r>
            <a:r>
              <a:rPr lang="en-GB" dirty="0" smtClean="0"/>
              <a:t> a socialist revolution is reflected in the ideologies, concepts and theories of Marxists.</a:t>
            </a:r>
            <a:endParaRPr lang="en-GB" dirty="0"/>
          </a:p>
        </p:txBody>
      </p:sp>
    </p:spTree>
    <p:extLst>
      <p:ext uri="{BB962C8B-B14F-4D97-AF65-F5344CB8AC3E}">
        <p14:creationId xmlns:p14="http://schemas.microsoft.com/office/powerpoint/2010/main" val="3392022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351" y="234463"/>
            <a:ext cx="4637649" cy="5997526"/>
          </a:xfrm>
          <a:prstGeom prst="rect">
            <a:avLst/>
          </a:prstGeom>
        </p:spPr>
      </p:pic>
      <p:sp>
        <p:nvSpPr>
          <p:cNvPr id="3" name="Content Placeholder 2"/>
          <p:cNvSpPr>
            <a:spLocks noGrp="1"/>
          </p:cNvSpPr>
          <p:nvPr>
            <p:ph idx="1"/>
          </p:nvPr>
        </p:nvSpPr>
        <p:spPr>
          <a:xfrm>
            <a:off x="2462603" y="234462"/>
            <a:ext cx="5091748" cy="6623538"/>
          </a:xfrm>
        </p:spPr>
        <p:txBody>
          <a:bodyPr>
            <a:normAutofit/>
          </a:bodyPr>
          <a:lstStyle/>
          <a:p>
            <a:r>
              <a:rPr lang="en-GB" dirty="0" smtClean="0">
                <a:solidFill>
                  <a:schemeClr val="tx1">
                    <a:lumMod val="95000"/>
                    <a:lumOff val="5000"/>
                  </a:schemeClr>
                </a:solidFill>
              </a:rPr>
              <a:t>When one puts into consideration the actual behaviour of the Peruvian Indians against the offer of socialism, </a:t>
            </a:r>
            <a:r>
              <a:rPr lang="en-GB" dirty="0" err="1" smtClean="0">
                <a:solidFill>
                  <a:schemeClr val="tx1">
                    <a:lumMod val="95000"/>
                    <a:lumOff val="5000"/>
                  </a:schemeClr>
                </a:solidFill>
              </a:rPr>
              <a:t>Mariategui’s</a:t>
            </a:r>
            <a:r>
              <a:rPr lang="en-GB" dirty="0" smtClean="0">
                <a:solidFill>
                  <a:schemeClr val="tx1">
                    <a:lumMod val="95000"/>
                    <a:lumOff val="5000"/>
                  </a:schemeClr>
                </a:solidFill>
              </a:rPr>
              <a:t> opportunism seems vulnerable to the objection that people’s actual behaviour almost always refutes the very prediction.</a:t>
            </a:r>
          </a:p>
          <a:p>
            <a:pPr marL="0" indent="0">
              <a:buNone/>
            </a:pPr>
            <a:endParaRPr lang="en-GB" dirty="0" smtClean="0">
              <a:solidFill>
                <a:schemeClr val="tx1">
                  <a:lumMod val="95000"/>
                  <a:lumOff val="5000"/>
                </a:schemeClr>
              </a:solidFill>
            </a:endParaRPr>
          </a:p>
          <a:p>
            <a:r>
              <a:rPr lang="en-GB" dirty="0" smtClean="0">
                <a:solidFill>
                  <a:schemeClr val="tx1">
                    <a:lumMod val="95000"/>
                    <a:lumOff val="5000"/>
                  </a:schemeClr>
                </a:solidFill>
              </a:rPr>
              <a:t>The prediction about Peruvian Indians has been ultimately proven false. Guerrilla movements operating in rural areas of Peru and Bolivia have persistently failed to advance the socialist cause among the population</a:t>
            </a:r>
          </a:p>
          <a:p>
            <a:pPr marL="0" indent="0">
              <a:buNone/>
            </a:pPr>
            <a:endParaRPr lang="en-GB" dirty="0" smtClean="0">
              <a:solidFill>
                <a:schemeClr val="tx1">
                  <a:lumMod val="95000"/>
                  <a:lumOff val="5000"/>
                </a:schemeClr>
              </a:solidFill>
            </a:endParaRPr>
          </a:p>
          <a:p>
            <a:r>
              <a:rPr lang="en-GB" dirty="0" smtClean="0">
                <a:solidFill>
                  <a:schemeClr val="tx1">
                    <a:lumMod val="95000"/>
                    <a:lumOff val="5000"/>
                  </a:schemeClr>
                </a:solidFill>
              </a:rPr>
              <a:t>Other socialist guerrilla movements have failed in their endeavour to push the socialist agenda among the population. </a:t>
            </a:r>
            <a:r>
              <a:rPr lang="en-GB" i="1" dirty="0" err="1" smtClean="0">
                <a:solidFill>
                  <a:schemeClr val="tx1">
                    <a:lumMod val="95000"/>
                    <a:lumOff val="5000"/>
                  </a:schemeClr>
                </a:solidFill>
              </a:rPr>
              <a:t>Monteros</a:t>
            </a:r>
            <a:r>
              <a:rPr lang="en-GB" dirty="0" smtClean="0">
                <a:solidFill>
                  <a:schemeClr val="tx1">
                    <a:lumMod val="95000"/>
                    <a:lumOff val="5000"/>
                  </a:schemeClr>
                </a:solidFill>
              </a:rPr>
              <a:t> of Argentina and </a:t>
            </a:r>
            <a:r>
              <a:rPr lang="en-GB" i="1" dirty="0" smtClean="0">
                <a:solidFill>
                  <a:schemeClr val="tx1">
                    <a:lumMod val="95000"/>
                    <a:lumOff val="5000"/>
                  </a:schemeClr>
                </a:solidFill>
              </a:rPr>
              <a:t>Tupac </a:t>
            </a:r>
            <a:r>
              <a:rPr lang="en-GB" i="1" dirty="0" err="1" smtClean="0">
                <a:solidFill>
                  <a:schemeClr val="tx1">
                    <a:lumMod val="95000"/>
                    <a:lumOff val="5000"/>
                  </a:schemeClr>
                </a:solidFill>
              </a:rPr>
              <a:t>Amaru</a:t>
            </a:r>
            <a:r>
              <a:rPr lang="en-GB" dirty="0">
                <a:solidFill>
                  <a:schemeClr val="tx1">
                    <a:lumMod val="95000"/>
                    <a:lumOff val="5000"/>
                  </a:schemeClr>
                </a:solidFill>
              </a:rPr>
              <a:t> </a:t>
            </a:r>
            <a:r>
              <a:rPr lang="en-GB" dirty="0" smtClean="0">
                <a:solidFill>
                  <a:schemeClr val="tx1">
                    <a:lumMod val="95000"/>
                    <a:lumOff val="5000"/>
                  </a:schemeClr>
                </a:solidFill>
              </a:rPr>
              <a:t>of Uruguay are good examples</a:t>
            </a:r>
            <a:endParaRPr lang="en-GB" dirty="0">
              <a:solidFill>
                <a:schemeClr val="tx1">
                  <a:lumMod val="95000"/>
                  <a:lumOff val="5000"/>
                </a:schemeClr>
              </a:solidFill>
            </a:endParaRPr>
          </a:p>
        </p:txBody>
      </p:sp>
    </p:spTree>
    <p:extLst>
      <p:ext uri="{BB962C8B-B14F-4D97-AF65-F5344CB8AC3E}">
        <p14:creationId xmlns:p14="http://schemas.microsoft.com/office/powerpoint/2010/main" val="2929942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6086" y="253218"/>
            <a:ext cx="4276579" cy="6604782"/>
          </a:xfrm>
        </p:spPr>
        <p:txBody>
          <a:bodyPr>
            <a:normAutofit/>
          </a:bodyPr>
          <a:lstStyle/>
          <a:p>
            <a:r>
              <a:rPr lang="en-GB" dirty="0" smtClean="0"/>
              <a:t>The “Indigenous question” was more complex than </a:t>
            </a:r>
            <a:r>
              <a:rPr lang="en-GB" dirty="0" err="1" smtClean="0"/>
              <a:t>Mariategui</a:t>
            </a:r>
            <a:r>
              <a:rPr lang="en-GB" dirty="0" smtClean="0"/>
              <a:t> had perceived. The Indians readily neglected concepts of socialism, ideologies held by the very Europeans who had destroyed Indian cultures.</a:t>
            </a:r>
          </a:p>
          <a:p>
            <a:pPr marL="0" indent="0">
              <a:buNone/>
            </a:pPr>
            <a:endParaRPr lang="en-GB" dirty="0" smtClean="0"/>
          </a:p>
          <a:p>
            <a:r>
              <a:rPr lang="en-GB" dirty="0" smtClean="0"/>
              <a:t>The solution to the “indigenous question” as appears to presuppose a false picture of the relationship between the material conditions of a certain group and their psychology.</a:t>
            </a:r>
          </a:p>
          <a:p>
            <a:pPr marL="0" indent="0">
              <a:buNone/>
            </a:pPr>
            <a:endParaRPr lang="en-GB" dirty="0" smtClean="0"/>
          </a:p>
          <a:p>
            <a:r>
              <a:rPr lang="en-GB" dirty="0" smtClean="0"/>
              <a:t>Those who are oppressed, it seems, are not always interested revolution, even when they stand to gain by a radical reordering of social and economic relations.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410" y="253218"/>
            <a:ext cx="5664590" cy="6499274"/>
          </a:xfrm>
          <a:prstGeom prst="rect">
            <a:avLst/>
          </a:prstGeom>
        </p:spPr>
      </p:pic>
    </p:spTree>
    <p:extLst>
      <p:ext uri="{BB962C8B-B14F-4D97-AF65-F5344CB8AC3E}">
        <p14:creationId xmlns:p14="http://schemas.microsoft.com/office/powerpoint/2010/main" val="668710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4733" y="492369"/>
            <a:ext cx="4698610" cy="6365631"/>
          </a:xfrm>
        </p:spPr>
        <p:txBody>
          <a:bodyPr/>
          <a:lstStyle/>
          <a:p>
            <a:r>
              <a:rPr lang="en-GB" dirty="0" smtClean="0"/>
              <a:t>One can scarcely doubt that </a:t>
            </a:r>
            <a:r>
              <a:rPr lang="en-GB" dirty="0" err="1" smtClean="0"/>
              <a:t>Mariategui</a:t>
            </a:r>
            <a:r>
              <a:rPr lang="en-GB" dirty="0" smtClean="0"/>
              <a:t> was a Marxist. It is a well-known principle of scientific method that, when a theory has been clearly refuted by the evidence, if its proponents attempt to save it by adding further assumptions so that the theory is thereby made invulnerable to counter examples, then they have at the same time made that theory non-scientific.</a:t>
            </a:r>
          </a:p>
          <a:p>
            <a:pPr marL="0" indent="0">
              <a:buNone/>
            </a:pPr>
            <a:endParaRPr lang="en-GB" dirty="0" smtClean="0"/>
          </a:p>
          <a:p>
            <a:r>
              <a:rPr lang="en-GB" dirty="0" smtClean="0"/>
              <a:t>If </a:t>
            </a:r>
            <a:r>
              <a:rPr lang="en-GB" dirty="0" err="1" smtClean="0"/>
              <a:t>Mariategui</a:t>
            </a:r>
            <a:r>
              <a:rPr lang="en-GB" dirty="0" smtClean="0"/>
              <a:t> were to attempt such a move by restoring to the false consciousness assumption as above, his theory would then have the same status as astrology or palm reading.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3343" y="492368"/>
            <a:ext cx="5547358" cy="6365632"/>
          </a:xfrm>
          <a:prstGeom prst="rect">
            <a:avLst/>
          </a:prstGeom>
        </p:spPr>
      </p:pic>
    </p:spTree>
    <p:extLst>
      <p:ext uri="{BB962C8B-B14F-4D97-AF65-F5344CB8AC3E}">
        <p14:creationId xmlns:p14="http://schemas.microsoft.com/office/powerpoint/2010/main" val="2209146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384</Words>
  <Application>Microsoft Office PowerPoint</Application>
  <PresentationFormat>Widescreen</PresentationFormat>
  <Paragraphs>22</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Century Gothic</vt:lpstr>
      <vt:lpstr>Wingdings 3</vt:lpstr>
      <vt:lpstr>Wisp</vt:lpstr>
      <vt:lpstr>The Actual Needs of the Oppressed</vt:lpstr>
      <vt:lpstr>Socialist Revolution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2014-04-08T09:14:27Z</dcterms:created>
  <dcterms:modified xsi:type="dcterms:W3CDTF">2014-04-08T09:14:36Z</dcterms:modified>
</cp:coreProperties>
</file>