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09" autoAdjust="0"/>
  </p:normalViewPr>
  <p:slideViewPr>
    <p:cSldViewPr>
      <p:cViewPr varScale="1">
        <p:scale>
          <a:sx n="49" d="100"/>
          <a:sy n="4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75BF16-4EC8-4464-ABF0-E4A185480D7E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571328-8D2F-474D-9A42-0C08177CF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C0A6E5-6D4E-4D51-8417-5B59A93D0F74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AE9378-D257-4D9C-85B6-DA079C2C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TITLE PAGE: MENTAL RETARDATION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The Developmental and Educational Issues Faced by Children with Severe and Profound Mental Retardation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15345-C5E8-4049-B13A-EDB9D7B416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QUESTIONS:</a:t>
            </a:r>
          </a:p>
          <a:p>
            <a:r>
              <a:rPr lang="en-US" dirty="0" smtClean="0"/>
              <a:t>Best sites for parental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E9378-D257-4D9C-85B6-DA079C2C0C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OUTLINE OF PRESENTATION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Parental /Professional Interventions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Students with Mental Retardation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Challenges facing Parents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Challenges facing Instructors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Curriculum Planning and IEP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Educational Outcomes for Students with Severe and Profound Mental Retardation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Educational Interventions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Discussion Questions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77E2E-3E80-4D3A-8030-C845DA06A5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PARENTAL AND PROFESSIONAL INTERVENTIONS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 smtClean="0"/>
              <a:t>IDEA Individuals</a:t>
            </a:r>
            <a:r>
              <a:rPr lang="en-US" b="0" baseline="0" dirty="0" smtClean="0"/>
              <a:t> with Disabilities Education Act requires public schools to provide free and appropriate accommodations for children with MR.</a:t>
            </a:r>
          </a:p>
          <a:p>
            <a:pPr eaLnBrk="1" hangingPunct="1">
              <a:spcBef>
                <a:spcPct val="0"/>
              </a:spcBef>
            </a:pPr>
            <a:r>
              <a:rPr lang="en-US" b="0" baseline="0" dirty="0" smtClean="0"/>
              <a:t>Children have access to all community resources and are given the chance to work with similarly-challenged peers in an educational atmosphere. </a:t>
            </a:r>
            <a:endParaRPr lang="en-US" b="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46152-6EB1-4150-8726-1EA6B97922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STUDENTS WITH SEVERE AND PROFOUND MENTAL RETARDATION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Mental Retardation/Intellectual Disability (MR/ID)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Originates during the developmental period (contraception to 18 years of age)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Requires a intelligence deficit of two standard deviations below average intelligence quotient (IQ) (i.e. 70-75, in a society where 100 is average)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Severe Retardation: IQ of 20-25 to 35-40 (4-5 SDs below average)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Profound Retardation: IQ of less than 20-25 (which is more than 5 SDs below average)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37E11B-53BB-45CD-AECB-E3E3D7252D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CHALLENGES FACING</a:t>
            </a:r>
            <a:r>
              <a:rPr lang="en-US" b="1" baseline="0" dirty="0" smtClean="0"/>
              <a:t> PARENTS:</a:t>
            </a:r>
          </a:p>
          <a:p>
            <a:r>
              <a:rPr lang="en-US" baseline="0" dirty="0" smtClean="0"/>
              <a:t>Severe: may learn rudimentary vocabulary, basic self-care skills</a:t>
            </a:r>
          </a:p>
          <a:p>
            <a:r>
              <a:rPr lang="en-US" baseline="0" dirty="0" smtClean="0"/>
              <a:t>Requires extensive, close supervision in a group or family home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Profound: little or no self-care skills; will need constant aid and supervision throughout life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Children with MR do best living at home. This is very difficult on the parents or other family members however so it is not always an option.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E9378-D257-4D9C-85B6-DA079C2C0C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CHALLENGES FACING INSTRUCTORS</a:t>
            </a:r>
            <a:endParaRPr lang="en-US" b="0" dirty="0" smtClean="0"/>
          </a:p>
          <a:p>
            <a:r>
              <a:rPr lang="en-US" b="0" dirty="0" smtClean="0"/>
              <a:t>The</a:t>
            </a:r>
            <a:r>
              <a:rPr lang="en-US" b="0" baseline="0" dirty="0" smtClean="0"/>
              <a:t> challenges facing instructors of children with severe-to-profound mental retardation are numerous. Environmentally, it is best for the student to be surrounded by other students of similar intelligence. Instructors must be patient and kind; this is particularly difficult because the challenge of teaching students with severe-to-profound mental retardation is very arduous and often involves exhausting repetition.  Additionally, hands-on training is recommended for better retention of lessons.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E9378-D257-4D9C-85B6-DA079C2C0C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CURRICULUM</a:t>
            </a:r>
            <a:r>
              <a:rPr lang="en-US" b="1" baseline="0" dirty="0" smtClean="0"/>
              <a:t> PLANNING AND IEP</a:t>
            </a:r>
          </a:p>
          <a:p>
            <a:r>
              <a:rPr lang="en-US" baseline="0" dirty="0" smtClean="0"/>
              <a:t>The following should be determined to effectively assess and plan the education of a student with severe-to-profound mental retardation:</a:t>
            </a:r>
          </a:p>
          <a:p>
            <a:r>
              <a:rPr lang="en-US" baseline="0" dirty="0" smtClean="0"/>
              <a:t>-Strengths</a:t>
            </a:r>
          </a:p>
          <a:p>
            <a:r>
              <a:rPr lang="en-US" baseline="0" dirty="0" smtClean="0"/>
              <a:t>-Interests</a:t>
            </a:r>
          </a:p>
          <a:p>
            <a:r>
              <a:rPr lang="en-US" baseline="0" dirty="0" smtClean="0"/>
              <a:t>-Preferences</a:t>
            </a:r>
          </a:p>
          <a:p>
            <a:r>
              <a:rPr lang="en-US" baseline="0" dirty="0" smtClean="0"/>
              <a:t>-Accomplishments</a:t>
            </a:r>
          </a:p>
          <a:p>
            <a:r>
              <a:rPr lang="en-US" baseline="0" dirty="0" smtClean="0"/>
              <a:t>-Goals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E9378-D257-4D9C-85B6-DA079C2C0C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EDUCATIONAL OUTCOMES FOR CHILDREN WITH SEVERE AND PROFOUND MENTAL RETARDATION</a:t>
            </a:r>
          </a:p>
          <a:p>
            <a:r>
              <a:rPr lang="en-US" dirty="0" smtClean="0"/>
              <a:t>-Severe Limitations</a:t>
            </a:r>
          </a:p>
          <a:p>
            <a:r>
              <a:rPr lang="en-US" dirty="0" smtClean="0"/>
              <a:t>-Life Expectancy: based on the severity of the mental and physical problems</a:t>
            </a:r>
          </a:p>
          <a:p>
            <a:r>
              <a:rPr lang="en-US" dirty="0" smtClean="0"/>
              <a:t>-Predilection Toward Behavioral Disorders:</a:t>
            </a:r>
            <a:r>
              <a:rPr lang="en-US" baseline="0" dirty="0" smtClean="0"/>
              <a:t> more likely to have explosive outbursts, prone to temper tantrums, physically aggressive – aggression stems from frustration and an inability to communicate and control impulses</a:t>
            </a:r>
          </a:p>
          <a:p>
            <a:r>
              <a:rPr lang="en-US" baseline="0" dirty="0" smtClean="0"/>
              <a:t>-10-40% of students with severe to profound mental retardation have a concurrent medical diagnosis </a:t>
            </a:r>
            <a:r>
              <a:rPr lang="en-US" baseline="0" dirty="0" err="1" smtClean="0"/>
              <a:t>od</a:t>
            </a:r>
            <a:r>
              <a:rPr lang="en-US" baseline="0" dirty="0" smtClean="0"/>
              <a:t> some mental illness like depression, anxiety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E9378-D257-4D9C-85B6-DA079C2C0C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Care Doctor</a:t>
            </a:r>
          </a:p>
          <a:p>
            <a:r>
              <a:rPr lang="en-US" dirty="0" smtClean="0"/>
              <a:t>Social Worker</a:t>
            </a:r>
          </a:p>
          <a:p>
            <a:r>
              <a:rPr lang="en-US" dirty="0" smtClean="0"/>
              <a:t>Speech/Occupational/Physical Therapists</a:t>
            </a:r>
          </a:p>
          <a:p>
            <a:r>
              <a:rPr lang="en-US" dirty="0" smtClean="0"/>
              <a:t>Neurologists/Developmental Pediatricians</a:t>
            </a:r>
          </a:p>
          <a:p>
            <a:r>
              <a:rPr lang="en-US" dirty="0" smtClean="0"/>
              <a:t>Various Predictive Tests can be taken during pregnancy: blood tests,</a:t>
            </a:r>
            <a:r>
              <a:rPr lang="en-US" baseline="0" dirty="0" smtClean="0"/>
              <a:t> amniocentesis, chorionic </a:t>
            </a:r>
            <a:r>
              <a:rPr lang="en-US" baseline="0" dirty="0" err="1" smtClean="0"/>
              <a:t>villus</a:t>
            </a:r>
            <a:r>
              <a:rPr lang="en-US" baseline="0" dirty="0" smtClean="0"/>
              <a:t> sampling used for women at high risk for carrying a baby with Down Syndrome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Maternal serum alpha-fetoprotein</a:t>
            </a:r>
            <a:r>
              <a:rPr lang="en-US" baseline="0" dirty="0" smtClean="0"/>
              <a:t> – screens for neural tube defects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Most conditions cannot be treated and thus these screenings can only prepare the mother for the birth of a mentally-challenged child or allow the option of abortion to be considered.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E9378-D257-4D9C-85B6-DA079C2C0C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2651-F983-4A4B-8718-3BE9496F5596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E123-0FC0-4312-8E03-17A18EE86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0C9C-E656-4771-9584-3A30A6B4F46E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A7A5-81A7-42E9-ACAA-8CBB59050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5E84-3F2F-42AB-A627-E3CD599CEBB4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9AF8-E272-47E2-B7C0-31F84ED1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7F72-B907-452E-A47A-F2E4D08E3F7F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E178-554A-48E6-B171-589DA7031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0660-0155-4E12-AA5E-9D2D245B4906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9F5E-F8CD-4443-95C5-3106B7E7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2C037-F153-4188-9F15-E8C02101C3B7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C4A0-246A-4D70-85C0-BF8E37086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B55A-4B4E-4534-9D8F-93D5206F45BD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E90B-2311-4CF9-9535-FCD4013CD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76B4-1754-4BBC-9079-7901A4CA1432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89C6-C862-4886-87DB-27B060FE4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F165-E8E7-4FBA-BB4B-89CDB58F757B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AB28-BE60-4D85-BD10-76536FB12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A701-B552-41D7-A85C-C00F5B26A6BE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6B70-7B8A-424C-8175-F687266FD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ED0D-2359-4D8B-99F0-B8BB32DD10D7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B753-5A0B-4A58-BB7B-FC81C597A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244CAF-7A21-482C-BB7A-D63483A8C998}" type="datetimeFigureOut">
              <a:rPr lang="en-US"/>
              <a:pPr>
                <a:defRPr/>
              </a:pPr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983A15-09F1-4137-90A2-3EB077A53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Documents and Settings\rsaldivar\Local Settings\Temporary Internet Files\Content.IE5\CNVLRLSA\MPj04393900000[1]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-101600" y="0"/>
            <a:ext cx="9245600" cy="6858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09600" y="3581400"/>
            <a:ext cx="7772400" cy="1069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latin typeface="Arial Rounded MT Bold" pitchFamily="34" charset="0"/>
              </a:rPr>
              <a:t>Mental Retardation</a:t>
            </a:r>
            <a:endParaRPr lang="en-US" sz="5400" b="1" dirty="0" smtClean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257800"/>
            <a:ext cx="5562600" cy="1371600"/>
          </a:xfrm>
          <a:solidFill>
            <a:schemeClr val="bg1"/>
          </a:solidFill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The Developmental and Educational Issues Faced by Children with Severe and Profound Mental Retardation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Sites for Parental Help</a:t>
            </a:r>
          </a:p>
          <a:p>
            <a:r>
              <a:rPr lang="en-US" dirty="0" smtClean="0"/>
              <a:t>CEC.SPED.ORG</a:t>
            </a:r>
          </a:p>
          <a:p>
            <a:r>
              <a:rPr lang="en-US" dirty="0" smtClean="0"/>
              <a:t>CommunityInclusion.org</a:t>
            </a:r>
          </a:p>
          <a:p>
            <a:r>
              <a:rPr lang="en-US" dirty="0" smtClean="0"/>
              <a:t>Health.Utah.gov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76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Ratey</a:t>
            </a:r>
            <a:r>
              <a:rPr lang="en-US" dirty="0" smtClean="0"/>
              <a:t>, John J.. </a:t>
            </a:r>
            <a:r>
              <a:rPr lang="en-US" u="sng" dirty="0" smtClean="0"/>
              <a:t>A User’s Guide to the Brain</a:t>
            </a:r>
            <a:r>
              <a:rPr lang="en-US" dirty="0" smtClean="0"/>
              <a:t>. New York: Pantheon Books. 2001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Steward, Herbert. </a:t>
            </a:r>
            <a:r>
              <a:rPr lang="en-US" u="sng" dirty="0" smtClean="0"/>
              <a:t>Mental Illnesses and the Future of Medicine</a:t>
            </a:r>
            <a:r>
              <a:rPr lang="en-US" dirty="0" smtClean="0"/>
              <a:t>. New York: Pocket Books. 2004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rsaldivar\Local Settings\Temporary Internet Files\Content.IE5\QXMXGRFI\MPj040226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2085688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 Rounded MT Bold" pitchFamily="34" charset="0"/>
              </a:rPr>
              <a:t>Outline of Presentation</a:t>
            </a:r>
            <a:endParaRPr lang="en-US" b="1" dirty="0" smtClean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70104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Parental /</a:t>
            </a:r>
            <a:r>
              <a:rPr lang="en-US" dirty="0" smtClean="0"/>
              <a:t>Professional Interventions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Students with Mental Retardation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Challenges facing Parents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Challenges facing Instructors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Curriculum Planning and IEP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Educational Outcomes for Students with Severe and Profound Mental Retardation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Educational Interventions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Discussion Questions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 Rounded MT Bold" pitchFamily="34" charset="0"/>
              </a:rPr>
              <a:t>Parental and Professional Interventions</a:t>
            </a:r>
            <a:endParaRPr lang="en-US" sz="3600" b="1" dirty="0" smtClean="0">
              <a:latin typeface="Arial Rounded MT Bold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IDEA – Individuals with Disabilities Education Act</a:t>
            </a:r>
          </a:p>
          <a:p>
            <a:pPr eaLnBrk="1" hangingPunct="1"/>
            <a:r>
              <a:rPr lang="en-US" dirty="0" smtClean="0"/>
              <a:t>Equal Opportunity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4" descr="C:\Documents and Settings\rsaldivar\Local Settings\Temporary Internet Files\Content.IE5\QXMXGRFI\MPj040226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312" y="0"/>
            <a:ext cx="2085688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506" y="3505200"/>
            <a:ext cx="417879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rsaldivar\Local Settings\Temporary Internet Files\Content.IE5\QXMXGRFI\MPj040226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29156" y="1576244"/>
            <a:ext cx="2085688" cy="9144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172200" cy="4114800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Mental Retardation/Intellectual Disability (MR/ID)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Originates during the developmental period (contraception to 18 years of age)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Requires a intelligence deficit of two standard deviations below average intelligence quotient (IQ) (i.e. 70-75, in a society where 100 is average)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Severe Retardation: IQ of 20-25 to 35-40 (4-5 SDs below average)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Profound Retardation: IQ of less than 20-25 (which is more than 5 SDs below average)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 Rounded MT Bold" pitchFamily="34" charset="0"/>
              </a:rPr>
              <a:t>Students with Severe and Profound Mental Retardation</a:t>
            </a:r>
            <a:endParaRPr lang="en-US" b="1" dirty="0" smtClean="0">
              <a:latin typeface="Arial Rounded MT Bold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667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Facing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Severe: may learn rudimentary vocabulary, basic self-care skills</a:t>
            </a:r>
          </a:p>
          <a:p>
            <a:r>
              <a:rPr lang="en-US" dirty="0" smtClean="0"/>
              <a:t>Requires extensive, close supervision in a group or family home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Profound: little or no self-care skills; will need constant aid and supervision throughout life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Facing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Surrounded by Peers</a:t>
            </a:r>
          </a:p>
          <a:p>
            <a:r>
              <a:rPr lang="en-US" dirty="0" smtClean="0"/>
              <a:t>Taught with patience and kindness</a:t>
            </a:r>
          </a:p>
          <a:p>
            <a:r>
              <a:rPr lang="en-US" dirty="0" smtClean="0"/>
              <a:t>Repetitive Reinforcement of Lessons</a:t>
            </a:r>
          </a:p>
          <a:p>
            <a:r>
              <a:rPr lang="en-US" dirty="0" smtClean="0"/>
              <a:t>Hands-On Training when applicable</a:t>
            </a:r>
          </a:p>
          <a:p>
            <a:r>
              <a:rPr lang="en-US" dirty="0" smtClean="0"/>
              <a:t>Basic Self-Care</a:t>
            </a:r>
          </a:p>
          <a:p>
            <a:r>
              <a:rPr lang="en-US" dirty="0" smtClean="0"/>
              <a:t>Basic skills for any job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95800"/>
            <a:ext cx="2590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Planning and IEP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Strengths, Interests, Preferences, Accomplishments, Goals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3800"/>
            <a:ext cx="4114800" cy="27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Educational Outcomes for Children with Severe and Profound Mental Retardation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limitations</a:t>
            </a:r>
          </a:p>
          <a:p>
            <a:r>
              <a:rPr lang="en-US" dirty="0" smtClean="0"/>
              <a:t>Life Expectancy </a:t>
            </a:r>
          </a:p>
          <a:p>
            <a:r>
              <a:rPr lang="en-US" dirty="0" smtClean="0"/>
              <a:t>Predilection Toward Behavioral Disorders</a:t>
            </a:r>
          </a:p>
          <a:p>
            <a:r>
              <a:rPr lang="en-US" dirty="0" smtClean="0"/>
              <a:t>10-40% dual diagnosis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26098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019800" cy="5486400"/>
          </a:xfrm>
        </p:spPr>
        <p:txBody>
          <a:bodyPr/>
          <a:lstStyle/>
          <a:p>
            <a:r>
              <a:rPr lang="en-US" sz="2800" dirty="0" smtClean="0"/>
              <a:t>Primary Care Doctor</a:t>
            </a:r>
          </a:p>
          <a:p>
            <a:r>
              <a:rPr lang="en-US" sz="2800" dirty="0" smtClean="0"/>
              <a:t>Social Worker</a:t>
            </a:r>
          </a:p>
          <a:p>
            <a:r>
              <a:rPr lang="en-US" sz="2800" dirty="0" smtClean="0"/>
              <a:t>Speech/Occupational/Physical Therapists</a:t>
            </a:r>
          </a:p>
          <a:p>
            <a:r>
              <a:rPr lang="en-US" sz="2800" dirty="0" smtClean="0"/>
              <a:t>Neurologists/Developmental Pediatricians</a:t>
            </a:r>
          </a:p>
          <a:p>
            <a:r>
              <a:rPr lang="en-US" sz="2800" dirty="0" smtClean="0"/>
              <a:t>Various Predictive Tests can be taken during pregnancy</a:t>
            </a:r>
          </a:p>
          <a:p>
            <a:r>
              <a:rPr lang="en-US" sz="2800" dirty="0" smtClean="0"/>
              <a:t>Maternal serum alpha-fetoprotein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390" y="3505200"/>
            <a:ext cx="2630610" cy="31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03000659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D62F1ECD-C57C-4113-B93A-0BF0245960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27D3DE-23F3-497D-B0C6-1BCC78E539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88426D-2898-40E1-90FD-2A14506A272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TP030006599</Template>
  <TotalTime>273</TotalTime>
  <Words>850</Words>
  <Application>Microsoft Office PowerPoint</Application>
  <PresentationFormat>On-screen Show (4:3)</PresentationFormat>
  <Paragraphs>117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TP030006599</vt:lpstr>
      <vt:lpstr>Mental Retardation</vt:lpstr>
      <vt:lpstr>Outline of Presentation</vt:lpstr>
      <vt:lpstr>Parental and Professional Interventions</vt:lpstr>
      <vt:lpstr>Students with Severe and Profound Mental Retardation</vt:lpstr>
      <vt:lpstr>Challenges Facing Parents</vt:lpstr>
      <vt:lpstr>Challenges Facing Instructors</vt:lpstr>
      <vt:lpstr>Curriculum Planning and IEP</vt:lpstr>
      <vt:lpstr>Educational Outcomes for Children with Severe and Profound Mental Retardation</vt:lpstr>
      <vt:lpstr>Interventions</vt:lpstr>
      <vt:lpstr>Discussion Questions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Retardation</dc:title>
  <dc:creator>Owner</dc:creator>
  <cp:lastModifiedBy>Owner</cp:lastModifiedBy>
  <cp:revision>29</cp:revision>
  <dcterms:created xsi:type="dcterms:W3CDTF">2010-11-23T02:57:35Z</dcterms:created>
  <dcterms:modified xsi:type="dcterms:W3CDTF">2010-11-23T07:31:10Z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TC300065999990</vt:lpwstr>
  </property>
</Properties>
</file>