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blogs/health/2012/06/25/155719915/convenience-and-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a.org/SiteCollectionDocuments/Position%20Statements/NursePractitionersRetailHea" TargetMode="External"/><Relationship Id="rId2" Type="http://schemas.openxmlformats.org/officeDocument/2006/relationships/hyperlink" Target="http://nursingworld.org/MainMenuCategories/Policy-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blogs/health/2012/06/25/155719915/convenience-and-efficiency-fuel-boom-in-" TargetMode="External"/><Relationship Id="rId2" Type="http://schemas.openxmlformats.org/officeDocument/2006/relationships/hyperlink" Target="http://nursingworld.org/MainMenuCategories/Policy-Advocacy/Positions-and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schange.com/CONTENT/1392/139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hange.com/CONTENT/1392/139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icsgroup.org/journals/2167-1079/2167-1079-2-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067" y="592282"/>
            <a:ext cx="7766936" cy="2564936"/>
          </a:xfrm>
        </p:spPr>
        <p:txBody>
          <a:bodyPr/>
          <a:lstStyle/>
          <a:p>
            <a:pPr algn="ctr"/>
            <a:r>
              <a:rPr lang="en-US" dirty="0" smtClean="0"/>
              <a:t>Nurse Practitioners in Retail Clinics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3427378"/>
            <a:ext cx="7766936" cy="16433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Name </a:t>
            </a:r>
          </a:p>
          <a:p>
            <a:pPr algn="ctr"/>
            <a:r>
              <a:rPr lang="en-US" dirty="0" smtClean="0"/>
              <a:t>Course</a:t>
            </a:r>
          </a:p>
          <a:p>
            <a:pPr algn="ctr"/>
            <a:r>
              <a:rPr lang="en-US" dirty="0" smtClean="0"/>
              <a:t>Professor</a:t>
            </a:r>
          </a:p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6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045"/>
          </a:xfrm>
        </p:spPr>
        <p:txBody>
          <a:bodyPr/>
          <a:lstStyle/>
          <a:p>
            <a:pPr algn="ctr"/>
            <a:r>
              <a:rPr lang="en-US" dirty="0" smtClean="0"/>
              <a:t>Retail Clinic Visibility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Retail clinics require professional management, knowledge, and expertise at all times*</a:t>
            </a:r>
          </a:p>
          <a:p>
            <a:r>
              <a:rPr lang="en-US" sz="2400" dirty="0" smtClean="0"/>
              <a:t>Operators must possess enthusiasm and support for this model*</a:t>
            </a:r>
          </a:p>
          <a:p>
            <a:r>
              <a:rPr lang="en-US" sz="2400" dirty="0" smtClean="0"/>
              <a:t>Staffing issues may be a significant concern in some retail clinics*</a:t>
            </a:r>
          </a:p>
          <a:p>
            <a:r>
              <a:rPr lang="en-US" sz="2400" dirty="0" smtClean="0"/>
              <a:t>Those without sufficient experience levels are not a good fit for these organizations*</a:t>
            </a:r>
          </a:p>
          <a:p>
            <a:r>
              <a:rPr lang="en-US" sz="2400" dirty="0" smtClean="0"/>
              <a:t>Communication efforts may also lack cohesion*</a:t>
            </a:r>
          </a:p>
          <a:p>
            <a:r>
              <a:rPr lang="en-US" sz="1500" dirty="0" smtClean="0"/>
              <a:t>*</a:t>
            </a:r>
            <a:r>
              <a:rPr lang="en-US" sz="1500" dirty="0" err="1" smtClean="0"/>
              <a:t>Hermanson</a:t>
            </a:r>
            <a:r>
              <a:rPr lang="en-US" sz="1500" dirty="0"/>
              <a:t>, P.M., Berkshire, S.D., </a:t>
            </a:r>
            <a:r>
              <a:rPr lang="en-US" sz="1500" dirty="0" err="1"/>
              <a:t>Leaming</a:t>
            </a:r>
            <a:r>
              <a:rPr lang="en-US" sz="1500" dirty="0"/>
              <a:t>, L., and </a:t>
            </a:r>
            <a:r>
              <a:rPr lang="en-US" sz="1500" dirty="0" err="1"/>
              <a:t>Piland</a:t>
            </a:r>
            <a:r>
              <a:rPr lang="en-US" sz="1500" dirty="0"/>
              <a:t>, N. (2013). Retail health </a:t>
            </a:r>
            <a:r>
              <a:rPr lang="en-US" sz="1500" dirty="0" smtClean="0"/>
              <a:t>			clinics:</a:t>
            </a:r>
            <a:r>
              <a:rPr lang="en-US" sz="1500" dirty="0"/>
              <a:t> </a:t>
            </a:r>
            <a:r>
              <a:rPr lang="en-US" sz="1500" dirty="0" smtClean="0"/>
              <a:t>sustain </a:t>
            </a:r>
            <a:r>
              <a:rPr lang="en-US" sz="1500" dirty="0"/>
              <a:t>or close? A case study. </a:t>
            </a:r>
            <a:r>
              <a:rPr lang="en-US" sz="1500" i="1" dirty="0"/>
              <a:t>Journal of Management Policy and Practice, </a:t>
            </a:r>
            <a:r>
              <a:rPr lang="en-US" sz="1500" i="1" dirty="0" smtClean="0"/>
              <a:t>			</a:t>
            </a:r>
            <a:r>
              <a:rPr lang="en-US" sz="1500" dirty="0" smtClean="0"/>
              <a:t>14(6), 37-41</a:t>
            </a:r>
            <a:r>
              <a:rPr lang="en-US" sz="1500" dirty="0"/>
              <a:t>.</a:t>
            </a:r>
            <a:br>
              <a:rPr lang="en-US" sz="1500" dirty="0"/>
            </a:b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6416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401782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Diagnostic Capabilities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scope of diagnostic services that are available in retail clinics are limited*</a:t>
            </a:r>
          </a:p>
          <a:p>
            <a:r>
              <a:rPr lang="en-US" sz="2400" dirty="0" smtClean="0"/>
              <a:t>Access to physician guidance and expertise is essential*</a:t>
            </a:r>
          </a:p>
          <a:p>
            <a:r>
              <a:rPr lang="en-US" sz="2400" dirty="0" smtClean="0"/>
              <a:t>Physicians may engage in supervisory or collaborative roles in some settings*</a:t>
            </a:r>
          </a:p>
          <a:p>
            <a:r>
              <a:rPr lang="en-US" sz="2400" dirty="0" smtClean="0"/>
              <a:t>Communities where the concept is new may require additional oversight*</a:t>
            </a:r>
          </a:p>
          <a:p>
            <a:r>
              <a:rPr lang="en-US" sz="2400" dirty="0" smtClean="0"/>
              <a:t>State regulation may require nurse practitioner-physician collaboration*</a:t>
            </a:r>
          </a:p>
          <a:p>
            <a:r>
              <a:rPr lang="en-US" sz="1500" dirty="0" smtClean="0"/>
              <a:t>*</a:t>
            </a:r>
            <a:r>
              <a:rPr lang="en-US" sz="1500" dirty="0" err="1" smtClean="0"/>
              <a:t>Burkle</a:t>
            </a:r>
            <a:r>
              <a:rPr lang="en-US" sz="1500" dirty="0"/>
              <a:t>, C.M. (2011). The advance of the retail health clinic market: the liability risk </a:t>
            </a:r>
            <a:r>
              <a:rPr lang="en-US" sz="1500" dirty="0" smtClean="0"/>
              <a:t>			physicians</a:t>
            </a:r>
            <a:r>
              <a:rPr lang="en-US" sz="1500" dirty="0"/>
              <a:t> </a:t>
            </a:r>
            <a:r>
              <a:rPr lang="en-US" sz="1500" dirty="0" smtClean="0"/>
              <a:t>may </a:t>
            </a:r>
            <a:r>
              <a:rPr lang="en-US" sz="1500" dirty="0"/>
              <a:t>potentially face when supervising or collaborating with other professionals. </a:t>
            </a:r>
            <a:r>
              <a:rPr lang="en-US" sz="1500" dirty="0" smtClean="0"/>
              <a:t>	</a:t>
            </a:r>
            <a:r>
              <a:rPr lang="en-US" sz="1500" i="1" dirty="0" smtClean="0"/>
              <a:t>Mayo</a:t>
            </a:r>
            <a:r>
              <a:rPr lang="en-US" sz="1500" i="1" dirty="0"/>
              <a:t> </a:t>
            </a:r>
            <a:r>
              <a:rPr lang="en-US" sz="1500" i="1" dirty="0" smtClean="0"/>
              <a:t>Clinic </a:t>
            </a:r>
            <a:r>
              <a:rPr lang="en-US" sz="1500" i="1" dirty="0"/>
              <a:t>Proceedings, </a:t>
            </a:r>
            <a:r>
              <a:rPr lang="en-US" sz="1500" dirty="0"/>
              <a:t>86(11), 1086-1091.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09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Knowledge Associated with Retail Clinics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23555"/>
            <a:ext cx="8596668" cy="46178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Nurse practitioners must possess significant knowledge in order to lead these clinics successfully*</a:t>
            </a:r>
          </a:p>
          <a:p>
            <a:r>
              <a:rPr lang="en-US" sz="2400" dirty="0" smtClean="0"/>
              <a:t>Acute illnesses (sore throats, urinary tract infections) are commonly treated*</a:t>
            </a:r>
          </a:p>
          <a:p>
            <a:r>
              <a:rPr lang="en-US" sz="2400" dirty="0" smtClean="0"/>
              <a:t>Screenings for blood pressure, cholesterol, and type 2 diabetes are common*</a:t>
            </a:r>
          </a:p>
          <a:p>
            <a:r>
              <a:rPr lang="en-US" sz="2400" dirty="0" smtClean="0"/>
              <a:t>Influenza and other vaccinations are also common*</a:t>
            </a:r>
          </a:p>
          <a:p>
            <a:r>
              <a:rPr lang="en-US" sz="2400" dirty="0" smtClean="0"/>
              <a:t>Additional oversight is required in order to accommodate the retail clinic environment effectively*</a:t>
            </a:r>
          </a:p>
          <a:p>
            <a:r>
              <a:rPr lang="en-US" sz="1500" dirty="0"/>
              <a:t>To, A. N. A. (2013). Retail Health Care Clinics: Filling a Gap in the Health Care System. </a:t>
            </a:r>
            <a:r>
              <a:rPr lang="en-US" sz="1500" i="1" dirty="0"/>
              <a:t>Policy </a:t>
            </a:r>
            <a:endParaRPr lang="en-US" sz="1500" dirty="0"/>
          </a:p>
          <a:p>
            <a:pPr marL="0" indent="0">
              <a:buNone/>
            </a:pPr>
            <a:r>
              <a:rPr lang="en-US" sz="1500" i="1" dirty="0"/>
              <a:t> </a:t>
            </a:r>
            <a:r>
              <a:rPr lang="en-US" sz="1500" dirty="0"/>
              <a:t>	</a:t>
            </a:r>
            <a:r>
              <a:rPr lang="en-US" sz="1500" i="1" dirty="0" smtClean="0"/>
              <a:t>and </a:t>
            </a:r>
            <a:r>
              <a:rPr lang="en-US" sz="1500" i="1" dirty="0"/>
              <a:t>Politics in Nursing and Healthcare-Revised Reprint</a:t>
            </a:r>
            <a:r>
              <a:rPr lang="en-US" sz="1500" dirty="0"/>
              <a:t>, 252.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1305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Quality of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92383"/>
            <a:ext cx="8596668" cy="464898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High quality care is expected in the retail clinic environment</a:t>
            </a:r>
          </a:p>
          <a:p>
            <a:r>
              <a:rPr lang="en-US" sz="2500" dirty="0" smtClean="0"/>
              <a:t>Patient satisfaction with care is very high*</a:t>
            </a:r>
          </a:p>
          <a:p>
            <a:r>
              <a:rPr lang="en-US" sz="2500" dirty="0" smtClean="0"/>
              <a:t>The convenience factor is also very favorable*</a:t>
            </a:r>
          </a:p>
          <a:p>
            <a:r>
              <a:rPr lang="en-US" sz="2500" dirty="0" smtClean="0"/>
              <a:t>The cost of services is lower than in primary care facilities at an average cost of $110 per visit*</a:t>
            </a:r>
          </a:p>
          <a:p>
            <a:r>
              <a:rPr lang="en-US" sz="2500" dirty="0" smtClean="0"/>
              <a:t>For the underinsured, the retail clinic may be the most feasible alternative*</a:t>
            </a:r>
          </a:p>
          <a:p>
            <a:r>
              <a:rPr lang="en-US" sz="1500" dirty="0"/>
              <a:t>Andrews, M. (2012). Convenience and efficiency boom in retail clinics. </a:t>
            </a:r>
            <a:r>
              <a:rPr lang="en-US" sz="1500" i="1" dirty="0"/>
              <a:t>NPR, </a:t>
            </a:r>
            <a:r>
              <a:rPr lang="en-US" sz="1500" dirty="0"/>
              <a:t>retrieved 		from </a:t>
            </a: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www.npr.org/blogs/health/2012/06/25/155719915/convenience-and-</a:t>
            </a:r>
            <a:r>
              <a:rPr lang="en-US" sz="1500" dirty="0" smtClean="0"/>
              <a:t>	efficiency-fuel-boom-in-retail-clinics</a:t>
            </a:r>
            <a:endParaRPr lang="en-US" sz="1500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5640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of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5762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Care in the retail clinic is comparable to the primary care office for similar services*</a:t>
            </a:r>
          </a:p>
          <a:p>
            <a:r>
              <a:rPr lang="en-US" sz="2800" dirty="0" smtClean="0"/>
              <a:t>Expansion of care is likely to occur in the future*</a:t>
            </a:r>
          </a:p>
          <a:p>
            <a:r>
              <a:rPr lang="en-US" sz="2800" dirty="0" smtClean="0"/>
              <a:t>Additional research must be considered in order to improve service offerings for retail clinics*</a:t>
            </a:r>
          </a:p>
          <a:p>
            <a:r>
              <a:rPr lang="en-US" sz="2800" dirty="0" smtClean="0"/>
              <a:t>The appropriate knowledge and expertise must also be provided*</a:t>
            </a:r>
          </a:p>
          <a:p>
            <a:r>
              <a:rPr lang="en-US" sz="1500" dirty="0"/>
              <a:t>Rohrer, J.E., Garrison, G.M., &amp; </a:t>
            </a:r>
            <a:r>
              <a:rPr lang="en-US" sz="1500" dirty="0" err="1"/>
              <a:t>Angstman</a:t>
            </a:r>
            <a:r>
              <a:rPr lang="en-US" sz="1500" dirty="0"/>
              <a:t>, K.B. (2012). Early return visits by pediatric primary 		care patients with otitis media: a retail nurse practitioner clinic versus standard </a:t>
            </a:r>
            <a:r>
              <a:rPr lang="en-US" sz="1500" dirty="0" smtClean="0"/>
              <a:t>			medical office </a:t>
            </a:r>
            <a:r>
              <a:rPr lang="en-US" sz="1500" dirty="0"/>
              <a:t>care. </a:t>
            </a:r>
            <a:r>
              <a:rPr lang="en-US" sz="1500" i="1" dirty="0"/>
              <a:t>Quality Management in Health Care, </a:t>
            </a:r>
            <a:r>
              <a:rPr lang="en-US" sz="1500" dirty="0"/>
              <a:t>21(1), 44-47.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9741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Safety and Comprehensive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Emergency Nurses Association supports the retail clinic concept due to the role of nurse practitioners in these environments*</a:t>
            </a:r>
          </a:p>
          <a:p>
            <a:r>
              <a:rPr lang="en-US" sz="2000" dirty="0" smtClean="0"/>
              <a:t>Standards of care and treatment are likely to be effective with this model*</a:t>
            </a:r>
          </a:p>
          <a:p>
            <a:r>
              <a:rPr lang="en-US" sz="2000" dirty="0" smtClean="0"/>
              <a:t>Patient safety is critical to the success of the retail clinic*</a:t>
            </a:r>
          </a:p>
          <a:p>
            <a:r>
              <a:rPr lang="en-US" sz="2000" dirty="0" smtClean="0"/>
              <a:t>Advanced care alternatives must be considered in some cases*</a:t>
            </a:r>
          </a:p>
          <a:p>
            <a:r>
              <a:rPr lang="en-US" sz="2000" dirty="0" smtClean="0"/>
              <a:t>The American Nurses Association also supports nurse practitioners working in retail clinics for expert knowledge and guidance to patients*</a:t>
            </a:r>
          </a:p>
          <a:p>
            <a:r>
              <a:rPr lang="en-US" sz="1400" dirty="0"/>
              <a:t>American Nurses Association (2014). Additional access to care: supporting nurse practitioners		in retail-based health clinics. Retrieved </a:t>
            </a:r>
            <a:r>
              <a:rPr lang="en-US" sz="1400" dirty="0" smtClean="0"/>
              <a:t>from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nursingworld.org/MainMenuCategories/Policy-</a:t>
            </a:r>
            <a:r>
              <a:rPr lang="en-US" sz="1400" dirty="0" smtClean="0"/>
              <a:t>	Advocacy/Positions-and-</a:t>
            </a:r>
          </a:p>
          <a:p>
            <a:r>
              <a:rPr lang="en-US" sz="1400" dirty="0"/>
              <a:t>Emergency Nurses Association (2012). Nurse practitioners and retail health care clinics. 		Retrieved </a:t>
            </a:r>
            <a:r>
              <a:rPr lang="en-US" sz="1400" dirty="0" smtClean="0"/>
              <a:t>from 	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www.ena.org/SiteCollectionDocuments/Position%20Statements/NursePractitionersRetailHea</a:t>
            </a:r>
            <a:r>
              <a:rPr lang="en-US" sz="1400" dirty="0" smtClean="0"/>
              <a:t>	lthCareClinic.pdf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4787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782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75509"/>
            <a:ext cx="8596668" cy="4565853"/>
          </a:xfrm>
        </p:spPr>
        <p:txBody>
          <a:bodyPr>
            <a:noAutofit/>
          </a:bodyPr>
          <a:lstStyle/>
          <a:p>
            <a:r>
              <a:rPr lang="en-US" sz="2600" dirty="0" smtClean="0"/>
              <a:t>Retail clinics provide an opportunity for nurse practitioners to provide high quality care and treatment in the retail environment</a:t>
            </a:r>
          </a:p>
          <a:p>
            <a:r>
              <a:rPr lang="en-US" sz="2600" dirty="0" smtClean="0"/>
              <a:t>Expert knowledge and management is required</a:t>
            </a:r>
          </a:p>
          <a:p>
            <a:r>
              <a:rPr lang="en-US" sz="2600" dirty="0" smtClean="0"/>
              <a:t>Nurse practitioner-physician collaborations are essential</a:t>
            </a:r>
          </a:p>
          <a:p>
            <a:r>
              <a:rPr lang="en-US" sz="2600" dirty="0" smtClean="0"/>
              <a:t>Cost effectiveness must be consistent and appropriate</a:t>
            </a:r>
            <a:endParaRPr lang="en-US" sz="2600" dirty="0"/>
          </a:p>
          <a:p>
            <a:r>
              <a:rPr lang="en-US" sz="2600" dirty="0" smtClean="0"/>
              <a:t>Support from governing agencies and local communities are critical to achieve success in these environments</a:t>
            </a:r>
          </a:p>
        </p:txBody>
      </p:sp>
    </p:spTree>
    <p:extLst>
      <p:ext uri="{BB962C8B-B14F-4D97-AF65-F5344CB8AC3E}">
        <p14:creationId xmlns:p14="http://schemas.microsoft.com/office/powerpoint/2010/main" val="213630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American Nurses Association (2014). Additional access to care: supporting </a:t>
            </a:r>
            <a:r>
              <a:rPr lang="en-US"/>
              <a:t>nurse </a:t>
            </a:r>
            <a:r>
              <a:rPr lang="en-US" smtClean="0"/>
              <a:t>practitioners</a:t>
            </a:r>
            <a:r>
              <a:rPr lang="en-US"/>
              <a:t> </a:t>
            </a:r>
            <a:r>
              <a:rPr lang="en-US" smtClean="0"/>
              <a:t>in </a:t>
            </a:r>
            <a:r>
              <a:rPr lang="en-US" dirty="0"/>
              <a:t>retail-based health clinics. Retrieved </a:t>
            </a:r>
            <a:r>
              <a:rPr lang="en-US" dirty="0" smtClean="0"/>
              <a:t>from</a:t>
            </a:r>
            <a:r>
              <a:rPr lang="en-US" dirty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nursingworld.org/MainMenuCategories/Policy-Advocacy/Positions-and-</a:t>
            </a:r>
            <a:endParaRPr lang="en-US" dirty="0" smtClean="0"/>
          </a:p>
          <a:p>
            <a:r>
              <a:rPr lang="en-US" dirty="0" smtClean="0"/>
              <a:t>Andrews</a:t>
            </a:r>
            <a:r>
              <a:rPr lang="en-US" dirty="0"/>
              <a:t>, M. (2012). Convenience and efficiency boom in retail clinics. </a:t>
            </a:r>
            <a:r>
              <a:rPr lang="en-US" i="1" dirty="0"/>
              <a:t>NPR, </a:t>
            </a:r>
            <a:r>
              <a:rPr lang="en-US" dirty="0"/>
              <a:t>retrieved </a:t>
            </a:r>
            <a:r>
              <a:rPr lang="en-US" dirty="0" smtClean="0"/>
              <a:t>from 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www.npr.org/blogs/health/2012/06/25/155719915/convenience-and-efficiency-fuel-boom-in-</a:t>
            </a:r>
            <a:r>
              <a:rPr lang="en-US" dirty="0" smtClean="0"/>
              <a:t>	retail-clinics</a:t>
            </a:r>
          </a:p>
          <a:p>
            <a:r>
              <a:rPr lang="en-US" dirty="0" err="1" smtClean="0"/>
              <a:t>Burkle</a:t>
            </a:r>
            <a:r>
              <a:rPr lang="en-US" dirty="0"/>
              <a:t>, C.M. (2011). The advance of the retail health clinic market: the liability risk </a:t>
            </a:r>
            <a:r>
              <a:rPr lang="en-US" dirty="0" smtClean="0"/>
              <a:t>physicians </a:t>
            </a:r>
            <a:r>
              <a:rPr lang="en-US" dirty="0"/>
              <a:t>may potentially face when supervising or collaborating with other </a:t>
            </a:r>
            <a:r>
              <a:rPr lang="en-US" dirty="0" smtClean="0"/>
              <a:t>professionals. </a:t>
            </a:r>
            <a:r>
              <a:rPr lang="en-US" i="1" dirty="0" smtClean="0"/>
              <a:t>Mayo </a:t>
            </a:r>
            <a:r>
              <a:rPr lang="en-US" i="1" dirty="0"/>
              <a:t>Clinic Proceedings, </a:t>
            </a:r>
            <a:r>
              <a:rPr lang="en-US" dirty="0"/>
              <a:t>86(11), 1086-1091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Cassel</a:t>
            </a:r>
            <a:r>
              <a:rPr lang="en-US" dirty="0"/>
              <a:t>, C.K. (2012). Retail clinics and drugstore medicine. </a:t>
            </a:r>
            <a:r>
              <a:rPr lang="en-US" i="1" dirty="0"/>
              <a:t>Journal of the </a:t>
            </a:r>
            <a:r>
              <a:rPr lang="en-US" i="1" dirty="0"/>
              <a:t>	</a:t>
            </a:r>
            <a:r>
              <a:rPr lang="en-US" i="1" dirty="0"/>
              <a:t>American </a:t>
            </a:r>
            <a:r>
              <a:rPr lang="en-US" i="1" dirty="0" smtClean="0"/>
              <a:t>Medical Association</a:t>
            </a:r>
            <a:r>
              <a:rPr lang="en-US" i="1" dirty="0"/>
              <a:t>, </a:t>
            </a:r>
            <a:r>
              <a:rPr lang="en-US" dirty="0"/>
              <a:t>307(20), 2151-2152</a:t>
            </a:r>
            <a:r>
              <a:rPr lang="en-US" dirty="0" smtClean="0"/>
              <a:t>.</a:t>
            </a:r>
          </a:p>
          <a:p>
            <a:r>
              <a:rPr lang="en-US" dirty="0"/>
              <a:t>Emergency Nurses Association (2012). Nurse practitioners and retail health care clinics. 	</a:t>
            </a:r>
            <a:r>
              <a:rPr lang="en-US" dirty="0" smtClean="0"/>
              <a:t>Retrieved </a:t>
            </a:r>
            <a:r>
              <a:rPr lang="en-US" dirty="0"/>
              <a:t>from http://</a:t>
            </a:r>
            <a:r>
              <a:rPr lang="en-US" dirty="0" smtClean="0"/>
              <a:t>www.ena.org/SiteCollectionDocuments/Position%20Statements/NursePractitionersRetailHealthCareClinic.pdf</a:t>
            </a:r>
          </a:p>
          <a:p>
            <a:r>
              <a:rPr lang="en-US" dirty="0" err="1" smtClean="0"/>
              <a:t>Hermanson</a:t>
            </a:r>
            <a:r>
              <a:rPr lang="en-US" dirty="0"/>
              <a:t>, P.M., Berkshire, S.D., </a:t>
            </a:r>
            <a:r>
              <a:rPr lang="en-US" dirty="0" err="1"/>
              <a:t>Leaming</a:t>
            </a:r>
            <a:r>
              <a:rPr lang="en-US" dirty="0"/>
              <a:t>, L., and </a:t>
            </a:r>
            <a:r>
              <a:rPr lang="en-US" dirty="0" err="1"/>
              <a:t>Piland</a:t>
            </a:r>
            <a:r>
              <a:rPr lang="en-US" dirty="0"/>
              <a:t>, N. (2013). Retail </a:t>
            </a:r>
            <a:r>
              <a:rPr lang="en-US" dirty="0" smtClean="0"/>
              <a:t>health clinics:</a:t>
            </a:r>
            <a:r>
              <a:rPr lang="en-US" dirty="0"/>
              <a:t> </a:t>
            </a:r>
            <a:r>
              <a:rPr lang="en-US" dirty="0" smtClean="0"/>
              <a:t>sustain </a:t>
            </a:r>
            <a:r>
              <a:rPr lang="en-US" dirty="0"/>
              <a:t>or close? A case study. </a:t>
            </a:r>
            <a:r>
              <a:rPr lang="en-US" i="1" dirty="0"/>
              <a:t>Journal of Management Policy </a:t>
            </a:r>
            <a:r>
              <a:rPr lang="en-US" i="1" dirty="0" smtClean="0"/>
              <a:t>and </a:t>
            </a:r>
            <a:r>
              <a:rPr lang="en-US" i="1" dirty="0"/>
              <a:t>Practice, </a:t>
            </a:r>
            <a:r>
              <a:rPr lang="en-US" dirty="0"/>
              <a:t>14(6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smtClean="0"/>
              <a:t>37-41.</a:t>
            </a:r>
          </a:p>
          <a:p>
            <a:r>
              <a:rPr lang="en-US" dirty="0" err="1" smtClean="0"/>
              <a:t>Kaissi</a:t>
            </a:r>
            <a:r>
              <a:rPr lang="en-US" dirty="0"/>
              <a:t>, A. (2012). Can retail clinics save primary care? </a:t>
            </a:r>
            <a:r>
              <a:rPr lang="en-US" i="1" dirty="0"/>
              <a:t>Primary Health </a:t>
            </a:r>
            <a:r>
              <a:rPr lang="en-US" i="1" dirty="0" smtClean="0"/>
              <a:t>Care</a:t>
            </a:r>
            <a:r>
              <a:rPr lang="en-US" i="1" dirty="0"/>
              <a:t>: Open </a:t>
            </a:r>
            <a:r>
              <a:rPr lang="en-US" i="1" dirty="0" smtClean="0"/>
              <a:t>Access, </a:t>
            </a:r>
            <a:r>
              <a:rPr lang="en-US" dirty="0" smtClean="0"/>
              <a:t>2(3</a:t>
            </a:r>
            <a:r>
              <a:rPr lang="en-US" dirty="0"/>
              <a:t>), retrieved </a:t>
            </a:r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smtClean="0"/>
              <a:t>www.omicsgroup.org/journals/2167-1079/2167-1079-2-e104.pdf</a:t>
            </a:r>
          </a:p>
          <a:p>
            <a:r>
              <a:rPr lang="en-US" dirty="0" smtClean="0"/>
              <a:t>Martin</a:t>
            </a:r>
            <a:r>
              <a:rPr lang="en-US" dirty="0"/>
              <a:t>, M. (2014). Nursing during an era of change: a challenge </a:t>
            </a:r>
            <a:r>
              <a:rPr lang="en-US" dirty="0" smtClean="0"/>
              <a:t>and opportunity</a:t>
            </a:r>
            <a:r>
              <a:rPr lang="en-US" dirty="0"/>
              <a:t>. </a:t>
            </a:r>
            <a:r>
              <a:rPr lang="en-US" i="1" dirty="0"/>
              <a:t>Journal of </a:t>
            </a:r>
            <a:r>
              <a:rPr lang="en-US" i="1" dirty="0" smtClean="0"/>
              <a:t>Nursing </a:t>
            </a:r>
            <a:r>
              <a:rPr lang="en-US" i="1" dirty="0"/>
              <a:t>Education and Practice, </a:t>
            </a:r>
            <a:r>
              <a:rPr lang="en-US" dirty="0"/>
              <a:t>4(1),189-199</a:t>
            </a:r>
            <a:r>
              <a:rPr lang="en-US" dirty="0" smtClean="0"/>
              <a:t>.</a:t>
            </a:r>
          </a:p>
          <a:p>
            <a:r>
              <a:rPr lang="en-US" dirty="0"/>
              <a:t>Rohrer, J.E., Garrison, G.M., &amp; </a:t>
            </a:r>
            <a:r>
              <a:rPr lang="en-US" dirty="0" err="1"/>
              <a:t>Angstman</a:t>
            </a:r>
            <a:r>
              <a:rPr lang="en-US" dirty="0"/>
              <a:t>, K.B. (2012). Early return visits by pediatric primary </a:t>
            </a:r>
            <a:r>
              <a:rPr lang="en-US" dirty="0" smtClean="0"/>
              <a:t>care </a:t>
            </a:r>
            <a:r>
              <a:rPr lang="en-US" dirty="0"/>
              <a:t>patients with otitis media: a retail nurse practitioner clinic versus standard medical </a:t>
            </a:r>
            <a:r>
              <a:rPr lang="en-US" dirty="0" smtClean="0"/>
              <a:t>office </a:t>
            </a:r>
            <a:r>
              <a:rPr lang="en-US" dirty="0"/>
              <a:t>care. </a:t>
            </a:r>
            <a:r>
              <a:rPr lang="en-US" i="1" dirty="0"/>
              <a:t>Quality Management in Health Care, </a:t>
            </a:r>
            <a:r>
              <a:rPr lang="en-US" dirty="0"/>
              <a:t>21(1), 44-47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Sussman</a:t>
            </a:r>
            <a:r>
              <a:rPr lang="en-US" dirty="0"/>
              <a:t>, A., Dunham, L., </a:t>
            </a:r>
            <a:r>
              <a:rPr lang="en-US" dirty="0" err="1"/>
              <a:t>Snower</a:t>
            </a:r>
            <a:r>
              <a:rPr lang="en-US" dirty="0"/>
              <a:t>, K., Hu, M., Matlin, O.S., Shrank, </a:t>
            </a:r>
            <a:r>
              <a:rPr lang="en-US" dirty="0" err="1"/>
              <a:t>W.H</a:t>
            </a:r>
            <a:r>
              <a:rPr lang="en-US" dirty="0" err="1" smtClean="0"/>
              <a:t>.,Choudhry</a:t>
            </a:r>
            <a:r>
              <a:rPr lang="en-US" dirty="0"/>
              <a:t>, N.K., </a:t>
            </a:r>
            <a:r>
              <a:rPr lang="en-US" dirty="0" smtClean="0"/>
              <a:t>and 	Brennan</a:t>
            </a:r>
            <a:r>
              <a:rPr lang="en-US" dirty="0"/>
              <a:t>, T. (2013). Retail clinic utilization with </a:t>
            </a:r>
            <a:r>
              <a:rPr lang="en-US" dirty="0" smtClean="0"/>
              <a:t>	lower </a:t>
            </a:r>
            <a:r>
              <a:rPr lang="en-US" dirty="0"/>
              <a:t>total cost of care. </a:t>
            </a:r>
            <a:r>
              <a:rPr lang="en-US" i="1" dirty="0" smtClean="0"/>
              <a:t>American</a:t>
            </a:r>
            <a:r>
              <a:rPr lang="en-US" i="1" dirty="0"/>
              <a:t> </a:t>
            </a:r>
            <a:r>
              <a:rPr lang="en-US" i="1" dirty="0" smtClean="0"/>
              <a:t>	Journal </a:t>
            </a:r>
            <a:r>
              <a:rPr lang="en-US" i="1" dirty="0"/>
              <a:t>of Managed Care, </a:t>
            </a:r>
            <a:r>
              <a:rPr lang="en-US" dirty="0"/>
              <a:t>19(4), </a:t>
            </a:r>
            <a:r>
              <a:rPr lang="en-US" dirty="0" smtClean="0"/>
              <a:t>e148-e157.</a:t>
            </a:r>
          </a:p>
          <a:p>
            <a:r>
              <a:rPr lang="en-US" dirty="0"/>
              <a:t>To, A. N. A. (2013). Retail Health Care Clinics: Filling a Gap in the Health Care System. </a:t>
            </a:r>
            <a:r>
              <a:rPr lang="en-US" i="1" dirty="0"/>
              <a:t>Policy </a:t>
            </a:r>
            <a:r>
              <a:rPr lang="en-US" i="1" dirty="0" smtClean="0"/>
              <a:t>and </a:t>
            </a:r>
            <a:r>
              <a:rPr lang="en-US" i="1" dirty="0"/>
              <a:t>Politics in Nursing and Healthcare-Revised Reprint</a:t>
            </a:r>
            <a:r>
              <a:rPr lang="en-US" dirty="0"/>
              <a:t>, 252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/>
              <a:t>, H.T., and </a:t>
            </a:r>
            <a:r>
              <a:rPr lang="en-US" dirty="0" err="1"/>
              <a:t>Boukus</a:t>
            </a:r>
            <a:r>
              <a:rPr lang="en-US" dirty="0"/>
              <a:t>, E.R. (2013). Despite rapid growth, retail clinic use </a:t>
            </a:r>
            <a:r>
              <a:rPr lang="en-US" dirty="0" smtClean="0"/>
              <a:t>remains </a:t>
            </a:r>
            <a:r>
              <a:rPr lang="en-US" dirty="0"/>
              <a:t>modest. </a:t>
            </a:r>
            <a:r>
              <a:rPr lang="en-US" i="1" dirty="0" smtClean="0"/>
              <a:t>Center </a:t>
            </a:r>
            <a:r>
              <a:rPr lang="en-US" i="1" dirty="0"/>
              <a:t>for Studying Health System Change, </a:t>
            </a:r>
            <a:r>
              <a:rPr lang="en-US" dirty="0"/>
              <a:t>29, </a:t>
            </a:r>
            <a:r>
              <a:rPr lang="en-US" dirty="0" smtClean="0"/>
              <a:t>retrieved from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://www.hschange.com/CONTENT/1392/1392.pdf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2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082"/>
          </a:xfrm>
        </p:spPr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246910"/>
            <a:ext cx="8596668" cy="4534680"/>
          </a:xfrm>
        </p:spPr>
        <p:txBody>
          <a:bodyPr>
            <a:noAutofit/>
          </a:bodyPr>
          <a:lstStyle/>
          <a:p>
            <a:r>
              <a:rPr lang="en-US" sz="2400" dirty="0" smtClean="0"/>
              <a:t>Nurse practitioners provide expert knowledge and guidance in many areas of patient care</a:t>
            </a:r>
          </a:p>
          <a:p>
            <a:r>
              <a:rPr lang="en-US" sz="2400" dirty="0" smtClean="0"/>
              <a:t>They have become increasingly involved in the retail clinic environment as primary care providers</a:t>
            </a:r>
          </a:p>
          <a:p>
            <a:r>
              <a:rPr lang="en-US" sz="2400" dirty="0" smtClean="0"/>
              <a:t>Consumers gain access to healthcare services without long waiting times and high costs</a:t>
            </a:r>
          </a:p>
          <a:p>
            <a:r>
              <a:rPr lang="en-US" sz="2400" dirty="0" smtClean="0"/>
              <a:t>Quality of care is a primary concern in the retail environment</a:t>
            </a:r>
          </a:p>
          <a:p>
            <a:r>
              <a:rPr lang="en-US" sz="2400" dirty="0" smtClean="0"/>
              <a:t>The use of nurse practitioners in retail clinics remains an issue</a:t>
            </a:r>
          </a:p>
          <a:p>
            <a:r>
              <a:rPr lang="en-US" sz="2400" dirty="0" smtClean="0"/>
              <a:t>Retail clinics pose an opportunity to improve access to healthcare services in the absence of the practitioner </a:t>
            </a:r>
          </a:p>
        </p:txBody>
      </p:sp>
    </p:spTree>
    <p:extLst>
      <p:ext uri="{BB962C8B-B14F-4D97-AF65-F5344CB8AC3E}">
        <p14:creationId xmlns:p14="http://schemas.microsoft.com/office/powerpoint/2010/main" val="129031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736"/>
          </a:xfrm>
        </p:spPr>
        <p:txBody>
          <a:bodyPr/>
          <a:lstStyle/>
          <a:p>
            <a:pPr algn="ctr"/>
            <a:r>
              <a:rPr lang="en-US" dirty="0" smtClean="0"/>
              <a:t>Presence of Retail Clinics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44337"/>
            <a:ext cx="8596668" cy="459702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Retail clinics are now available in many communities as a means of improving access to care and treatment for many basic health concerns</a:t>
            </a:r>
          </a:p>
          <a:p>
            <a:r>
              <a:rPr lang="en-US" sz="2000" dirty="0" smtClean="0"/>
              <a:t>Primary care physicians are not always available to see large numbers of patients*</a:t>
            </a:r>
          </a:p>
          <a:p>
            <a:r>
              <a:rPr lang="en-US" sz="2000" dirty="0" smtClean="0"/>
              <a:t>Quality of care in the retail clinic must be comparable to that of the primary care environment*</a:t>
            </a:r>
          </a:p>
          <a:p>
            <a:r>
              <a:rPr lang="en-US" sz="2000" dirty="0" smtClean="0"/>
              <a:t>Easy access to care and treatment, along with a pharmacy in the vicinity, are attractive to consumers*</a:t>
            </a:r>
          </a:p>
          <a:p>
            <a:r>
              <a:rPr lang="en-US" sz="2000" dirty="0" smtClean="0"/>
              <a:t>Nurse practitioners may also defer patients for additional evaluation as required*</a:t>
            </a:r>
          </a:p>
          <a:p>
            <a:r>
              <a:rPr lang="en-US" sz="1400" dirty="0" smtClean="0"/>
              <a:t>*</a:t>
            </a:r>
            <a:r>
              <a:rPr lang="en-US" sz="1400" dirty="0"/>
              <a:t>Cassel, C.K. (2012). Retail clinics and drugstore medicine. </a:t>
            </a:r>
            <a:r>
              <a:rPr lang="en-US" sz="1400" i="1" dirty="0"/>
              <a:t>Journal of the American Medical 		Association, </a:t>
            </a:r>
            <a:r>
              <a:rPr lang="en-US" sz="1400" dirty="0"/>
              <a:t>307(20), 2151-2152.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890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329045"/>
            <a:ext cx="8596668" cy="824345"/>
          </a:xfrm>
        </p:spPr>
        <p:txBody>
          <a:bodyPr/>
          <a:lstStyle/>
          <a:p>
            <a:pPr algn="ctr"/>
            <a:r>
              <a:rPr lang="en-US" dirty="0" smtClean="0"/>
              <a:t>Convenience of Retail Clinics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039091"/>
            <a:ext cx="8596668" cy="5496791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Patients in retail clinics are often seen the same day, which facilitates rapid access to treatment*</a:t>
            </a:r>
          </a:p>
          <a:p>
            <a:r>
              <a:rPr lang="en-US" sz="2200" dirty="0" smtClean="0"/>
              <a:t>As of 2012, there were over 1,400 retail clinics in the United States*</a:t>
            </a:r>
          </a:p>
          <a:p>
            <a:r>
              <a:rPr lang="en-US" sz="2200" dirty="0" smtClean="0"/>
              <a:t>Retail pharmacies and high-traffic big box stores are common locations*</a:t>
            </a:r>
          </a:p>
          <a:p>
            <a:r>
              <a:rPr lang="en-US" sz="2200" dirty="0" smtClean="0"/>
              <a:t>Limited healthcare services are offered, yet they are cost effective and convenient for patients*</a:t>
            </a:r>
          </a:p>
          <a:p>
            <a:r>
              <a:rPr lang="en-US" sz="2200" dirty="0" smtClean="0"/>
              <a:t>Patient satisfaction is very high*</a:t>
            </a:r>
          </a:p>
          <a:p>
            <a:r>
              <a:rPr lang="en-US" sz="2200" dirty="0" smtClean="0"/>
              <a:t>Some clinics are accredited by the Joint Commission*</a:t>
            </a:r>
          </a:p>
          <a:p>
            <a:r>
              <a:rPr lang="en-US" sz="2200" dirty="0" smtClean="0"/>
              <a:t>These clinics are useful for patients who frequently experience symptoms associated with chronic illness*</a:t>
            </a:r>
            <a:endParaRPr lang="en-US" sz="2200" dirty="0"/>
          </a:p>
          <a:p>
            <a:r>
              <a:rPr lang="en-US" sz="2200" dirty="0"/>
              <a:t>*</a:t>
            </a:r>
            <a:r>
              <a:rPr lang="en-US" sz="1400" dirty="0"/>
              <a:t>Cassel, C.K. (2012). </a:t>
            </a:r>
            <a:r>
              <a:rPr lang="en-US" sz="1400" dirty="0" smtClean="0"/>
              <a:t>Retail </a:t>
            </a:r>
            <a:r>
              <a:rPr lang="en-US" sz="1400" dirty="0"/>
              <a:t>clinics and drugstore medicine. </a:t>
            </a:r>
            <a:r>
              <a:rPr lang="en-US" sz="1400" i="1" dirty="0"/>
              <a:t>Journal of the American Medical 		Association, </a:t>
            </a:r>
            <a:r>
              <a:rPr lang="en-US" sz="1400" dirty="0"/>
              <a:t>307(20), 2151-2152.</a:t>
            </a:r>
          </a:p>
          <a:p>
            <a:endParaRPr lang="en-US" sz="1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4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1609"/>
          </a:xfrm>
        </p:spPr>
        <p:txBody>
          <a:bodyPr/>
          <a:lstStyle/>
          <a:p>
            <a:pPr algn="ctr"/>
            <a:r>
              <a:rPr lang="en-US" dirty="0" smtClean="0"/>
              <a:t>Communication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61209"/>
            <a:ext cx="8596668" cy="46801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Communication in the retail clinic environment is not always ideal*</a:t>
            </a:r>
          </a:p>
          <a:p>
            <a:r>
              <a:rPr lang="en-US" sz="2400" dirty="0" smtClean="0"/>
              <a:t>There have been issues involving communication between nurse practitioners and primary care physicians*</a:t>
            </a:r>
          </a:p>
          <a:p>
            <a:r>
              <a:rPr lang="en-US" sz="2400" dirty="0" smtClean="0"/>
              <a:t>Improved coordination of care is essential to the retail clinic environment*</a:t>
            </a:r>
          </a:p>
          <a:p>
            <a:r>
              <a:rPr lang="en-US" sz="2400" dirty="0" smtClean="0"/>
              <a:t>Electronic records must be used regularly to enhance communication efforts*</a:t>
            </a:r>
          </a:p>
          <a:p>
            <a:r>
              <a:rPr lang="en-US" sz="2400" dirty="0" smtClean="0"/>
              <a:t>Advanced capabilities in retail clinics must be identified*</a:t>
            </a:r>
          </a:p>
          <a:p>
            <a:r>
              <a:rPr lang="en-US" sz="1400" dirty="0"/>
              <a:t>*Cassel, C.K. (2012). Retail clinics and drugstore medicine. </a:t>
            </a:r>
            <a:r>
              <a:rPr lang="en-US" sz="1400" i="1" dirty="0"/>
              <a:t>Journal of the American Medical 		Association, </a:t>
            </a:r>
            <a:r>
              <a:rPr lang="en-US" sz="1400" dirty="0"/>
              <a:t>307(20), 2151-2152.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22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782"/>
          </a:xfrm>
        </p:spPr>
        <p:txBody>
          <a:bodyPr/>
          <a:lstStyle/>
          <a:p>
            <a:pPr algn="ctr"/>
            <a:r>
              <a:rPr lang="en-US" dirty="0" smtClean="0"/>
              <a:t>Economic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19645"/>
            <a:ext cx="8596668" cy="472171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Achieving a worthy return on investment is difficult for some retail clinics*</a:t>
            </a:r>
          </a:p>
          <a:p>
            <a:r>
              <a:rPr lang="en-US" sz="2400" dirty="0" smtClean="0"/>
              <a:t>Clinic locations are often situated in affluent communities rather than lower income areas*</a:t>
            </a:r>
          </a:p>
          <a:p>
            <a:r>
              <a:rPr lang="en-US" sz="2400" dirty="0" smtClean="0"/>
              <a:t>The location of these clinics may be confusing for some patients*</a:t>
            </a:r>
          </a:p>
          <a:p>
            <a:r>
              <a:rPr lang="en-US" sz="2400" dirty="0" smtClean="0"/>
              <a:t>Attracting a diverse patient population is essential to achieve growth in the retail clinic enterprise*</a:t>
            </a:r>
          </a:p>
          <a:p>
            <a:r>
              <a:rPr lang="en-US" sz="2400" dirty="0" smtClean="0"/>
              <a:t>Local populations are likely to use retail clinics when they are located nearby*</a:t>
            </a:r>
          </a:p>
          <a:p>
            <a:r>
              <a:rPr lang="en-US" sz="1500" dirty="0" smtClean="0"/>
              <a:t>*</a:t>
            </a:r>
            <a:r>
              <a:rPr lang="en-US" sz="1500" dirty="0" err="1"/>
              <a:t>Tu</a:t>
            </a:r>
            <a:r>
              <a:rPr lang="en-US" sz="1500" dirty="0"/>
              <a:t>, H.T., and </a:t>
            </a:r>
            <a:r>
              <a:rPr lang="en-US" sz="1500" dirty="0" err="1"/>
              <a:t>Boukus</a:t>
            </a:r>
            <a:r>
              <a:rPr lang="en-US" sz="1500" dirty="0"/>
              <a:t>, E.R. (2013). Despite rapid growth, retail clinic use remains modest. </a:t>
            </a:r>
            <a:r>
              <a:rPr lang="en-US" sz="1500" i="1" dirty="0"/>
              <a:t>		Center for Studying Health System Change, </a:t>
            </a:r>
            <a:r>
              <a:rPr lang="en-US" sz="1500" dirty="0"/>
              <a:t>29, retrieved </a:t>
            </a:r>
            <a:r>
              <a:rPr lang="en-US" sz="1500" dirty="0" smtClean="0"/>
              <a:t>from</a:t>
            </a:r>
            <a:r>
              <a:rPr lang="en-US" sz="1500" dirty="0"/>
              <a:t>	</a:t>
            </a:r>
            <a:r>
              <a:rPr lang="en-US" sz="1500" u="sng" dirty="0">
                <a:hlinkClick r:id="rId2"/>
              </a:rPr>
              <a:t>http://www.hschange.com/CONTENT/1392/1392.pdf</a:t>
            </a:r>
            <a:endParaRPr lang="en-US" sz="15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197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391"/>
          </a:xfrm>
        </p:spPr>
        <p:txBody>
          <a:bodyPr/>
          <a:lstStyle/>
          <a:p>
            <a:pPr algn="ctr"/>
            <a:r>
              <a:rPr lang="en-US" dirty="0" smtClean="0"/>
              <a:t>Nurse Practitioner Scope of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81991"/>
            <a:ext cx="8596668" cy="465937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Retail clinic environments provide a basis to enable nurse practitioners to expand their scope of practice*</a:t>
            </a:r>
          </a:p>
          <a:p>
            <a:r>
              <a:rPr lang="en-US" sz="2200" dirty="0" smtClean="0"/>
              <a:t>When nurse practitioners operate retail clinics, they are likely to gain greater respect within the medical community*</a:t>
            </a:r>
          </a:p>
          <a:p>
            <a:r>
              <a:rPr lang="en-US" sz="2200" dirty="0" smtClean="0"/>
              <a:t>Active leadership in the community is also evident with these roles*</a:t>
            </a:r>
          </a:p>
          <a:p>
            <a:r>
              <a:rPr lang="en-US" sz="2200" dirty="0" smtClean="0"/>
              <a:t>Lower cost payouts to nurse practitioners also reduce the cost of services*</a:t>
            </a:r>
          </a:p>
          <a:p>
            <a:r>
              <a:rPr lang="en-US" sz="2200" dirty="0" smtClean="0"/>
              <a:t>Nurse practitioners serve as promoters of change in these roles*</a:t>
            </a:r>
          </a:p>
          <a:p>
            <a:r>
              <a:rPr lang="en-US" sz="1500" dirty="0" smtClean="0"/>
              <a:t>*Martin</a:t>
            </a:r>
            <a:r>
              <a:rPr lang="en-US" sz="1500" dirty="0"/>
              <a:t>, M. (2014). Nursing during an era of change: a challenge and opportunity. </a:t>
            </a:r>
            <a:r>
              <a:rPr lang="en-US" sz="1500" i="1" dirty="0"/>
              <a:t>Journal of 		Nursing Education and Practice, </a:t>
            </a:r>
            <a:r>
              <a:rPr lang="en-US" sz="1500" dirty="0"/>
              <a:t>4(1),189-199.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719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en-US" dirty="0" smtClean="0"/>
              <a:t>Scope of Primary Care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4669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Retail clinics expand the scope of primary care in many communities*</a:t>
            </a:r>
          </a:p>
          <a:p>
            <a:r>
              <a:rPr lang="en-US" sz="2400" dirty="0" smtClean="0"/>
              <a:t>With chronic illness at an all-time high, retail clinics provide an additional layer of service to local communities*</a:t>
            </a:r>
          </a:p>
          <a:p>
            <a:r>
              <a:rPr lang="en-US" sz="2400" dirty="0" smtClean="0"/>
              <a:t>Nurse practitioners fill the void that is left by primary care physicians*</a:t>
            </a:r>
          </a:p>
          <a:p>
            <a:r>
              <a:rPr lang="en-US" sz="2400" dirty="0" smtClean="0"/>
              <a:t>Additional education to physicians and the general public must be provided to improve the visibility and reputation of retail clinics*</a:t>
            </a:r>
          </a:p>
          <a:p>
            <a:r>
              <a:rPr lang="en-US" sz="1500" dirty="0" smtClean="0"/>
              <a:t>*</a:t>
            </a:r>
            <a:r>
              <a:rPr lang="en-US" sz="1500" dirty="0" err="1" smtClean="0"/>
              <a:t>Kaissi</a:t>
            </a:r>
            <a:r>
              <a:rPr lang="en-US" sz="1500" dirty="0"/>
              <a:t>, A. (2012). Can retail clinics save primary care? </a:t>
            </a:r>
            <a:r>
              <a:rPr lang="en-US" sz="1500" i="1" dirty="0"/>
              <a:t>Primary Health Care: Open Access,</a:t>
            </a:r>
            <a:r>
              <a:rPr lang="en-US" sz="1500" dirty="0"/>
              <a:t> 		</a:t>
            </a:r>
            <a:r>
              <a:rPr lang="en-US" sz="1500" dirty="0" smtClean="0"/>
              <a:t>2(3</a:t>
            </a:r>
            <a:r>
              <a:rPr lang="en-US" sz="1500" dirty="0"/>
              <a:t>), retrieved </a:t>
            </a:r>
            <a:r>
              <a:rPr lang="en-US" sz="1500" dirty="0" smtClean="0"/>
              <a:t>from </a:t>
            </a: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</a:t>
            </a:r>
            <a:r>
              <a:rPr lang="en-US" sz="1500" dirty="0" smtClean="0">
                <a:hlinkClick r:id="rId2"/>
              </a:rPr>
              <a:t>www.omicsgroup.org/journals/2167-1079/2167-1079-2-</a:t>
            </a:r>
            <a:r>
              <a:rPr lang="en-US" sz="1500" dirty="0" smtClean="0"/>
              <a:t>			e104.pdf</a:t>
            </a: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7328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Cost Effectiveness of Retail Clinics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75509"/>
            <a:ext cx="8596668" cy="456585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Cost savings in retail clinics may be very high versus traditional primary care offices*</a:t>
            </a:r>
          </a:p>
          <a:p>
            <a:r>
              <a:rPr lang="en-US" sz="2800" dirty="0" smtClean="0"/>
              <a:t>Costs may be between 40 and 80 percent lower than services provided in a physician’s office*</a:t>
            </a:r>
          </a:p>
          <a:p>
            <a:r>
              <a:rPr lang="en-US" sz="2800" dirty="0" smtClean="0"/>
              <a:t>Nurse practitioners do not earn the same salaries as primary care physicians*</a:t>
            </a:r>
          </a:p>
          <a:p>
            <a:pPr lvl="1"/>
            <a:r>
              <a:rPr lang="en-US" sz="2400" dirty="0" smtClean="0"/>
              <a:t>This poses additional cost savings for the retail clinic*</a:t>
            </a:r>
          </a:p>
          <a:p>
            <a:r>
              <a:rPr lang="en-US" sz="2600" dirty="0" smtClean="0"/>
              <a:t>Patients are treated at fewer dollars per capita*</a:t>
            </a:r>
          </a:p>
          <a:p>
            <a:r>
              <a:rPr lang="en-US" sz="1600" dirty="0" smtClean="0"/>
              <a:t>*</a:t>
            </a:r>
            <a:r>
              <a:rPr lang="en-US" sz="1600" dirty="0" err="1"/>
              <a:t>Sussman</a:t>
            </a:r>
            <a:r>
              <a:rPr lang="en-US" sz="1600" dirty="0"/>
              <a:t>, A., Dunham, L., </a:t>
            </a:r>
            <a:r>
              <a:rPr lang="en-US" sz="1600" dirty="0" err="1"/>
              <a:t>Snower</a:t>
            </a:r>
            <a:r>
              <a:rPr lang="en-US" sz="1600" dirty="0"/>
              <a:t>, K., Hu, M., Matlin, O.S., Shrank, W.H., Choudhry, </a:t>
            </a:r>
            <a:r>
              <a:rPr lang="en-US" sz="1600" dirty="0" smtClean="0"/>
              <a:t>			N.K., and </a:t>
            </a:r>
            <a:r>
              <a:rPr lang="en-US" sz="1600" dirty="0"/>
              <a:t>Brennan, T. (2013). Retail clinic utilization with lower total cost of </a:t>
            </a:r>
            <a:r>
              <a:rPr lang="en-US" sz="1600" dirty="0" smtClean="0"/>
              <a:t>			care</a:t>
            </a:r>
            <a:r>
              <a:rPr lang="en-US" sz="1600" dirty="0"/>
              <a:t>. </a:t>
            </a:r>
            <a:r>
              <a:rPr lang="en-US" sz="1600" i="1" dirty="0" smtClean="0"/>
              <a:t>American</a:t>
            </a:r>
            <a:r>
              <a:rPr lang="en-US" sz="1600" i="1" dirty="0"/>
              <a:t> </a:t>
            </a:r>
            <a:r>
              <a:rPr lang="en-US" sz="1600" i="1" dirty="0" smtClean="0"/>
              <a:t>Journal </a:t>
            </a:r>
            <a:r>
              <a:rPr lang="en-US" sz="1600" i="1" dirty="0"/>
              <a:t>of Managed Care, </a:t>
            </a:r>
            <a:r>
              <a:rPr lang="en-US" sz="1600" dirty="0"/>
              <a:t>19(4), e148-e157.</a:t>
            </a:r>
          </a:p>
          <a:p>
            <a:endParaRPr lang="en-US" sz="1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618711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1354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Nurse Practitioners in Retail Clinics</vt:lpstr>
      <vt:lpstr>Introduction </vt:lpstr>
      <vt:lpstr>Presence of Retail Clinics</vt:lpstr>
      <vt:lpstr>Convenience of Retail Clinics</vt:lpstr>
      <vt:lpstr>Communication Issues</vt:lpstr>
      <vt:lpstr>Economic Issues</vt:lpstr>
      <vt:lpstr>Nurse Practitioner Scope of Practice</vt:lpstr>
      <vt:lpstr>Scope of Primary Care </vt:lpstr>
      <vt:lpstr>Cost Effectiveness of Retail Clinics </vt:lpstr>
      <vt:lpstr>Retail Clinic Visibility </vt:lpstr>
      <vt:lpstr>Diagnostic Capabilities</vt:lpstr>
      <vt:lpstr>Knowledge Associated with Retail Clinics</vt:lpstr>
      <vt:lpstr>Quality of Care</vt:lpstr>
      <vt:lpstr>Comparison of Care</vt:lpstr>
      <vt:lpstr>Patient Safety and Comprehensive Care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2014-04-22T02:45:19Z</dcterms:created>
  <dcterms:modified xsi:type="dcterms:W3CDTF">2014-04-22T02:45:22Z</dcterms:modified>
</cp:coreProperties>
</file>