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svg" ContentType="image/svg+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92" r:id="rId3"/>
    <p:sldId id="286" r:id="rId4"/>
    <p:sldId id="287" r:id="rId5"/>
    <p:sldId id="29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27" userDrawn="1">
          <p15:clr>
            <a:srgbClr val="A4A3A4"/>
          </p15:clr>
        </p15:guide>
        <p15:guide id="2" pos="3840" userDrawn="1">
          <p15:clr>
            <a:srgbClr val="A4A3A4"/>
          </p15:clr>
        </p15:guide>
        <p15:guide id="4" orient="horz" pos="4020" userDrawn="1">
          <p15:clr>
            <a:srgbClr val="A4A3A4"/>
          </p15:clr>
        </p15:guide>
        <p15:guide id="5" pos="143" userDrawn="1">
          <p15:clr>
            <a:srgbClr val="A4A3A4"/>
          </p15:clr>
        </p15:guide>
        <p15:guide id="6" pos="7537" userDrawn="1">
          <p15:clr>
            <a:srgbClr val="A4A3A4"/>
          </p15:clr>
        </p15:guide>
        <p15:guide id="7" orient="horz" pos="2273"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928" autoAdjust="0"/>
  </p:normalViewPr>
  <p:slideViewPr>
    <p:cSldViewPr snapToGrid="0" showGuides="1">
      <p:cViewPr varScale="1">
        <p:scale>
          <a:sx n="72" d="100"/>
          <a:sy n="72" d="100"/>
        </p:scale>
        <p:origin x="-1312" y="-120"/>
      </p:cViewPr>
      <p:guideLst>
        <p:guide orient="horz" pos="527"/>
        <p:guide orient="horz" pos="4020"/>
        <p:guide orient="horz" pos="2273"/>
        <p:guide pos="3840"/>
        <p:guide pos="143"/>
        <p:guide pos="7537"/>
      </p:guideLst>
    </p:cSldViewPr>
  </p:slideViewPr>
  <p:notesTextViewPr>
    <p:cViewPr>
      <p:scale>
        <a:sx n="1" d="1"/>
        <a:sy n="1" d="1"/>
      </p:scale>
      <p:origin x="0" y="0"/>
    </p:cViewPr>
  </p:notesTextViewPr>
  <p:notesViewPr>
    <p:cSldViewPr snapToGrid="0" showGuides="1">
      <p:cViewPr varScale="1">
        <p:scale>
          <a:sx n="81" d="100"/>
          <a:sy n="81" d="100"/>
        </p:scale>
        <p:origin x="3894" y="90"/>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2EB751FB-7C47-43BD-A2D7-3AF895FB706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4" name="Footer Placeholder 3">
            <a:extLst>
              <a:ext uri="{FF2B5EF4-FFF2-40B4-BE49-F238E27FC236}">
                <a16:creationId xmlns="" xmlns:a16="http://schemas.microsoft.com/office/drawing/2014/main" id="{A0C2EDB2-9E74-4E8F-B4DF-48338C2F3CB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5" name="Slide Number Placeholder 4">
            <a:extLst>
              <a:ext uri="{FF2B5EF4-FFF2-40B4-BE49-F238E27FC236}">
                <a16:creationId xmlns="" xmlns:a16="http://schemas.microsoft.com/office/drawing/2014/main" id="{4B489BC6-05D1-4A7B-9F96-BA44F19223D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7A78D9-4742-41A3-84D1-AB0F43469CD2}" type="slidenum">
              <a:rPr lang="en-ID" smtClean="0"/>
              <a:t>‹#›</a:t>
            </a:fld>
            <a:endParaRPr lang="en-ID"/>
          </a:p>
        </p:txBody>
      </p:sp>
    </p:spTree>
    <p:extLst>
      <p:ext uri="{BB962C8B-B14F-4D97-AF65-F5344CB8AC3E}">
        <p14:creationId xmlns:p14="http://schemas.microsoft.com/office/powerpoint/2010/main" val="3150788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D62D72-364C-4C32-97F7-9EDD27B017EF}" type="datetimeFigureOut">
              <a:rPr lang="en-ID" smtClean="0"/>
              <a:t>06/03/21</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B9AD4F-6B76-4149-BA92-8AF0F13D49B2}" type="slidenum">
              <a:rPr lang="en-ID" smtClean="0"/>
              <a:t>‹#›</a:t>
            </a:fld>
            <a:endParaRPr lang="en-ID"/>
          </a:p>
        </p:txBody>
      </p:sp>
    </p:spTree>
    <p:extLst>
      <p:ext uri="{BB962C8B-B14F-4D97-AF65-F5344CB8AC3E}">
        <p14:creationId xmlns:p14="http://schemas.microsoft.com/office/powerpoint/2010/main" val="3270086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F1B9AD4F-6B76-4149-BA92-8AF0F13D49B2}" type="slidenum">
              <a:rPr lang="en-ID" smtClean="0"/>
              <a:t>1</a:t>
            </a:fld>
            <a:endParaRPr lang="en-ID"/>
          </a:p>
        </p:txBody>
      </p:sp>
    </p:spTree>
    <p:extLst>
      <p:ext uri="{BB962C8B-B14F-4D97-AF65-F5344CB8AC3E}">
        <p14:creationId xmlns:p14="http://schemas.microsoft.com/office/powerpoint/2010/main" val="526847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Running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a:t>
            </a:r>
            <a:r>
              <a:rPr lang="en-US" sz="1200" kern="1200" dirty="0" smtClean="0">
                <a:solidFill>
                  <a:schemeClr val="tx1"/>
                </a:solidFill>
                <a:effectLst/>
                <a:latin typeface="+mn-lt"/>
                <a:ea typeface="+mn-ea"/>
                <a:cs typeface="+mn-cs"/>
              </a:rPr>
              <a:t>one of the major sporting events that people can use to effectively improve their mental well-being. This can be achieved through various ways. These approaches are usually conducted to enhance the health of a person. Some of these include releasing happy hormones. During </a:t>
            </a:r>
            <a:r>
              <a:rPr lang="en-US" sz="1200" kern="1200" dirty="0" smtClean="0">
                <a:solidFill>
                  <a:schemeClr val="tx1"/>
                </a:solidFill>
                <a:effectLst/>
                <a:latin typeface="+mn-lt"/>
                <a:ea typeface="+mn-ea"/>
                <a:cs typeface="+mn-cs"/>
              </a:rPr>
              <a:t>running sessions</a:t>
            </a:r>
            <a:r>
              <a:rPr lang="en-US" sz="1200" kern="1200" dirty="0" smtClean="0">
                <a:solidFill>
                  <a:schemeClr val="tx1"/>
                </a:solidFill>
                <a:effectLst/>
                <a:latin typeface="+mn-lt"/>
                <a:ea typeface="+mn-ea"/>
                <a:cs typeface="+mn-cs"/>
              </a:rPr>
              <a:t>, an individual would easily release happy hormones that could effectively reflect their perspective about the sport (</a:t>
            </a:r>
            <a:r>
              <a:rPr lang="en-US" dirty="0" smtClean="0"/>
              <a:t>Butterworth, et al. 2012)</a:t>
            </a:r>
            <a:r>
              <a:rPr lang="en-US" sz="1200" kern="1200" dirty="0" smtClean="0">
                <a:solidFill>
                  <a:schemeClr val="tx1"/>
                </a:solidFill>
                <a:effectLst/>
                <a:latin typeface="+mn-lt"/>
                <a:ea typeface="+mn-ea"/>
                <a:cs typeface="+mn-cs"/>
              </a:rPr>
              <a:t>. Besides, the overall mood of the individual can also be improved and become a special fete that people use to control their surrounding environment. Moreover, the use of the sport is one of the sure ways of reducing depression. </a:t>
            </a:r>
          </a:p>
        </p:txBody>
      </p:sp>
      <p:sp>
        <p:nvSpPr>
          <p:cNvPr id="4" name="Slide Number Placeholder 3"/>
          <p:cNvSpPr>
            <a:spLocks noGrp="1"/>
          </p:cNvSpPr>
          <p:nvPr>
            <p:ph type="sldNum" sz="quarter" idx="10"/>
          </p:nvPr>
        </p:nvSpPr>
        <p:spPr/>
        <p:txBody>
          <a:bodyPr/>
          <a:lstStyle/>
          <a:p>
            <a:fld id="{F1B9AD4F-6B76-4149-BA92-8AF0F13D49B2}" type="slidenum">
              <a:rPr lang="en-ID" smtClean="0"/>
              <a:t>2</a:t>
            </a:fld>
            <a:endParaRPr lang="en-ID"/>
          </a:p>
        </p:txBody>
      </p:sp>
    </p:spTree>
    <p:extLst>
      <p:ext uri="{BB962C8B-B14F-4D97-AF65-F5344CB8AC3E}">
        <p14:creationId xmlns:p14="http://schemas.microsoft.com/office/powerpoint/2010/main" val="3846096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are various health benefits connected with </a:t>
            </a:r>
            <a:r>
              <a:rPr lang="en-US" sz="1200" kern="1200" dirty="0" smtClean="0">
                <a:solidFill>
                  <a:schemeClr val="tx1"/>
                </a:solidFill>
                <a:effectLst/>
                <a:latin typeface="+mn-lt"/>
                <a:ea typeface="+mn-ea"/>
                <a:cs typeface="+mn-cs"/>
              </a:rPr>
              <a:t>running. </a:t>
            </a:r>
            <a:r>
              <a:rPr lang="en-US" sz="1200" kern="1200" dirty="0" smtClean="0">
                <a:solidFill>
                  <a:schemeClr val="tx1"/>
                </a:solidFill>
                <a:effectLst/>
                <a:latin typeface="+mn-lt"/>
                <a:ea typeface="+mn-ea"/>
                <a:cs typeface="+mn-cs"/>
              </a:rPr>
              <a:t>First, the individual will have adequate time to enjoy his lifestyle because of having a healthy body. The second aspect of this involves individuals developing mechanisms that could stop infections such as stroke to attack the individual. Moreover, through the implementation of this strategy, </a:t>
            </a:r>
            <a:r>
              <a:rPr lang="en-US" sz="1200" kern="1200" dirty="0" smtClean="0">
                <a:solidFill>
                  <a:schemeClr val="tx1"/>
                </a:solidFill>
                <a:effectLst/>
                <a:latin typeface="+mn-lt"/>
                <a:ea typeface="+mn-ea"/>
                <a:cs typeface="+mn-cs"/>
              </a:rPr>
              <a:t>running could </a:t>
            </a:r>
            <a:r>
              <a:rPr lang="en-US" sz="1200" kern="1200" dirty="0" smtClean="0">
                <a:solidFill>
                  <a:schemeClr val="tx1"/>
                </a:solidFill>
                <a:effectLst/>
                <a:latin typeface="+mn-lt"/>
                <a:ea typeface="+mn-ea"/>
                <a:cs typeface="+mn-cs"/>
              </a:rPr>
              <a:t>easily help people in understanding the value of life and perfect health conditions (</a:t>
            </a:r>
            <a:r>
              <a:rPr lang="en-US" dirty="0" err="1" smtClean="0"/>
              <a:t>Paggi</a:t>
            </a:r>
            <a:r>
              <a:rPr lang="en-US" dirty="0" smtClean="0"/>
              <a:t>, et</a:t>
            </a:r>
            <a:r>
              <a:rPr lang="en-US" baseline="0" dirty="0" smtClean="0"/>
              <a:t> al. 2016)</a:t>
            </a:r>
            <a:r>
              <a:rPr lang="en-US" sz="1200" kern="1200" dirty="0" smtClean="0">
                <a:solidFill>
                  <a:schemeClr val="tx1"/>
                </a:solidFill>
                <a:effectLst/>
                <a:latin typeface="+mn-lt"/>
                <a:ea typeface="+mn-ea"/>
                <a:cs typeface="+mn-cs"/>
              </a:rPr>
              <a:t>. It is clear that a healthy heart would increase the overall lifetime of a person. Through this game, a person would remain fit and focus on building other stuffs that could be beneficial to the company.</a:t>
            </a:r>
          </a:p>
          <a:p>
            <a:endParaRPr lang="en-US" dirty="0"/>
          </a:p>
        </p:txBody>
      </p:sp>
      <p:sp>
        <p:nvSpPr>
          <p:cNvPr id="4" name="Slide Number Placeholder 3"/>
          <p:cNvSpPr>
            <a:spLocks noGrp="1"/>
          </p:cNvSpPr>
          <p:nvPr>
            <p:ph type="sldNum" sz="quarter" idx="10"/>
          </p:nvPr>
        </p:nvSpPr>
        <p:spPr/>
        <p:txBody>
          <a:bodyPr/>
          <a:lstStyle/>
          <a:p>
            <a:fld id="{F1B9AD4F-6B76-4149-BA92-8AF0F13D49B2}" type="slidenum">
              <a:rPr lang="en-ID" smtClean="0"/>
              <a:t>3</a:t>
            </a:fld>
            <a:endParaRPr lang="en-ID"/>
          </a:p>
        </p:txBody>
      </p:sp>
    </p:spTree>
    <p:extLst>
      <p:ext uri="{BB962C8B-B14F-4D97-AF65-F5344CB8AC3E}">
        <p14:creationId xmlns:p14="http://schemas.microsoft.com/office/powerpoint/2010/main" val="1400930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risks associated with the health of the individual </a:t>
            </a:r>
            <a:r>
              <a:rPr lang="en-US" sz="1200" kern="1200" dirty="0" smtClean="0">
                <a:solidFill>
                  <a:schemeClr val="tx1"/>
                </a:solidFill>
                <a:effectLst/>
                <a:latin typeface="+mn-lt"/>
                <a:ea typeface="+mn-ea"/>
                <a:cs typeface="+mn-cs"/>
              </a:rPr>
              <a:t>running would </a:t>
            </a:r>
            <a:r>
              <a:rPr lang="en-US" sz="1200" kern="1200" dirty="0" smtClean="0">
                <a:solidFill>
                  <a:schemeClr val="tx1"/>
                </a:solidFill>
                <a:effectLst/>
                <a:latin typeface="+mn-lt"/>
                <a:ea typeface="+mn-ea"/>
                <a:cs typeface="+mn-cs"/>
              </a:rPr>
              <a:t>require one to follow the scheduled training program that could be used to enhance the health status of a person. It is through this aspect that a person could easily reduce all the risks associated with type II diabetes. All forms of sugar production in the body are usually reduced if the schedule is used to the latter</a:t>
            </a:r>
            <a:r>
              <a:rPr lang="en-US" sz="1200"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a:t>
            </a:r>
            <a:r>
              <a:rPr lang="en-US" dirty="0" err="1" smtClean="0"/>
              <a:t>Faude</a:t>
            </a:r>
            <a:r>
              <a:rPr lang="en-US" dirty="0" smtClean="0"/>
              <a:t> </a:t>
            </a:r>
            <a:r>
              <a:rPr lang="en-US" dirty="0" smtClean="0"/>
              <a:t>et al.  </a:t>
            </a:r>
            <a:r>
              <a:rPr lang="en-US" dirty="0" smtClean="0"/>
              <a:t>2007)</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Moreover, the development of bone mass density is usually managed by </a:t>
            </a:r>
            <a:r>
              <a:rPr lang="en-US" sz="1200" kern="1200" dirty="0" smtClean="0">
                <a:solidFill>
                  <a:schemeClr val="tx1"/>
                </a:solidFill>
                <a:effectLst/>
                <a:latin typeface="+mn-lt"/>
                <a:ea typeface="+mn-ea"/>
                <a:cs typeface="+mn-cs"/>
              </a:rPr>
              <a:t>running. </a:t>
            </a:r>
            <a:r>
              <a:rPr lang="en-US" sz="1200" kern="1200" dirty="0" smtClean="0">
                <a:solidFill>
                  <a:schemeClr val="tx1"/>
                </a:solidFill>
                <a:effectLst/>
                <a:latin typeface="+mn-lt"/>
                <a:ea typeface="+mn-ea"/>
                <a:cs typeface="+mn-cs"/>
              </a:rPr>
              <a:t>Hence, the individual will enjoy all the effects of having a healthy heart and a healthy body.  </a:t>
            </a:r>
          </a:p>
          <a:p>
            <a:endParaRPr lang="en-US" dirty="0"/>
          </a:p>
        </p:txBody>
      </p:sp>
      <p:sp>
        <p:nvSpPr>
          <p:cNvPr id="4" name="Slide Number Placeholder 3"/>
          <p:cNvSpPr>
            <a:spLocks noGrp="1"/>
          </p:cNvSpPr>
          <p:nvPr>
            <p:ph type="sldNum" sz="quarter" idx="10"/>
          </p:nvPr>
        </p:nvSpPr>
        <p:spPr/>
        <p:txBody>
          <a:bodyPr/>
          <a:lstStyle/>
          <a:p>
            <a:fld id="{F1B9AD4F-6B76-4149-BA92-8AF0F13D49B2}" type="slidenum">
              <a:rPr lang="en-ID" smtClean="0"/>
              <a:t>4</a:t>
            </a:fld>
            <a:endParaRPr lang="en-ID"/>
          </a:p>
        </p:txBody>
      </p:sp>
    </p:spTree>
    <p:extLst>
      <p:ext uri="{BB962C8B-B14F-4D97-AF65-F5344CB8AC3E}">
        <p14:creationId xmlns:p14="http://schemas.microsoft.com/office/powerpoint/2010/main" val="1592654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F1B9AD4F-6B76-4149-BA92-8AF0F13D49B2}" type="slidenum">
              <a:rPr lang="en-ID" smtClean="0"/>
              <a:t>5</a:t>
            </a:fld>
            <a:endParaRPr lang="en-ID"/>
          </a:p>
        </p:txBody>
      </p:sp>
    </p:spTree>
    <p:extLst>
      <p:ext uri="{BB962C8B-B14F-4D97-AF65-F5344CB8AC3E}">
        <p14:creationId xmlns:p14="http://schemas.microsoft.com/office/powerpoint/2010/main" val="3065909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65F18669-47F7-4015-8A20-4E16FF52484B}"/>
              </a:ext>
            </a:extLst>
          </p:cNvPr>
          <p:cNvSpPr>
            <a:spLocks noGrp="1"/>
          </p:cNvSpPr>
          <p:nvPr>
            <p:ph type="dt" sz="half" idx="10"/>
          </p:nvPr>
        </p:nvSpPr>
        <p:spPr/>
        <p:txBody>
          <a:bodyPr/>
          <a:lstStyle/>
          <a:p>
            <a:fld id="{CD0D41E2-9E57-4AEC-AA12-81637F488AD4}" type="datetimeFigureOut">
              <a:rPr lang="en-ID" smtClean="0"/>
              <a:t>06/03/21</a:t>
            </a:fld>
            <a:endParaRPr lang="en-ID"/>
          </a:p>
        </p:txBody>
      </p:sp>
      <p:sp>
        <p:nvSpPr>
          <p:cNvPr id="4" name="Footer Placeholder 3">
            <a:extLst>
              <a:ext uri="{FF2B5EF4-FFF2-40B4-BE49-F238E27FC236}">
                <a16:creationId xmlns="" xmlns:a16="http://schemas.microsoft.com/office/drawing/2014/main" id="{46829408-C002-4C37-A3E6-4EDAA2AD4771}"/>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 xmlns:a16="http://schemas.microsoft.com/office/drawing/2014/main" id="{C31C3293-B4BA-4DEA-82F2-144CD62EE4EB}"/>
              </a:ext>
            </a:extLst>
          </p:cNvPr>
          <p:cNvSpPr>
            <a:spLocks noGrp="1"/>
          </p:cNvSpPr>
          <p:nvPr>
            <p:ph type="sldNum" sz="quarter" idx="12"/>
          </p:nvPr>
        </p:nvSpPr>
        <p:spPr/>
        <p:txBody>
          <a:bodyPr/>
          <a:lstStyle/>
          <a:p>
            <a:fld id="{26D49C60-8930-4BE5-BA45-E54C580C16F2}" type="slidenum">
              <a:rPr lang="en-ID" smtClean="0"/>
              <a:t>‹#›</a:t>
            </a:fld>
            <a:endParaRPr lang="en-ID"/>
          </a:p>
        </p:txBody>
      </p:sp>
    </p:spTree>
    <p:extLst>
      <p:ext uri="{BB962C8B-B14F-4D97-AF65-F5344CB8AC3E}">
        <p14:creationId xmlns:p14="http://schemas.microsoft.com/office/powerpoint/2010/main" val="43515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95B7AB26-7E51-4905-A3BF-F1BCFAD95FA5}"/>
              </a:ext>
            </a:extLst>
          </p:cNvPr>
          <p:cNvSpPr/>
          <p:nvPr userDrawn="1"/>
        </p:nvSpPr>
        <p:spPr>
          <a:xfrm>
            <a:off x="241300" y="5854526"/>
            <a:ext cx="1663700" cy="100347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Rectangle 5">
            <a:extLst>
              <a:ext uri="{FF2B5EF4-FFF2-40B4-BE49-F238E27FC236}">
                <a16:creationId xmlns="" xmlns:a16="http://schemas.microsoft.com/office/drawing/2014/main" id="{2298B0CA-C225-47CF-B6A3-B103A7ACED0C}"/>
              </a:ext>
            </a:extLst>
          </p:cNvPr>
          <p:cNvSpPr/>
          <p:nvPr userDrawn="1"/>
        </p:nvSpPr>
        <p:spPr>
          <a:xfrm>
            <a:off x="932285" y="4549851"/>
            <a:ext cx="3119016" cy="207461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Rectangle 6">
            <a:extLst>
              <a:ext uri="{FF2B5EF4-FFF2-40B4-BE49-F238E27FC236}">
                <a16:creationId xmlns="" xmlns:a16="http://schemas.microsoft.com/office/drawing/2014/main" id="{B9FDC957-894F-44D6-A8CA-EEF1C633A3A7}"/>
              </a:ext>
            </a:extLst>
          </p:cNvPr>
          <p:cNvSpPr/>
          <p:nvPr userDrawn="1"/>
        </p:nvSpPr>
        <p:spPr>
          <a:xfrm>
            <a:off x="5687526" y="3186352"/>
            <a:ext cx="2260600" cy="136349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Rectangle 7">
            <a:extLst>
              <a:ext uri="{FF2B5EF4-FFF2-40B4-BE49-F238E27FC236}">
                <a16:creationId xmlns="" xmlns:a16="http://schemas.microsoft.com/office/drawing/2014/main" id="{54FBD9C7-14C3-4735-A6D1-AF47ABEA2A8F}"/>
              </a:ext>
            </a:extLst>
          </p:cNvPr>
          <p:cNvSpPr/>
          <p:nvPr userDrawn="1"/>
        </p:nvSpPr>
        <p:spPr>
          <a:xfrm>
            <a:off x="8051800" y="0"/>
            <a:ext cx="3657600" cy="220611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Rectangle 8">
            <a:extLst>
              <a:ext uri="{FF2B5EF4-FFF2-40B4-BE49-F238E27FC236}">
                <a16:creationId xmlns="" xmlns:a16="http://schemas.microsoft.com/office/drawing/2014/main" id="{3DF2251F-89FF-4717-9F06-802D41E2328E}"/>
              </a:ext>
            </a:extLst>
          </p:cNvPr>
          <p:cNvSpPr/>
          <p:nvPr userDrawn="1"/>
        </p:nvSpPr>
        <p:spPr>
          <a:xfrm>
            <a:off x="7416800" y="368300"/>
            <a:ext cx="4059853" cy="207461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 name="Date Placeholder 1">
            <a:extLst>
              <a:ext uri="{FF2B5EF4-FFF2-40B4-BE49-F238E27FC236}">
                <a16:creationId xmlns="" xmlns:a16="http://schemas.microsoft.com/office/drawing/2014/main" id="{61D73F9D-43B0-41A8-B66A-E48A40F2B4D0}"/>
              </a:ext>
            </a:extLst>
          </p:cNvPr>
          <p:cNvSpPr>
            <a:spLocks noGrp="1"/>
          </p:cNvSpPr>
          <p:nvPr>
            <p:ph type="dt" sz="half" idx="10"/>
          </p:nvPr>
        </p:nvSpPr>
        <p:spPr/>
        <p:txBody>
          <a:bodyPr/>
          <a:lstStyle/>
          <a:p>
            <a:fld id="{CD0D41E2-9E57-4AEC-AA12-81637F488AD4}" type="datetimeFigureOut">
              <a:rPr lang="en-ID" smtClean="0"/>
              <a:t>06/03/21</a:t>
            </a:fld>
            <a:endParaRPr lang="en-ID"/>
          </a:p>
        </p:txBody>
      </p:sp>
      <p:sp>
        <p:nvSpPr>
          <p:cNvPr id="3" name="Footer Placeholder 2">
            <a:extLst>
              <a:ext uri="{FF2B5EF4-FFF2-40B4-BE49-F238E27FC236}">
                <a16:creationId xmlns="" xmlns:a16="http://schemas.microsoft.com/office/drawing/2014/main" id="{B3E4B000-DAE6-43CA-BD6B-58F30D1BB539}"/>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 xmlns:a16="http://schemas.microsoft.com/office/drawing/2014/main" id="{88955CFC-2491-4D2E-A48F-BAF52AC403E0}"/>
              </a:ext>
            </a:extLst>
          </p:cNvPr>
          <p:cNvSpPr>
            <a:spLocks noGrp="1"/>
          </p:cNvSpPr>
          <p:nvPr>
            <p:ph type="sldNum" sz="quarter" idx="12"/>
          </p:nvPr>
        </p:nvSpPr>
        <p:spPr/>
        <p:txBody>
          <a:bodyPr/>
          <a:lstStyle/>
          <a:p>
            <a:fld id="{26D49C60-8930-4BE5-BA45-E54C580C16F2}" type="slidenum">
              <a:rPr lang="en-ID" smtClean="0"/>
              <a:t>‹#›</a:t>
            </a:fld>
            <a:endParaRPr lang="en-ID"/>
          </a:p>
        </p:txBody>
      </p:sp>
    </p:spTree>
    <p:extLst>
      <p:ext uri="{BB962C8B-B14F-4D97-AF65-F5344CB8AC3E}">
        <p14:creationId xmlns:p14="http://schemas.microsoft.com/office/powerpoint/2010/main" val="367313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F46EE883-48E6-4ED3-A80D-F0152017188E}"/>
              </a:ext>
            </a:extLst>
          </p:cNvPr>
          <p:cNvSpPr/>
          <p:nvPr userDrawn="1"/>
        </p:nvSpPr>
        <p:spPr>
          <a:xfrm>
            <a:off x="241300" y="5854526"/>
            <a:ext cx="1663700" cy="100347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Rectangle 7">
            <a:extLst>
              <a:ext uri="{FF2B5EF4-FFF2-40B4-BE49-F238E27FC236}">
                <a16:creationId xmlns="" xmlns:a16="http://schemas.microsoft.com/office/drawing/2014/main" id="{3C1E31A5-CD5A-4D28-B90E-BDBABA654D78}"/>
              </a:ext>
            </a:extLst>
          </p:cNvPr>
          <p:cNvSpPr/>
          <p:nvPr userDrawn="1"/>
        </p:nvSpPr>
        <p:spPr>
          <a:xfrm>
            <a:off x="932285" y="4549851"/>
            <a:ext cx="3119016" cy="207461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Date Placeholder 3">
            <a:extLst>
              <a:ext uri="{FF2B5EF4-FFF2-40B4-BE49-F238E27FC236}">
                <a16:creationId xmlns="" xmlns:a16="http://schemas.microsoft.com/office/drawing/2014/main" id="{567E4712-0473-4274-9C39-59926963CCF7}"/>
              </a:ext>
            </a:extLst>
          </p:cNvPr>
          <p:cNvSpPr>
            <a:spLocks noGrp="1"/>
          </p:cNvSpPr>
          <p:nvPr>
            <p:ph type="dt" sz="half" idx="10"/>
          </p:nvPr>
        </p:nvSpPr>
        <p:spPr/>
        <p:txBody>
          <a:bodyPr/>
          <a:lstStyle/>
          <a:p>
            <a:fld id="{CD0D41E2-9E57-4AEC-AA12-81637F488AD4}" type="datetimeFigureOut">
              <a:rPr lang="en-ID" smtClean="0"/>
              <a:t>06/03/21</a:t>
            </a:fld>
            <a:endParaRPr lang="en-ID"/>
          </a:p>
        </p:txBody>
      </p:sp>
      <p:sp>
        <p:nvSpPr>
          <p:cNvPr id="5" name="Footer Placeholder 4">
            <a:extLst>
              <a:ext uri="{FF2B5EF4-FFF2-40B4-BE49-F238E27FC236}">
                <a16:creationId xmlns="" xmlns:a16="http://schemas.microsoft.com/office/drawing/2014/main" id="{14FC661F-A904-4DC4-8E1E-1130B34D02C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 xmlns:a16="http://schemas.microsoft.com/office/drawing/2014/main" id="{3459C2AC-9E04-444F-BF2B-CE100B1CE70C}"/>
              </a:ext>
            </a:extLst>
          </p:cNvPr>
          <p:cNvSpPr>
            <a:spLocks noGrp="1"/>
          </p:cNvSpPr>
          <p:nvPr>
            <p:ph type="sldNum" sz="quarter" idx="12"/>
          </p:nvPr>
        </p:nvSpPr>
        <p:spPr/>
        <p:txBody>
          <a:bodyPr/>
          <a:lstStyle/>
          <a:p>
            <a:fld id="{26D49C60-8930-4BE5-BA45-E54C580C16F2}" type="slidenum">
              <a:rPr lang="en-ID" smtClean="0"/>
              <a:t>‹#›</a:t>
            </a:fld>
            <a:endParaRPr lang="en-ID"/>
          </a:p>
        </p:txBody>
      </p:sp>
      <p:sp>
        <p:nvSpPr>
          <p:cNvPr id="9" name="Rectangle 8">
            <a:extLst>
              <a:ext uri="{FF2B5EF4-FFF2-40B4-BE49-F238E27FC236}">
                <a16:creationId xmlns="" xmlns:a16="http://schemas.microsoft.com/office/drawing/2014/main" id="{62EE12F0-7ABC-4B67-9DE1-7D7FAE7CEF0F}"/>
              </a:ext>
            </a:extLst>
          </p:cNvPr>
          <p:cNvSpPr/>
          <p:nvPr userDrawn="1"/>
        </p:nvSpPr>
        <p:spPr>
          <a:xfrm>
            <a:off x="11576447" y="0"/>
            <a:ext cx="615553" cy="61555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1855572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EE5AFEAF-BB23-4203-A7D9-97F33672EB8B}"/>
              </a:ext>
            </a:extLst>
          </p:cNvPr>
          <p:cNvSpPr>
            <a:spLocks noGrp="1"/>
          </p:cNvSpPr>
          <p:nvPr>
            <p:ph type="dt" sz="half" idx="10"/>
          </p:nvPr>
        </p:nvSpPr>
        <p:spPr/>
        <p:txBody>
          <a:bodyPr/>
          <a:lstStyle/>
          <a:p>
            <a:fld id="{E701B44F-55D9-4099-8F15-E9A50BB3EE31}" type="datetimeFigureOut">
              <a:rPr lang="en-ID" smtClean="0"/>
              <a:t>06/03/21</a:t>
            </a:fld>
            <a:endParaRPr lang="en-ID"/>
          </a:p>
        </p:txBody>
      </p:sp>
      <p:sp>
        <p:nvSpPr>
          <p:cNvPr id="5" name="Footer Placeholder 4">
            <a:extLst>
              <a:ext uri="{FF2B5EF4-FFF2-40B4-BE49-F238E27FC236}">
                <a16:creationId xmlns="" xmlns:a16="http://schemas.microsoft.com/office/drawing/2014/main" id="{4EF43AF5-AF94-46DC-A705-90E381B330A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 xmlns:a16="http://schemas.microsoft.com/office/drawing/2014/main" id="{122DB717-CCCD-48DA-9DFE-8C5383B2F124}"/>
              </a:ext>
            </a:extLst>
          </p:cNvPr>
          <p:cNvSpPr>
            <a:spLocks noGrp="1"/>
          </p:cNvSpPr>
          <p:nvPr>
            <p:ph type="sldNum" sz="quarter" idx="12"/>
          </p:nvPr>
        </p:nvSpPr>
        <p:spPr/>
        <p:txBody>
          <a:bodyPr/>
          <a:lstStyle/>
          <a:p>
            <a:fld id="{3523D876-6383-43F6-8B34-1E567A1E4922}" type="slidenum">
              <a:rPr lang="en-ID" smtClean="0"/>
              <a:t>‹#›</a:t>
            </a:fld>
            <a:endParaRPr lang="en-ID"/>
          </a:p>
        </p:txBody>
      </p:sp>
      <p:sp>
        <p:nvSpPr>
          <p:cNvPr id="7" name="Rectangle 6">
            <a:extLst>
              <a:ext uri="{FF2B5EF4-FFF2-40B4-BE49-F238E27FC236}">
                <a16:creationId xmlns="" xmlns:a16="http://schemas.microsoft.com/office/drawing/2014/main" id="{7C046BE6-6B5E-4F1E-9A1F-18B0CA42A894}"/>
              </a:ext>
            </a:extLst>
          </p:cNvPr>
          <p:cNvSpPr/>
          <p:nvPr userDrawn="1"/>
        </p:nvSpPr>
        <p:spPr>
          <a:xfrm>
            <a:off x="8051800" y="0"/>
            <a:ext cx="3657600" cy="220611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Rectangle 7">
            <a:extLst>
              <a:ext uri="{FF2B5EF4-FFF2-40B4-BE49-F238E27FC236}">
                <a16:creationId xmlns="" xmlns:a16="http://schemas.microsoft.com/office/drawing/2014/main" id="{4D0BDB38-89D4-4D89-A183-80E54D8D4C0D}"/>
              </a:ext>
            </a:extLst>
          </p:cNvPr>
          <p:cNvSpPr/>
          <p:nvPr userDrawn="1"/>
        </p:nvSpPr>
        <p:spPr>
          <a:xfrm>
            <a:off x="7416800" y="368300"/>
            <a:ext cx="4059853" cy="207461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34248982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28609D0-06A4-46D5-908F-675A4CBFD7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 xmlns:a16="http://schemas.microsoft.com/office/drawing/2014/main" id="{BC20B258-7237-411E-876A-9A8473CAA0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 xmlns:a16="http://schemas.microsoft.com/office/drawing/2014/main" id="{DF395E61-FA64-40EF-918D-5E219AD594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D41E2-9E57-4AEC-AA12-81637F488AD4}" type="datetimeFigureOut">
              <a:rPr lang="en-ID" smtClean="0"/>
              <a:t>06/03/21</a:t>
            </a:fld>
            <a:endParaRPr lang="en-ID"/>
          </a:p>
        </p:txBody>
      </p:sp>
      <p:sp>
        <p:nvSpPr>
          <p:cNvPr id="5" name="Footer Placeholder 4">
            <a:extLst>
              <a:ext uri="{FF2B5EF4-FFF2-40B4-BE49-F238E27FC236}">
                <a16:creationId xmlns="" xmlns:a16="http://schemas.microsoft.com/office/drawing/2014/main" id="{E71321F1-BCBC-416F-ACCD-D08D860257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 xmlns:a16="http://schemas.microsoft.com/office/drawing/2014/main" id="{B1E0D85A-AA47-4182-866F-2DB846E396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49C60-8930-4BE5-BA45-E54C580C16F2}" type="slidenum">
              <a:rPr lang="en-ID" smtClean="0"/>
              <a:t>‹#›</a:t>
            </a:fld>
            <a:endParaRPr lang="en-ID"/>
          </a:p>
        </p:txBody>
      </p:sp>
    </p:spTree>
    <p:extLst>
      <p:ext uri="{BB962C8B-B14F-4D97-AF65-F5344CB8AC3E}">
        <p14:creationId xmlns:p14="http://schemas.microsoft.com/office/powerpoint/2010/main" val="1299909747"/>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9" r:id="rId3"/>
    <p:sldLayoutId id="214748367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sv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2.svg"/><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6.sv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8.sv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8B13C4AA-D8A2-4F64-B679-64D72E725F15}"/>
              </a:ext>
            </a:extLst>
          </p:cNvPr>
          <p:cNvSpPr txBox="1"/>
          <p:nvPr/>
        </p:nvSpPr>
        <p:spPr>
          <a:xfrm>
            <a:off x="5363603" y="2823837"/>
            <a:ext cx="6418505" cy="2708434"/>
          </a:xfrm>
          <a:prstGeom prst="rect">
            <a:avLst/>
          </a:prstGeom>
          <a:noFill/>
        </p:spPr>
        <p:txBody>
          <a:bodyPr wrap="square" lIns="0" tIns="0" rIns="0" bIns="0" rtlCol="0">
            <a:spAutoFit/>
          </a:bodyPr>
          <a:lstStyle/>
          <a:p>
            <a:r>
              <a:rPr lang="en-US" sz="4400" dirty="0" smtClean="0">
                <a:solidFill>
                  <a:schemeClr val="tx2"/>
                </a:solidFill>
                <a:latin typeface="+mj-lt"/>
              </a:rPr>
              <a:t>HOW </a:t>
            </a:r>
            <a:r>
              <a:rPr lang="en-US" sz="4400" dirty="0" smtClean="0">
                <a:solidFill>
                  <a:schemeClr val="tx2"/>
                </a:solidFill>
                <a:latin typeface="+mj-lt"/>
              </a:rPr>
              <a:t>RUNNI</a:t>
            </a:r>
            <a:r>
              <a:rPr lang="en-US" sz="4400" dirty="0" smtClean="0">
                <a:solidFill>
                  <a:schemeClr val="tx2"/>
                </a:solidFill>
                <a:latin typeface="+mj-lt"/>
              </a:rPr>
              <a:t>NG </a:t>
            </a:r>
            <a:r>
              <a:rPr lang="en-US" sz="4400" dirty="0" smtClean="0">
                <a:solidFill>
                  <a:schemeClr val="tx2"/>
                </a:solidFill>
                <a:latin typeface="+mj-lt"/>
              </a:rPr>
              <a:t>HELPS EDUCE HEALTH RISKS AND IMPROVING MENTAL WELLBEING</a:t>
            </a:r>
            <a:endParaRPr lang="en-ID" sz="4400" dirty="0">
              <a:solidFill>
                <a:schemeClr val="tx2"/>
              </a:solidFill>
              <a:latin typeface="+mj-lt"/>
            </a:endParaRPr>
          </a:p>
        </p:txBody>
      </p:sp>
      <p:pic>
        <p:nvPicPr>
          <p:cNvPr id="3" name="Graphic 2">
            <a:extLst>
              <a:ext uri="{FF2B5EF4-FFF2-40B4-BE49-F238E27FC236}">
                <a16:creationId xmlns="" xmlns:a16="http://schemas.microsoft.com/office/drawing/2014/main" id="{04F749EC-6DE4-4A59-BC6D-CFC8297437B7}"/>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1586633" y="758142"/>
            <a:ext cx="3776970" cy="5341716"/>
          </a:xfrm>
          <a:prstGeom prst="rect">
            <a:avLst/>
          </a:prstGeom>
        </p:spPr>
      </p:pic>
    </p:spTree>
    <p:extLst>
      <p:ext uri="{BB962C8B-B14F-4D97-AF65-F5344CB8AC3E}">
        <p14:creationId xmlns:p14="http://schemas.microsoft.com/office/powerpoint/2010/main" val="2582316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98A88924-82CA-4292-9C95-24CCCFD40DD1}"/>
              </a:ext>
            </a:extLst>
          </p:cNvPr>
          <p:cNvSpPr>
            <a:spLocks noGrp="1"/>
          </p:cNvSpPr>
          <p:nvPr>
            <p:ph type="dt" sz="half" idx="10"/>
          </p:nvPr>
        </p:nvSpPr>
        <p:spPr/>
        <p:txBody>
          <a:bodyPr/>
          <a:lstStyle/>
          <a:p>
            <a:fld id="{281C96D2-4213-4B43-944D-803EDEB19DC6}" type="datetime1">
              <a:rPr lang="en-ID" smtClean="0"/>
              <a:t>06/03/21</a:t>
            </a:fld>
            <a:endParaRPr lang="en-ID"/>
          </a:p>
        </p:txBody>
      </p:sp>
      <p:sp>
        <p:nvSpPr>
          <p:cNvPr id="4" name="Slide Number Placeholder 3">
            <a:extLst>
              <a:ext uri="{FF2B5EF4-FFF2-40B4-BE49-F238E27FC236}">
                <a16:creationId xmlns="" xmlns:a16="http://schemas.microsoft.com/office/drawing/2014/main" id="{1897888E-141C-41ED-AC97-96EFC945A721}"/>
              </a:ext>
            </a:extLst>
          </p:cNvPr>
          <p:cNvSpPr>
            <a:spLocks noGrp="1"/>
          </p:cNvSpPr>
          <p:nvPr>
            <p:ph type="sldNum" sz="quarter" idx="12"/>
          </p:nvPr>
        </p:nvSpPr>
        <p:spPr/>
        <p:txBody>
          <a:bodyPr/>
          <a:lstStyle/>
          <a:p>
            <a:fld id="{26D49C60-8930-4BE5-BA45-E54C580C16F2}" type="slidenum">
              <a:rPr lang="en-ID" smtClean="0"/>
              <a:t>2</a:t>
            </a:fld>
            <a:endParaRPr lang="en-ID"/>
          </a:p>
        </p:txBody>
      </p:sp>
      <p:pic>
        <p:nvPicPr>
          <p:cNvPr id="5" name="Graphic 4">
            <a:extLst>
              <a:ext uri="{FF2B5EF4-FFF2-40B4-BE49-F238E27FC236}">
                <a16:creationId xmlns="" xmlns:a16="http://schemas.microsoft.com/office/drawing/2014/main" id="{75F82E74-FE5D-403C-9D8C-7D05F540E766}"/>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2455486" y="699349"/>
            <a:ext cx="6600354" cy="5267596"/>
          </a:xfrm>
          <a:prstGeom prst="rect">
            <a:avLst/>
          </a:prstGeom>
        </p:spPr>
      </p:pic>
      <p:grpSp>
        <p:nvGrpSpPr>
          <p:cNvPr id="6" name="Group 5">
            <a:extLst>
              <a:ext uri="{FF2B5EF4-FFF2-40B4-BE49-F238E27FC236}">
                <a16:creationId xmlns="" xmlns:a16="http://schemas.microsoft.com/office/drawing/2014/main" id="{9C6D0A67-48F0-4450-BBCE-422E97A8C241}"/>
              </a:ext>
            </a:extLst>
          </p:cNvPr>
          <p:cNvGrpSpPr/>
          <p:nvPr/>
        </p:nvGrpSpPr>
        <p:grpSpPr>
          <a:xfrm>
            <a:off x="4305782" y="608426"/>
            <a:ext cx="7498292" cy="1039698"/>
            <a:chOff x="1180617" y="1311265"/>
            <a:chExt cx="7498292" cy="1039698"/>
          </a:xfrm>
        </p:grpSpPr>
        <p:sp>
          <p:nvSpPr>
            <p:cNvPr id="8" name="Arrow: Pentagon 7">
              <a:extLst>
                <a:ext uri="{FF2B5EF4-FFF2-40B4-BE49-F238E27FC236}">
                  <a16:creationId xmlns="" xmlns:a16="http://schemas.microsoft.com/office/drawing/2014/main" id="{13ED1F96-F8BA-4701-802F-8A1173641FE1}"/>
                </a:ext>
              </a:extLst>
            </p:cNvPr>
            <p:cNvSpPr/>
            <p:nvPr/>
          </p:nvSpPr>
          <p:spPr>
            <a:xfrm>
              <a:off x="1180617" y="1466816"/>
              <a:ext cx="2035354" cy="728595"/>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lumMod val="75000"/>
                      <a:lumOff val="25000"/>
                    </a:schemeClr>
                  </a:solidFill>
                  <a:latin typeface="+mj-lt"/>
                </a:rPr>
                <a:t>Happy Hormones</a:t>
              </a:r>
              <a:endParaRPr lang="en-US" sz="1600" dirty="0">
                <a:solidFill>
                  <a:schemeClr val="tx1">
                    <a:lumMod val="75000"/>
                    <a:lumOff val="25000"/>
                  </a:schemeClr>
                </a:solidFill>
                <a:latin typeface="+mj-lt"/>
              </a:endParaRPr>
            </a:p>
          </p:txBody>
        </p:sp>
        <p:sp>
          <p:nvSpPr>
            <p:cNvPr id="9" name="Arrow: Chevron 8">
              <a:extLst>
                <a:ext uri="{FF2B5EF4-FFF2-40B4-BE49-F238E27FC236}">
                  <a16:creationId xmlns="" xmlns:a16="http://schemas.microsoft.com/office/drawing/2014/main" id="{94D76CD9-144C-4061-94F6-2B34A3B5F236}"/>
                </a:ext>
              </a:extLst>
            </p:cNvPr>
            <p:cNvSpPr/>
            <p:nvPr/>
          </p:nvSpPr>
          <p:spPr>
            <a:xfrm>
              <a:off x="2726028" y="1311265"/>
              <a:ext cx="1795842" cy="1039698"/>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0" name="Rectangle 9">
              <a:extLst>
                <a:ext uri="{FF2B5EF4-FFF2-40B4-BE49-F238E27FC236}">
                  <a16:creationId xmlns="" xmlns:a16="http://schemas.microsoft.com/office/drawing/2014/main" id="{4B735A37-51A7-41BA-9986-A452357AB369}"/>
                </a:ext>
              </a:extLst>
            </p:cNvPr>
            <p:cNvSpPr/>
            <p:nvPr/>
          </p:nvSpPr>
          <p:spPr>
            <a:xfrm>
              <a:off x="4628203" y="1369448"/>
              <a:ext cx="4050706" cy="923330"/>
            </a:xfrm>
            <a:prstGeom prst="rect">
              <a:avLst/>
            </a:prstGeom>
          </p:spPr>
          <p:txBody>
            <a:bodyPr wrap="square" lIns="0" tIns="0" rIns="0" bIns="0" anchor="ctr">
              <a:spAutoFit/>
            </a:bodyPr>
            <a:lstStyle/>
            <a:p>
              <a:pPr>
                <a:buClr>
                  <a:schemeClr val="accent1"/>
                </a:buClr>
              </a:pPr>
              <a:r>
                <a:rPr lang="en-US" sz="2000" dirty="0" smtClean="0">
                  <a:solidFill>
                    <a:schemeClr val="tx1">
                      <a:lumMod val="75000"/>
                      <a:lumOff val="25000"/>
                    </a:schemeClr>
                  </a:solidFill>
                </a:rPr>
                <a:t>Running</a:t>
              </a:r>
              <a:r>
                <a:rPr lang="en-US" sz="2000" dirty="0" smtClean="0">
                  <a:solidFill>
                    <a:schemeClr val="tx1">
                      <a:lumMod val="75000"/>
                      <a:lumOff val="25000"/>
                    </a:schemeClr>
                  </a:solidFill>
                </a:rPr>
                <a:t> </a:t>
              </a:r>
              <a:r>
                <a:rPr lang="en-US" sz="2000" dirty="0" smtClean="0">
                  <a:solidFill>
                    <a:schemeClr val="tx1">
                      <a:lumMod val="75000"/>
                      <a:lumOff val="25000"/>
                    </a:schemeClr>
                  </a:solidFill>
                </a:rPr>
                <a:t>helps the individual release happy hormones and endorphins.  </a:t>
              </a:r>
              <a:endParaRPr lang="en-US" sz="2000" dirty="0">
                <a:solidFill>
                  <a:schemeClr val="tx1">
                    <a:lumMod val="75000"/>
                    <a:lumOff val="25000"/>
                  </a:schemeClr>
                </a:solidFill>
              </a:endParaRPr>
            </a:p>
          </p:txBody>
        </p:sp>
        <p:grpSp>
          <p:nvGrpSpPr>
            <p:cNvPr id="11" name="Group 10">
              <a:extLst>
                <a:ext uri="{FF2B5EF4-FFF2-40B4-BE49-F238E27FC236}">
                  <a16:creationId xmlns="" xmlns:a16="http://schemas.microsoft.com/office/drawing/2014/main" id="{1C9B9F82-5DFD-47B8-9109-C55958AD492A}"/>
                </a:ext>
              </a:extLst>
            </p:cNvPr>
            <p:cNvGrpSpPr/>
            <p:nvPr/>
          </p:nvGrpSpPr>
          <p:grpSpPr>
            <a:xfrm>
              <a:off x="3596951" y="1631406"/>
              <a:ext cx="406547" cy="399414"/>
              <a:chOff x="903288" y="6518275"/>
              <a:chExt cx="271462" cy="266700"/>
            </a:xfrm>
            <a:solidFill>
              <a:schemeClr val="bg1"/>
            </a:solidFill>
          </p:grpSpPr>
          <p:sp>
            <p:nvSpPr>
              <p:cNvPr id="12" name="Freeform 1840">
                <a:extLst>
                  <a:ext uri="{FF2B5EF4-FFF2-40B4-BE49-F238E27FC236}">
                    <a16:creationId xmlns="" xmlns:a16="http://schemas.microsoft.com/office/drawing/2014/main" id="{582954E9-58A9-4324-B03D-CA0896C13FBE}"/>
                  </a:ext>
                </a:extLst>
              </p:cNvPr>
              <p:cNvSpPr>
                <a:spLocks/>
              </p:cNvSpPr>
              <p:nvPr/>
            </p:nvSpPr>
            <p:spPr bwMode="auto">
              <a:xfrm>
                <a:off x="946150" y="6518275"/>
                <a:ext cx="228600" cy="204788"/>
              </a:xfrm>
              <a:custGeom>
                <a:avLst/>
                <a:gdLst>
                  <a:gd name="T0" fmla="*/ 566 w 574"/>
                  <a:gd name="T1" fmla="*/ 6 h 515"/>
                  <a:gd name="T2" fmla="*/ 562 w 574"/>
                  <a:gd name="T3" fmla="*/ 3 h 515"/>
                  <a:gd name="T4" fmla="*/ 557 w 574"/>
                  <a:gd name="T5" fmla="*/ 1 h 515"/>
                  <a:gd name="T6" fmla="*/ 553 w 574"/>
                  <a:gd name="T7" fmla="*/ 0 h 515"/>
                  <a:gd name="T8" fmla="*/ 549 w 574"/>
                  <a:gd name="T9" fmla="*/ 0 h 515"/>
                  <a:gd name="T10" fmla="*/ 544 w 574"/>
                  <a:gd name="T11" fmla="*/ 1 h 515"/>
                  <a:gd name="T12" fmla="*/ 540 w 574"/>
                  <a:gd name="T13" fmla="*/ 3 h 515"/>
                  <a:gd name="T14" fmla="*/ 535 w 574"/>
                  <a:gd name="T15" fmla="*/ 6 h 515"/>
                  <a:gd name="T16" fmla="*/ 532 w 574"/>
                  <a:gd name="T17" fmla="*/ 10 h 515"/>
                  <a:gd name="T18" fmla="*/ 165 w 574"/>
                  <a:gd name="T19" fmla="*/ 456 h 515"/>
                  <a:gd name="T20" fmla="*/ 41 w 574"/>
                  <a:gd name="T21" fmla="*/ 330 h 515"/>
                  <a:gd name="T22" fmla="*/ 36 w 574"/>
                  <a:gd name="T23" fmla="*/ 327 h 515"/>
                  <a:gd name="T24" fmla="*/ 33 w 574"/>
                  <a:gd name="T25" fmla="*/ 325 h 515"/>
                  <a:gd name="T26" fmla="*/ 28 w 574"/>
                  <a:gd name="T27" fmla="*/ 324 h 515"/>
                  <a:gd name="T28" fmla="*/ 23 w 574"/>
                  <a:gd name="T29" fmla="*/ 324 h 515"/>
                  <a:gd name="T30" fmla="*/ 18 w 574"/>
                  <a:gd name="T31" fmla="*/ 324 h 515"/>
                  <a:gd name="T32" fmla="*/ 14 w 574"/>
                  <a:gd name="T33" fmla="*/ 325 h 515"/>
                  <a:gd name="T34" fmla="*/ 11 w 574"/>
                  <a:gd name="T35" fmla="*/ 327 h 515"/>
                  <a:gd name="T36" fmla="*/ 6 w 574"/>
                  <a:gd name="T37" fmla="*/ 330 h 515"/>
                  <a:gd name="T38" fmla="*/ 3 w 574"/>
                  <a:gd name="T39" fmla="*/ 335 h 515"/>
                  <a:gd name="T40" fmla="*/ 1 w 574"/>
                  <a:gd name="T41" fmla="*/ 339 h 515"/>
                  <a:gd name="T42" fmla="*/ 0 w 574"/>
                  <a:gd name="T43" fmla="*/ 343 h 515"/>
                  <a:gd name="T44" fmla="*/ 0 w 574"/>
                  <a:gd name="T45" fmla="*/ 348 h 515"/>
                  <a:gd name="T46" fmla="*/ 0 w 574"/>
                  <a:gd name="T47" fmla="*/ 352 h 515"/>
                  <a:gd name="T48" fmla="*/ 1 w 574"/>
                  <a:gd name="T49" fmla="*/ 357 h 515"/>
                  <a:gd name="T50" fmla="*/ 3 w 574"/>
                  <a:gd name="T51" fmla="*/ 361 h 515"/>
                  <a:gd name="T52" fmla="*/ 6 w 574"/>
                  <a:gd name="T53" fmla="*/ 365 h 515"/>
                  <a:gd name="T54" fmla="*/ 150 w 574"/>
                  <a:gd name="T55" fmla="*/ 509 h 515"/>
                  <a:gd name="T56" fmla="*/ 154 w 574"/>
                  <a:gd name="T57" fmla="*/ 511 h 515"/>
                  <a:gd name="T58" fmla="*/ 158 w 574"/>
                  <a:gd name="T59" fmla="*/ 513 h 515"/>
                  <a:gd name="T60" fmla="*/ 162 w 574"/>
                  <a:gd name="T61" fmla="*/ 515 h 515"/>
                  <a:gd name="T62" fmla="*/ 168 w 574"/>
                  <a:gd name="T63" fmla="*/ 515 h 515"/>
                  <a:gd name="T64" fmla="*/ 168 w 574"/>
                  <a:gd name="T65" fmla="*/ 515 h 515"/>
                  <a:gd name="T66" fmla="*/ 169 w 574"/>
                  <a:gd name="T67" fmla="*/ 515 h 515"/>
                  <a:gd name="T68" fmla="*/ 173 w 574"/>
                  <a:gd name="T69" fmla="*/ 515 h 515"/>
                  <a:gd name="T70" fmla="*/ 178 w 574"/>
                  <a:gd name="T71" fmla="*/ 512 h 515"/>
                  <a:gd name="T72" fmla="*/ 182 w 574"/>
                  <a:gd name="T73" fmla="*/ 510 h 515"/>
                  <a:gd name="T74" fmla="*/ 185 w 574"/>
                  <a:gd name="T75" fmla="*/ 507 h 515"/>
                  <a:gd name="T76" fmla="*/ 570 w 574"/>
                  <a:gd name="T77" fmla="*/ 40 h 515"/>
                  <a:gd name="T78" fmla="*/ 572 w 574"/>
                  <a:gd name="T79" fmla="*/ 35 h 515"/>
                  <a:gd name="T80" fmla="*/ 574 w 574"/>
                  <a:gd name="T81" fmla="*/ 31 h 515"/>
                  <a:gd name="T82" fmla="*/ 574 w 574"/>
                  <a:gd name="T83" fmla="*/ 26 h 515"/>
                  <a:gd name="T84" fmla="*/ 574 w 574"/>
                  <a:gd name="T85" fmla="*/ 22 h 515"/>
                  <a:gd name="T86" fmla="*/ 574 w 574"/>
                  <a:gd name="T87" fmla="*/ 18 h 515"/>
                  <a:gd name="T88" fmla="*/ 572 w 574"/>
                  <a:gd name="T89" fmla="*/ 13 h 515"/>
                  <a:gd name="T90" fmla="*/ 570 w 574"/>
                  <a:gd name="T91" fmla="*/ 9 h 515"/>
                  <a:gd name="T92" fmla="*/ 566 w 574"/>
                  <a:gd name="T93" fmla="*/ 6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74" h="515">
                    <a:moveTo>
                      <a:pt x="566" y="6"/>
                    </a:moveTo>
                    <a:lnTo>
                      <a:pt x="562" y="3"/>
                    </a:lnTo>
                    <a:lnTo>
                      <a:pt x="557" y="1"/>
                    </a:lnTo>
                    <a:lnTo>
                      <a:pt x="553" y="0"/>
                    </a:lnTo>
                    <a:lnTo>
                      <a:pt x="549" y="0"/>
                    </a:lnTo>
                    <a:lnTo>
                      <a:pt x="544" y="1"/>
                    </a:lnTo>
                    <a:lnTo>
                      <a:pt x="540" y="3"/>
                    </a:lnTo>
                    <a:lnTo>
                      <a:pt x="535" y="6"/>
                    </a:lnTo>
                    <a:lnTo>
                      <a:pt x="532" y="10"/>
                    </a:lnTo>
                    <a:lnTo>
                      <a:pt x="165" y="456"/>
                    </a:lnTo>
                    <a:lnTo>
                      <a:pt x="41" y="330"/>
                    </a:lnTo>
                    <a:lnTo>
                      <a:pt x="36" y="327"/>
                    </a:lnTo>
                    <a:lnTo>
                      <a:pt x="33" y="325"/>
                    </a:lnTo>
                    <a:lnTo>
                      <a:pt x="28" y="324"/>
                    </a:lnTo>
                    <a:lnTo>
                      <a:pt x="23" y="324"/>
                    </a:lnTo>
                    <a:lnTo>
                      <a:pt x="18" y="324"/>
                    </a:lnTo>
                    <a:lnTo>
                      <a:pt x="14" y="325"/>
                    </a:lnTo>
                    <a:lnTo>
                      <a:pt x="11" y="327"/>
                    </a:lnTo>
                    <a:lnTo>
                      <a:pt x="6" y="330"/>
                    </a:lnTo>
                    <a:lnTo>
                      <a:pt x="3" y="335"/>
                    </a:lnTo>
                    <a:lnTo>
                      <a:pt x="1" y="339"/>
                    </a:lnTo>
                    <a:lnTo>
                      <a:pt x="0" y="343"/>
                    </a:lnTo>
                    <a:lnTo>
                      <a:pt x="0" y="348"/>
                    </a:lnTo>
                    <a:lnTo>
                      <a:pt x="0" y="352"/>
                    </a:lnTo>
                    <a:lnTo>
                      <a:pt x="1" y="357"/>
                    </a:lnTo>
                    <a:lnTo>
                      <a:pt x="3" y="361"/>
                    </a:lnTo>
                    <a:lnTo>
                      <a:pt x="6" y="365"/>
                    </a:lnTo>
                    <a:lnTo>
                      <a:pt x="150" y="509"/>
                    </a:lnTo>
                    <a:lnTo>
                      <a:pt x="154" y="511"/>
                    </a:lnTo>
                    <a:lnTo>
                      <a:pt x="158" y="513"/>
                    </a:lnTo>
                    <a:lnTo>
                      <a:pt x="162" y="515"/>
                    </a:lnTo>
                    <a:lnTo>
                      <a:pt x="168" y="515"/>
                    </a:lnTo>
                    <a:lnTo>
                      <a:pt x="168" y="515"/>
                    </a:lnTo>
                    <a:lnTo>
                      <a:pt x="169" y="515"/>
                    </a:lnTo>
                    <a:lnTo>
                      <a:pt x="173" y="515"/>
                    </a:lnTo>
                    <a:lnTo>
                      <a:pt x="178" y="512"/>
                    </a:lnTo>
                    <a:lnTo>
                      <a:pt x="182" y="510"/>
                    </a:lnTo>
                    <a:lnTo>
                      <a:pt x="185" y="507"/>
                    </a:lnTo>
                    <a:lnTo>
                      <a:pt x="570" y="40"/>
                    </a:lnTo>
                    <a:lnTo>
                      <a:pt x="572" y="35"/>
                    </a:lnTo>
                    <a:lnTo>
                      <a:pt x="574" y="31"/>
                    </a:lnTo>
                    <a:lnTo>
                      <a:pt x="574" y="26"/>
                    </a:lnTo>
                    <a:lnTo>
                      <a:pt x="574" y="22"/>
                    </a:lnTo>
                    <a:lnTo>
                      <a:pt x="574" y="18"/>
                    </a:lnTo>
                    <a:lnTo>
                      <a:pt x="572" y="13"/>
                    </a:lnTo>
                    <a:lnTo>
                      <a:pt x="570" y="9"/>
                    </a:lnTo>
                    <a:lnTo>
                      <a:pt x="56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75000"/>
                      <a:lumOff val="25000"/>
                    </a:schemeClr>
                  </a:solidFill>
                </a:endParaRPr>
              </a:p>
            </p:txBody>
          </p:sp>
          <p:sp>
            <p:nvSpPr>
              <p:cNvPr id="13" name="Freeform 1841">
                <a:extLst>
                  <a:ext uri="{FF2B5EF4-FFF2-40B4-BE49-F238E27FC236}">
                    <a16:creationId xmlns="" xmlns:a16="http://schemas.microsoft.com/office/drawing/2014/main" id="{DEECE2C5-B7EE-46FB-B27D-B9BAF9748357}"/>
                  </a:ext>
                </a:extLst>
              </p:cNvPr>
              <p:cNvSpPr>
                <a:spLocks/>
              </p:cNvSpPr>
              <p:nvPr/>
            </p:nvSpPr>
            <p:spPr bwMode="auto">
              <a:xfrm>
                <a:off x="903288" y="6546850"/>
                <a:ext cx="238125" cy="238125"/>
              </a:xfrm>
              <a:custGeom>
                <a:avLst/>
                <a:gdLst>
                  <a:gd name="T0" fmla="*/ 569 w 599"/>
                  <a:gd name="T1" fmla="*/ 220 h 598"/>
                  <a:gd name="T2" fmla="*/ 562 w 599"/>
                  <a:gd name="T3" fmla="*/ 223 h 598"/>
                  <a:gd name="T4" fmla="*/ 555 w 599"/>
                  <a:gd name="T5" fmla="*/ 229 h 598"/>
                  <a:gd name="T6" fmla="*/ 552 w 599"/>
                  <a:gd name="T7" fmla="*/ 238 h 598"/>
                  <a:gd name="T8" fmla="*/ 551 w 599"/>
                  <a:gd name="T9" fmla="*/ 551 h 598"/>
                  <a:gd name="T10" fmla="*/ 48 w 599"/>
                  <a:gd name="T11" fmla="*/ 47 h 598"/>
                  <a:gd name="T12" fmla="*/ 421 w 599"/>
                  <a:gd name="T13" fmla="*/ 47 h 598"/>
                  <a:gd name="T14" fmla="*/ 430 w 599"/>
                  <a:gd name="T15" fmla="*/ 44 h 598"/>
                  <a:gd name="T16" fmla="*/ 436 w 599"/>
                  <a:gd name="T17" fmla="*/ 37 h 598"/>
                  <a:gd name="T18" fmla="*/ 440 w 599"/>
                  <a:gd name="T19" fmla="*/ 28 h 598"/>
                  <a:gd name="T20" fmla="*/ 440 w 599"/>
                  <a:gd name="T21" fmla="*/ 19 h 598"/>
                  <a:gd name="T22" fmla="*/ 436 w 599"/>
                  <a:gd name="T23" fmla="*/ 11 h 598"/>
                  <a:gd name="T24" fmla="*/ 430 w 599"/>
                  <a:gd name="T25" fmla="*/ 4 h 598"/>
                  <a:gd name="T26" fmla="*/ 421 w 599"/>
                  <a:gd name="T27" fmla="*/ 0 h 598"/>
                  <a:gd name="T28" fmla="*/ 24 w 599"/>
                  <a:gd name="T29" fmla="*/ 0 h 598"/>
                  <a:gd name="T30" fmla="*/ 14 w 599"/>
                  <a:gd name="T31" fmla="*/ 2 h 598"/>
                  <a:gd name="T32" fmla="*/ 6 w 599"/>
                  <a:gd name="T33" fmla="*/ 6 h 598"/>
                  <a:gd name="T34" fmla="*/ 2 w 599"/>
                  <a:gd name="T35" fmla="*/ 14 h 598"/>
                  <a:gd name="T36" fmla="*/ 0 w 599"/>
                  <a:gd name="T37" fmla="*/ 24 h 598"/>
                  <a:gd name="T38" fmla="*/ 1 w 599"/>
                  <a:gd name="T39" fmla="*/ 579 h 598"/>
                  <a:gd name="T40" fmla="*/ 4 w 599"/>
                  <a:gd name="T41" fmla="*/ 588 h 598"/>
                  <a:gd name="T42" fmla="*/ 11 w 599"/>
                  <a:gd name="T43" fmla="*/ 595 h 598"/>
                  <a:gd name="T44" fmla="*/ 18 w 599"/>
                  <a:gd name="T45" fmla="*/ 598 h 598"/>
                  <a:gd name="T46" fmla="*/ 575 w 599"/>
                  <a:gd name="T47" fmla="*/ 598 h 598"/>
                  <a:gd name="T48" fmla="*/ 584 w 599"/>
                  <a:gd name="T49" fmla="*/ 597 h 598"/>
                  <a:gd name="T50" fmla="*/ 591 w 599"/>
                  <a:gd name="T51" fmla="*/ 592 h 598"/>
                  <a:gd name="T52" fmla="*/ 597 w 599"/>
                  <a:gd name="T53" fmla="*/ 584 h 598"/>
                  <a:gd name="T54" fmla="*/ 599 w 599"/>
                  <a:gd name="T55" fmla="*/ 575 h 598"/>
                  <a:gd name="T56" fmla="*/ 598 w 599"/>
                  <a:gd name="T57" fmla="*/ 238 h 598"/>
                  <a:gd name="T58" fmla="*/ 595 w 599"/>
                  <a:gd name="T59" fmla="*/ 229 h 598"/>
                  <a:gd name="T60" fmla="*/ 588 w 599"/>
                  <a:gd name="T61" fmla="*/ 223 h 598"/>
                  <a:gd name="T62" fmla="*/ 579 w 599"/>
                  <a:gd name="T63" fmla="*/ 220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9" h="598">
                    <a:moveTo>
                      <a:pt x="575" y="218"/>
                    </a:moveTo>
                    <a:lnTo>
                      <a:pt x="569" y="220"/>
                    </a:lnTo>
                    <a:lnTo>
                      <a:pt x="565" y="221"/>
                    </a:lnTo>
                    <a:lnTo>
                      <a:pt x="562" y="223"/>
                    </a:lnTo>
                    <a:lnTo>
                      <a:pt x="557" y="226"/>
                    </a:lnTo>
                    <a:lnTo>
                      <a:pt x="555" y="229"/>
                    </a:lnTo>
                    <a:lnTo>
                      <a:pt x="553" y="234"/>
                    </a:lnTo>
                    <a:lnTo>
                      <a:pt x="552" y="238"/>
                    </a:lnTo>
                    <a:lnTo>
                      <a:pt x="551" y="243"/>
                    </a:lnTo>
                    <a:lnTo>
                      <a:pt x="551" y="551"/>
                    </a:lnTo>
                    <a:lnTo>
                      <a:pt x="48" y="551"/>
                    </a:lnTo>
                    <a:lnTo>
                      <a:pt x="48" y="47"/>
                    </a:lnTo>
                    <a:lnTo>
                      <a:pt x="416" y="47"/>
                    </a:lnTo>
                    <a:lnTo>
                      <a:pt x="421" y="47"/>
                    </a:lnTo>
                    <a:lnTo>
                      <a:pt x="426" y="46"/>
                    </a:lnTo>
                    <a:lnTo>
                      <a:pt x="430" y="44"/>
                    </a:lnTo>
                    <a:lnTo>
                      <a:pt x="433" y="41"/>
                    </a:lnTo>
                    <a:lnTo>
                      <a:pt x="436" y="37"/>
                    </a:lnTo>
                    <a:lnTo>
                      <a:pt x="438" y="33"/>
                    </a:lnTo>
                    <a:lnTo>
                      <a:pt x="440" y="28"/>
                    </a:lnTo>
                    <a:lnTo>
                      <a:pt x="440" y="24"/>
                    </a:lnTo>
                    <a:lnTo>
                      <a:pt x="440" y="19"/>
                    </a:lnTo>
                    <a:lnTo>
                      <a:pt x="438" y="14"/>
                    </a:lnTo>
                    <a:lnTo>
                      <a:pt x="436" y="11"/>
                    </a:lnTo>
                    <a:lnTo>
                      <a:pt x="433" y="6"/>
                    </a:lnTo>
                    <a:lnTo>
                      <a:pt x="430" y="4"/>
                    </a:lnTo>
                    <a:lnTo>
                      <a:pt x="426" y="2"/>
                    </a:lnTo>
                    <a:lnTo>
                      <a:pt x="421" y="0"/>
                    </a:lnTo>
                    <a:lnTo>
                      <a:pt x="416" y="0"/>
                    </a:lnTo>
                    <a:lnTo>
                      <a:pt x="24" y="0"/>
                    </a:lnTo>
                    <a:lnTo>
                      <a:pt x="18" y="0"/>
                    </a:lnTo>
                    <a:lnTo>
                      <a:pt x="14" y="2"/>
                    </a:lnTo>
                    <a:lnTo>
                      <a:pt x="11" y="4"/>
                    </a:lnTo>
                    <a:lnTo>
                      <a:pt x="6" y="6"/>
                    </a:lnTo>
                    <a:lnTo>
                      <a:pt x="4" y="11"/>
                    </a:lnTo>
                    <a:lnTo>
                      <a:pt x="2" y="14"/>
                    </a:lnTo>
                    <a:lnTo>
                      <a:pt x="1" y="19"/>
                    </a:lnTo>
                    <a:lnTo>
                      <a:pt x="0" y="24"/>
                    </a:lnTo>
                    <a:lnTo>
                      <a:pt x="0" y="575"/>
                    </a:lnTo>
                    <a:lnTo>
                      <a:pt x="1" y="579"/>
                    </a:lnTo>
                    <a:lnTo>
                      <a:pt x="2" y="584"/>
                    </a:lnTo>
                    <a:lnTo>
                      <a:pt x="4" y="588"/>
                    </a:lnTo>
                    <a:lnTo>
                      <a:pt x="6" y="592"/>
                    </a:lnTo>
                    <a:lnTo>
                      <a:pt x="11" y="595"/>
                    </a:lnTo>
                    <a:lnTo>
                      <a:pt x="14" y="597"/>
                    </a:lnTo>
                    <a:lnTo>
                      <a:pt x="18" y="598"/>
                    </a:lnTo>
                    <a:lnTo>
                      <a:pt x="24" y="598"/>
                    </a:lnTo>
                    <a:lnTo>
                      <a:pt x="575" y="598"/>
                    </a:lnTo>
                    <a:lnTo>
                      <a:pt x="579" y="598"/>
                    </a:lnTo>
                    <a:lnTo>
                      <a:pt x="584" y="597"/>
                    </a:lnTo>
                    <a:lnTo>
                      <a:pt x="588" y="595"/>
                    </a:lnTo>
                    <a:lnTo>
                      <a:pt x="591" y="592"/>
                    </a:lnTo>
                    <a:lnTo>
                      <a:pt x="595" y="588"/>
                    </a:lnTo>
                    <a:lnTo>
                      <a:pt x="597" y="584"/>
                    </a:lnTo>
                    <a:lnTo>
                      <a:pt x="598" y="579"/>
                    </a:lnTo>
                    <a:lnTo>
                      <a:pt x="599" y="575"/>
                    </a:lnTo>
                    <a:lnTo>
                      <a:pt x="599" y="243"/>
                    </a:lnTo>
                    <a:lnTo>
                      <a:pt x="598" y="238"/>
                    </a:lnTo>
                    <a:lnTo>
                      <a:pt x="597" y="234"/>
                    </a:lnTo>
                    <a:lnTo>
                      <a:pt x="595" y="229"/>
                    </a:lnTo>
                    <a:lnTo>
                      <a:pt x="591" y="226"/>
                    </a:lnTo>
                    <a:lnTo>
                      <a:pt x="588" y="223"/>
                    </a:lnTo>
                    <a:lnTo>
                      <a:pt x="584" y="221"/>
                    </a:lnTo>
                    <a:lnTo>
                      <a:pt x="579" y="220"/>
                    </a:lnTo>
                    <a:lnTo>
                      <a:pt x="575" y="2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75000"/>
                      <a:lumOff val="25000"/>
                    </a:schemeClr>
                  </a:solidFill>
                </a:endParaRPr>
              </a:p>
            </p:txBody>
          </p:sp>
        </p:grpSp>
      </p:grpSp>
      <p:grpSp>
        <p:nvGrpSpPr>
          <p:cNvPr id="14" name="Group 13">
            <a:extLst>
              <a:ext uri="{FF2B5EF4-FFF2-40B4-BE49-F238E27FC236}">
                <a16:creationId xmlns="" xmlns:a16="http://schemas.microsoft.com/office/drawing/2014/main" id="{1ADF0E98-5AE7-4758-B4C2-387659F2882F}"/>
              </a:ext>
            </a:extLst>
          </p:cNvPr>
          <p:cNvGrpSpPr/>
          <p:nvPr/>
        </p:nvGrpSpPr>
        <p:grpSpPr>
          <a:xfrm>
            <a:off x="4305782" y="1758788"/>
            <a:ext cx="7498292" cy="1039698"/>
            <a:chOff x="1180617" y="1311265"/>
            <a:chExt cx="7498292" cy="1039698"/>
          </a:xfrm>
        </p:grpSpPr>
        <p:sp>
          <p:nvSpPr>
            <p:cNvPr id="16" name="Arrow: Pentagon 15">
              <a:extLst>
                <a:ext uri="{FF2B5EF4-FFF2-40B4-BE49-F238E27FC236}">
                  <a16:creationId xmlns="" xmlns:a16="http://schemas.microsoft.com/office/drawing/2014/main" id="{C07F5E40-6474-4B0F-9A73-A62D3D0B0263}"/>
                </a:ext>
              </a:extLst>
            </p:cNvPr>
            <p:cNvSpPr/>
            <p:nvPr/>
          </p:nvSpPr>
          <p:spPr>
            <a:xfrm>
              <a:off x="1180617" y="1466816"/>
              <a:ext cx="2035354" cy="728595"/>
            </a:xfrm>
            <a:prstGeom prst="homePlat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lumMod val="75000"/>
                      <a:lumOff val="25000"/>
                    </a:schemeClr>
                  </a:solidFill>
                  <a:latin typeface="+mj-lt"/>
                </a:rPr>
                <a:t>Overall Mood</a:t>
              </a:r>
              <a:endParaRPr lang="en-US" sz="1600" dirty="0">
                <a:solidFill>
                  <a:schemeClr val="tx1">
                    <a:lumMod val="75000"/>
                    <a:lumOff val="25000"/>
                  </a:schemeClr>
                </a:solidFill>
                <a:latin typeface="+mj-lt"/>
              </a:endParaRPr>
            </a:p>
          </p:txBody>
        </p:sp>
        <p:sp>
          <p:nvSpPr>
            <p:cNvPr id="17" name="Arrow: Chevron 16">
              <a:extLst>
                <a:ext uri="{FF2B5EF4-FFF2-40B4-BE49-F238E27FC236}">
                  <a16:creationId xmlns="" xmlns:a16="http://schemas.microsoft.com/office/drawing/2014/main" id="{16C6D25D-88FE-4A81-882C-5ED7F2453A38}"/>
                </a:ext>
              </a:extLst>
            </p:cNvPr>
            <p:cNvSpPr/>
            <p:nvPr/>
          </p:nvSpPr>
          <p:spPr>
            <a:xfrm>
              <a:off x="2726028" y="1311265"/>
              <a:ext cx="1795842" cy="1039698"/>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8" name="Rectangle 17">
              <a:extLst>
                <a:ext uri="{FF2B5EF4-FFF2-40B4-BE49-F238E27FC236}">
                  <a16:creationId xmlns="" xmlns:a16="http://schemas.microsoft.com/office/drawing/2014/main" id="{3604FD61-A3E5-4D8A-9F83-E5E274C315BD}"/>
                </a:ext>
              </a:extLst>
            </p:cNvPr>
            <p:cNvSpPr/>
            <p:nvPr/>
          </p:nvSpPr>
          <p:spPr>
            <a:xfrm>
              <a:off x="4628203" y="1369448"/>
              <a:ext cx="4050706" cy="923330"/>
            </a:xfrm>
            <a:prstGeom prst="rect">
              <a:avLst/>
            </a:prstGeom>
          </p:spPr>
          <p:txBody>
            <a:bodyPr wrap="square" lIns="0" tIns="0" rIns="0" bIns="0" anchor="ctr">
              <a:spAutoFit/>
            </a:bodyPr>
            <a:lstStyle/>
            <a:p>
              <a:pPr>
                <a:buClr>
                  <a:schemeClr val="accent1"/>
                </a:buClr>
              </a:pPr>
              <a:r>
                <a:rPr lang="en-US" sz="2000" dirty="0" smtClean="0">
                  <a:solidFill>
                    <a:schemeClr val="tx1">
                      <a:lumMod val="75000"/>
                      <a:lumOff val="25000"/>
                    </a:schemeClr>
                  </a:solidFill>
                </a:rPr>
                <a:t>Running will </a:t>
              </a:r>
              <a:r>
                <a:rPr lang="en-US" sz="2000" dirty="0" smtClean="0">
                  <a:solidFill>
                    <a:schemeClr val="tx1">
                      <a:lumMod val="75000"/>
                      <a:lumOff val="25000"/>
                    </a:schemeClr>
                  </a:solidFill>
                </a:rPr>
                <a:t>make the person to focus more on being in a positive mood. </a:t>
              </a:r>
              <a:endParaRPr lang="en-US" sz="2000" dirty="0">
                <a:solidFill>
                  <a:schemeClr val="tx1">
                    <a:lumMod val="75000"/>
                    <a:lumOff val="25000"/>
                  </a:schemeClr>
                </a:solidFill>
              </a:endParaRPr>
            </a:p>
          </p:txBody>
        </p:sp>
        <p:grpSp>
          <p:nvGrpSpPr>
            <p:cNvPr id="19" name="Group 18">
              <a:extLst>
                <a:ext uri="{FF2B5EF4-FFF2-40B4-BE49-F238E27FC236}">
                  <a16:creationId xmlns="" xmlns:a16="http://schemas.microsoft.com/office/drawing/2014/main" id="{12B1F360-04B2-4F45-8968-61F097A83048}"/>
                </a:ext>
              </a:extLst>
            </p:cNvPr>
            <p:cNvGrpSpPr/>
            <p:nvPr/>
          </p:nvGrpSpPr>
          <p:grpSpPr>
            <a:xfrm>
              <a:off x="3596951" y="1631406"/>
              <a:ext cx="406547" cy="399414"/>
              <a:chOff x="903288" y="6518275"/>
              <a:chExt cx="271462" cy="266700"/>
            </a:xfrm>
            <a:solidFill>
              <a:schemeClr val="bg1"/>
            </a:solidFill>
          </p:grpSpPr>
          <p:sp>
            <p:nvSpPr>
              <p:cNvPr id="20" name="Freeform 1840">
                <a:extLst>
                  <a:ext uri="{FF2B5EF4-FFF2-40B4-BE49-F238E27FC236}">
                    <a16:creationId xmlns="" xmlns:a16="http://schemas.microsoft.com/office/drawing/2014/main" id="{AACDD2F8-AD28-4419-9218-90F2BDB4E946}"/>
                  </a:ext>
                </a:extLst>
              </p:cNvPr>
              <p:cNvSpPr>
                <a:spLocks/>
              </p:cNvSpPr>
              <p:nvPr/>
            </p:nvSpPr>
            <p:spPr bwMode="auto">
              <a:xfrm>
                <a:off x="946150" y="6518275"/>
                <a:ext cx="228600" cy="204788"/>
              </a:xfrm>
              <a:custGeom>
                <a:avLst/>
                <a:gdLst>
                  <a:gd name="T0" fmla="*/ 566 w 574"/>
                  <a:gd name="T1" fmla="*/ 6 h 515"/>
                  <a:gd name="T2" fmla="*/ 562 w 574"/>
                  <a:gd name="T3" fmla="*/ 3 h 515"/>
                  <a:gd name="T4" fmla="*/ 557 w 574"/>
                  <a:gd name="T5" fmla="*/ 1 h 515"/>
                  <a:gd name="T6" fmla="*/ 553 w 574"/>
                  <a:gd name="T7" fmla="*/ 0 h 515"/>
                  <a:gd name="T8" fmla="*/ 549 w 574"/>
                  <a:gd name="T9" fmla="*/ 0 h 515"/>
                  <a:gd name="T10" fmla="*/ 544 w 574"/>
                  <a:gd name="T11" fmla="*/ 1 h 515"/>
                  <a:gd name="T12" fmla="*/ 540 w 574"/>
                  <a:gd name="T13" fmla="*/ 3 h 515"/>
                  <a:gd name="T14" fmla="*/ 535 w 574"/>
                  <a:gd name="T15" fmla="*/ 6 h 515"/>
                  <a:gd name="T16" fmla="*/ 532 w 574"/>
                  <a:gd name="T17" fmla="*/ 10 h 515"/>
                  <a:gd name="T18" fmla="*/ 165 w 574"/>
                  <a:gd name="T19" fmla="*/ 456 h 515"/>
                  <a:gd name="T20" fmla="*/ 41 w 574"/>
                  <a:gd name="T21" fmla="*/ 330 h 515"/>
                  <a:gd name="T22" fmla="*/ 36 w 574"/>
                  <a:gd name="T23" fmla="*/ 327 h 515"/>
                  <a:gd name="T24" fmla="*/ 33 w 574"/>
                  <a:gd name="T25" fmla="*/ 325 h 515"/>
                  <a:gd name="T26" fmla="*/ 28 w 574"/>
                  <a:gd name="T27" fmla="*/ 324 h 515"/>
                  <a:gd name="T28" fmla="*/ 23 w 574"/>
                  <a:gd name="T29" fmla="*/ 324 h 515"/>
                  <a:gd name="T30" fmla="*/ 18 w 574"/>
                  <a:gd name="T31" fmla="*/ 324 h 515"/>
                  <a:gd name="T32" fmla="*/ 14 w 574"/>
                  <a:gd name="T33" fmla="*/ 325 h 515"/>
                  <a:gd name="T34" fmla="*/ 11 w 574"/>
                  <a:gd name="T35" fmla="*/ 327 h 515"/>
                  <a:gd name="T36" fmla="*/ 6 w 574"/>
                  <a:gd name="T37" fmla="*/ 330 h 515"/>
                  <a:gd name="T38" fmla="*/ 3 w 574"/>
                  <a:gd name="T39" fmla="*/ 335 h 515"/>
                  <a:gd name="T40" fmla="*/ 1 w 574"/>
                  <a:gd name="T41" fmla="*/ 339 h 515"/>
                  <a:gd name="T42" fmla="*/ 0 w 574"/>
                  <a:gd name="T43" fmla="*/ 343 h 515"/>
                  <a:gd name="T44" fmla="*/ 0 w 574"/>
                  <a:gd name="T45" fmla="*/ 348 h 515"/>
                  <a:gd name="T46" fmla="*/ 0 w 574"/>
                  <a:gd name="T47" fmla="*/ 352 h 515"/>
                  <a:gd name="T48" fmla="*/ 1 w 574"/>
                  <a:gd name="T49" fmla="*/ 357 h 515"/>
                  <a:gd name="T50" fmla="*/ 3 w 574"/>
                  <a:gd name="T51" fmla="*/ 361 h 515"/>
                  <a:gd name="T52" fmla="*/ 6 w 574"/>
                  <a:gd name="T53" fmla="*/ 365 h 515"/>
                  <a:gd name="T54" fmla="*/ 150 w 574"/>
                  <a:gd name="T55" fmla="*/ 509 h 515"/>
                  <a:gd name="T56" fmla="*/ 154 w 574"/>
                  <a:gd name="T57" fmla="*/ 511 h 515"/>
                  <a:gd name="T58" fmla="*/ 158 w 574"/>
                  <a:gd name="T59" fmla="*/ 513 h 515"/>
                  <a:gd name="T60" fmla="*/ 162 w 574"/>
                  <a:gd name="T61" fmla="*/ 515 h 515"/>
                  <a:gd name="T62" fmla="*/ 168 w 574"/>
                  <a:gd name="T63" fmla="*/ 515 h 515"/>
                  <a:gd name="T64" fmla="*/ 168 w 574"/>
                  <a:gd name="T65" fmla="*/ 515 h 515"/>
                  <a:gd name="T66" fmla="*/ 169 w 574"/>
                  <a:gd name="T67" fmla="*/ 515 h 515"/>
                  <a:gd name="T68" fmla="*/ 173 w 574"/>
                  <a:gd name="T69" fmla="*/ 515 h 515"/>
                  <a:gd name="T70" fmla="*/ 178 w 574"/>
                  <a:gd name="T71" fmla="*/ 512 h 515"/>
                  <a:gd name="T72" fmla="*/ 182 w 574"/>
                  <a:gd name="T73" fmla="*/ 510 h 515"/>
                  <a:gd name="T74" fmla="*/ 185 w 574"/>
                  <a:gd name="T75" fmla="*/ 507 h 515"/>
                  <a:gd name="T76" fmla="*/ 570 w 574"/>
                  <a:gd name="T77" fmla="*/ 40 h 515"/>
                  <a:gd name="T78" fmla="*/ 572 w 574"/>
                  <a:gd name="T79" fmla="*/ 35 h 515"/>
                  <a:gd name="T80" fmla="*/ 574 w 574"/>
                  <a:gd name="T81" fmla="*/ 31 h 515"/>
                  <a:gd name="T82" fmla="*/ 574 w 574"/>
                  <a:gd name="T83" fmla="*/ 26 h 515"/>
                  <a:gd name="T84" fmla="*/ 574 w 574"/>
                  <a:gd name="T85" fmla="*/ 22 h 515"/>
                  <a:gd name="T86" fmla="*/ 574 w 574"/>
                  <a:gd name="T87" fmla="*/ 18 h 515"/>
                  <a:gd name="T88" fmla="*/ 572 w 574"/>
                  <a:gd name="T89" fmla="*/ 13 h 515"/>
                  <a:gd name="T90" fmla="*/ 570 w 574"/>
                  <a:gd name="T91" fmla="*/ 9 h 515"/>
                  <a:gd name="T92" fmla="*/ 566 w 574"/>
                  <a:gd name="T93" fmla="*/ 6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74" h="515">
                    <a:moveTo>
                      <a:pt x="566" y="6"/>
                    </a:moveTo>
                    <a:lnTo>
                      <a:pt x="562" y="3"/>
                    </a:lnTo>
                    <a:lnTo>
                      <a:pt x="557" y="1"/>
                    </a:lnTo>
                    <a:lnTo>
                      <a:pt x="553" y="0"/>
                    </a:lnTo>
                    <a:lnTo>
                      <a:pt x="549" y="0"/>
                    </a:lnTo>
                    <a:lnTo>
                      <a:pt x="544" y="1"/>
                    </a:lnTo>
                    <a:lnTo>
                      <a:pt x="540" y="3"/>
                    </a:lnTo>
                    <a:lnTo>
                      <a:pt x="535" y="6"/>
                    </a:lnTo>
                    <a:lnTo>
                      <a:pt x="532" y="10"/>
                    </a:lnTo>
                    <a:lnTo>
                      <a:pt x="165" y="456"/>
                    </a:lnTo>
                    <a:lnTo>
                      <a:pt x="41" y="330"/>
                    </a:lnTo>
                    <a:lnTo>
                      <a:pt x="36" y="327"/>
                    </a:lnTo>
                    <a:lnTo>
                      <a:pt x="33" y="325"/>
                    </a:lnTo>
                    <a:lnTo>
                      <a:pt x="28" y="324"/>
                    </a:lnTo>
                    <a:lnTo>
                      <a:pt x="23" y="324"/>
                    </a:lnTo>
                    <a:lnTo>
                      <a:pt x="18" y="324"/>
                    </a:lnTo>
                    <a:lnTo>
                      <a:pt x="14" y="325"/>
                    </a:lnTo>
                    <a:lnTo>
                      <a:pt x="11" y="327"/>
                    </a:lnTo>
                    <a:lnTo>
                      <a:pt x="6" y="330"/>
                    </a:lnTo>
                    <a:lnTo>
                      <a:pt x="3" y="335"/>
                    </a:lnTo>
                    <a:lnTo>
                      <a:pt x="1" y="339"/>
                    </a:lnTo>
                    <a:lnTo>
                      <a:pt x="0" y="343"/>
                    </a:lnTo>
                    <a:lnTo>
                      <a:pt x="0" y="348"/>
                    </a:lnTo>
                    <a:lnTo>
                      <a:pt x="0" y="352"/>
                    </a:lnTo>
                    <a:lnTo>
                      <a:pt x="1" y="357"/>
                    </a:lnTo>
                    <a:lnTo>
                      <a:pt x="3" y="361"/>
                    </a:lnTo>
                    <a:lnTo>
                      <a:pt x="6" y="365"/>
                    </a:lnTo>
                    <a:lnTo>
                      <a:pt x="150" y="509"/>
                    </a:lnTo>
                    <a:lnTo>
                      <a:pt x="154" y="511"/>
                    </a:lnTo>
                    <a:lnTo>
                      <a:pt x="158" y="513"/>
                    </a:lnTo>
                    <a:lnTo>
                      <a:pt x="162" y="515"/>
                    </a:lnTo>
                    <a:lnTo>
                      <a:pt x="168" y="515"/>
                    </a:lnTo>
                    <a:lnTo>
                      <a:pt x="168" y="515"/>
                    </a:lnTo>
                    <a:lnTo>
                      <a:pt x="169" y="515"/>
                    </a:lnTo>
                    <a:lnTo>
                      <a:pt x="173" y="515"/>
                    </a:lnTo>
                    <a:lnTo>
                      <a:pt x="178" y="512"/>
                    </a:lnTo>
                    <a:lnTo>
                      <a:pt x="182" y="510"/>
                    </a:lnTo>
                    <a:lnTo>
                      <a:pt x="185" y="507"/>
                    </a:lnTo>
                    <a:lnTo>
                      <a:pt x="570" y="40"/>
                    </a:lnTo>
                    <a:lnTo>
                      <a:pt x="572" y="35"/>
                    </a:lnTo>
                    <a:lnTo>
                      <a:pt x="574" y="31"/>
                    </a:lnTo>
                    <a:lnTo>
                      <a:pt x="574" y="26"/>
                    </a:lnTo>
                    <a:lnTo>
                      <a:pt x="574" y="22"/>
                    </a:lnTo>
                    <a:lnTo>
                      <a:pt x="574" y="18"/>
                    </a:lnTo>
                    <a:lnTo>
                      <a:pt x="572" y="13"/>
                    </a:lnTo>
                    <a:lnTo>
                      <a:pt x="570" y="9"/>
                    </a:lnTo>
                    <a:lnTo>
                      <a:pt x="56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75000"/>
                      <a:lumOff val="25000"/>
                    </a:schemeClr>
                  </a:solidFill>
                </a:endParaRPr>
              </a:p>
            </p:txBody>
          </p:sp>
          <p:sp>
            <p:nvSpPr>
              <p:cNvPr id="21" name="Freeform 1841">
                <a:extLst>
                  <a:ext uri="{FF2B5EF4-FFF2-40B4-BE49-F238E27FC236}">
                    <a16:creationId xmlns="" xmlns:a16="http://schemas.microsoft.com/office/drawing/2014/main" id="{6E2A5F99-ECC9-482B-9B79-33D30ACFB020}"/>
                  </a:ext>
                </a:extLst>
              </p:cNvPr>
              <p:cNvSpPr>
                <a:spLocks/>
              </p:cNvSpPr>
              <p:nvPr/>
            </p:nvSpPr>
            <p:spPr bwMode="auto">
              <a:xfrm>
                <a:off x="903288" y="6546850"/>
                <a:ext cx="238125" cy="238125"/>
              </a:xfrm>
              <a:custGeom>
                <a:avLst/>
                <a:gdLst>
                  <a:gd name="T0" fmla="*/ 569 w 599"/>
                  <a:gd name="T1" fmla="*/ 220 h 598"/>
                  <a:gd name="T2" fmla="*/ 562 w 599"/>
                  <a:gd name="T3" fmla="*/ 223 h 598"/>
                  <a:gd name="T4" fmla="*/ 555 w 599"/>
                  <a:gd name="T5" fmla="*/ 229 h 598"/>
                  <a:gd name="T6" fmla="*/ 552 w 599"/>
                  <a:gd name="T7" fmla="*/ 238 h 598"/>
                  <a:gd name="T8" fmla="*/ 551 w 599"/>
                  <a:gd name="T9" fmla="*/ 551 h 598"/>
                  <a:gd name="T10" fmla="*/ 48 w 599"/>
                  <a:gd name="T11" fmla="*/ 47 h 598"/>
                  <a:gd name="T12" fmla="*/ 421 w 599"/>
                  <a:gd name="T13" fmla="*/ 47 h 598"/>
                  <a:gd name="T14" fmla="*/ 430 w 599"/>
                  <a:gd name="T15" fmla="*/ 44 h 598"/>
                  <a:gd name="T16" fmla="*/ 436 w 599"/>
                  <a:gd name="T17" fmla="*/ 37 h 598"/>
                  <a:gd name="T18" fmla="*/ 440 w 599"/>
                  <a:gd name="T19" fmla="*/ 28 h 598"/>
                  <a:gd name="T20" fmla="*/ 440 w 599"/>
                  <a:gd name="T21" fmla="*/ 19 h 598"/>
                  <a:gd name="T22" fmla="*/ 436 w 599"/>
                  <a:gd name="T23" fmla="*/ 11 h 598"/>
                  <a:gd name="T24" fmla="*/ 430 w 599"/>
                  <a:gd name="T25" fmla="*/ 4 h 598"/>
                  <a:gd name="T26" fmla="*/ 421 w 599"/>
                  <a:gd name="T27" fmla="*/ 0 h 598"/>
                  <a:gd name="T28" fmla="*/ 24 w 599"/>
                  <a:gd name="T29" fmla="*/ 0 h 598"/>
                  <a:gd name="T30" fmla="*/ 14 w 599"/>
                  <a:gd name="T31" fmla="*/ 2 h 598"/>
                  <a:gd name="T32" fmla="*/ 6 w 599"/>
                  <a:gd name="T33" fmla="*/ 6 h 598"/>
                  <a:gd name="T34" fmla="*/ 2 w 599"/>
                  <a:gd name="T35" fmla="*/ 14 h 598"/>
                  <a:gd name="T36" fmla="*/ 0 w 599"/>
                  <a:gd name="T37" fmla="*/ 24 h 598"/>
                  <a:gd name="T38" fmla="*/ 1 w 599"/>
                  <a:gd name="T39" fmla="*/ 579 h 598"/>
                  <a:gd name="T40" fmla="*/ 4 w 599"/>
                  <a:gd name="T41" fmla="*/ 588 h 598"/>
                  <a:gd name="T42" fmla="*/ 11 w 599"/>
                  <a:gd name="T43" fmla="*/ 595 h 598"/>
                  <a:gd name="T44" fmla="*/ 18 w 599"/>
                  <a:gd name="T45" fmla="*/ 598 h 598"/>
                  <a:gd name="T46" fmla="*/ 575 w 599"/>
                  <a:gd name="T47" fmla="*/ 598 h 598"/>
                  <a:gd name="T48" fmla="*/ 584 w 599"/>
                  <a:gd name="T49" fmla="*/ 597 h 598"/>
                  <a:gd name="T50" fmla="*/ 591 w 599"/>
                  <a:gd name="T51" fmla="*/ 592 h 598"/>
                  <a:gd name="T52" fmla="*/ 597 w 599"/>
                  <a:gd name="T53" fmla="*/ 584 h 598"/>
                  <a:gd name="T54" fmla="*/ 599 w 599"/>
                  <a:gd name="T55" fmla="*/ 575 h 598"/>
                  <a:gd name="T56" fmla="*/ 598 w 599"/>
                  <a:gd name="T57" fmla="*/ 238 h 598"/>
                  <a:gd name="T58" fmla="*/ 595 w 599"/>
                  <a:gd name="T59" fmla="*/ 229 h 598"/>
                  <a:gd name="T60" fmla="*/ 588 w 599"/>
                  <a:gd name="T61" fmla="*/ 223 h 598"/>
                  <a:gd name="T62" fmla="*/ 579 w 599"/>
                  <a:gd name="T63" fmla="*/ 220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9" h="598">
                    <a:moveTo>
                      <a:pt x="575" y="218"/>
                    </a:moveTo>
                    <a:lnTo>
                      <a:pt x="569" y="220"/>
                    </a:lnTo>
                    <a:lnTo>
                      <a:pt x="565" y="221"/>
                    </a:lnTo>
                    <a:lnTo>
                      <a:pt x="562" y="223"/>
                    </a:lnTo>
                    <a:lnTo>
                      <a:pt x="557" y="226"/>
                    </a:lnTo>
                    <a:lnTo>
                      <a:pt x="555" y="229"/>
                    </a:lnTo>
                    <a:lnTo>
                      <a:pt x="553" y="234"/>
                    </a:lnTo>
                    <a:lnTo>
                      <a:pt x="552" y="238"/>
                    </a:lnTo>
                    <a:lnTo>
                      <a:pt x="551" y="243"/>
                    </a:lnTo>
                    <a:lnTo>
                      <a:pt x="551" y="551"/>
                    </a:lnTo>
                    <a:lnTo>
                      <a:pt x="48" y="551"/>
                    </a:lnTo>
                    <a:lnTo>
                      <a:pt x="48" y="47"/>
                    </a:lnTo>
                    <a:lnTo>
                      <a:pt x="416" y="47"/>
                    </a:lnTo>
                    <a:lnTo>
                      <a:pt x="421" y="47"/>
                    </a:lnTo>
                    <a:lnTo>
                      <a:pt x="426" y="46"/>
                    </a:lnTo>
                    <a:lnTo>
                      <a:pt x="430" y="44"/>
                    </a:lnTo>
                    <a:lnTo>
                      <a:pt x="433" y="41"/>
                    </a:lnTo>
                    <a:lnTo>
                      <a:pt x="436" y="37"/>
                    </a:lnTo>
                    <a:lnTo>
                      <a:pt x="438" y="33"/>
                    </a:lnTo>
                    <a:lnTo>
                      <a:pt x="440" y="28"/>
                    </a:lnTo>
                    <a:lnTo>
                      <a:pt x="440" y="24"/>
                    </a:lnTo>
                    <a:lnTo>
                      <a:pt x="440" y="19"/>
                    </a:lnTo>
                    <a:lnTo>
                      <a:pt x="438" y="14"/>
                    </a:lnTo>
                    <a:lnTo>
                      <a:pt x="436" y="11"/>
                    </a:lnTo>
                    <a:lnTo>
                      <a:pt x="433" y="6"/>
                    </a:lnTo>
                    <a:lnTo>
                      <a:pt x="430" y="4"/>
                    </a:lnTo>
                    <a:lnTo>
                      <a:pt x="426" y="2"/>
                    </a:lnTo>
                    <a:lnTo>
                      <a:pt x="421" y="0"/>
                    </a:lnTo>
                    <a:lnTo>
                      <a:pt x="416" y="0"/>
                    </a:lnTo>
                    <a:lnTo>
                      <a:pt x="24" y="0"/>
                    </a:lnTo>
                    <a:lnTo>
                      <a:pt x="18" y="0"/>
                    </a:lnTo>
                    <a:lnTo>
                      <a:pt x="14" y="2"/>
                    </a:lnTo>
                    <a:lnTo>
                      <a:pt x="11" y="4"/>
                    </a:lnTo>
                    <a:lnTo>
                      <a:pt x="6" y="6"/>
                    </a:lnTo>
                    <a:lnTo>
                      <a:pt x="4" y="11"/>
                    </a:lnTo>
                    <a:lnTo>
                      <a:pt x="2" y="14"/>
                    </a:lnTo>
                    <a:lnTo>
                      <a:pt x="1" y="19"/>
                    </a:lnTo>
                    <a:lnTo>
                      <a:pt x="0" y="24"/>
                    </a:lnTo>
                    <a:lnTo>
                      <a:pt x="0" y="575"/>
                    </a:lnTo>
                    <a:lnTo>
                      <a:pt x="1" y="579"/>
                    </a:lnTo>
                    <a:lnTo>
                      <a:pt x="2" y="584"/>
                    </a:lnTo>
                    <a:lnTo>
                      <a:pt x="4" y="588"/>
                    </a:lnTo>
                    <a:lnTo>
                      <a:pt x="6" y="592"/>
                    </a:lnTo>
                    <a:lnTo>
                      <a:pt x="11" y="595"/>
                    </a:lnTo>
                    <a:lnTo>
                      <a:pt x="14" y="597"/>
                    </a:lnTo>
                    <a:lnTo>
                      <a:pt x="18" y="598"/>
                    </a:lnTo>
                    <a:lnTo>
                      <a:pt x="24" y="598"/>
                    </a:lnTo>
                    <a:lnTo>
                      <a:pt x="575" y="598"/>
                    </a:lnTo>
                    <a:lnTo>
                      <a:pt x="579" y="598"/>
                    </a:lnTo>
                    <a:lnTo>
                      <a:pt x="584" y="597"/>
                    </a:lnTo>
                    <a:lnTo>
                      <a:pt x="588" y="595"/>
                    </a:lnTo>
                    <a:lnTo>
                      <a:pt x="591" y="592"/>
                    </a:lnTo>
                    <a:lnTo>
                      <a:pt x="595" y="588"/>
                    </a:lnTo>
                    <a:lnTo>
                      <a:pt x="597" y="584"/>
                    </a:lnTo>
                    <a:lnTo>
                      <a:pt x="598" y="579"/>
                    </a:lnTo>
                    <a:lnTo>
                      <a:pt x="599" y="575"/>
                    </a:lnTo>
                    <a:lnTo>
                      <a:pt x="599" y="243"/>
                    </a:lnTo>
                    <a:lnTo>
                      <a:pt x="598" y="238"/>
                    </a:lnTo>
                    <a:lnTo>
                      <a:pt x="597" y="234"/>
                    </a:lnTo>
                    <a:lnTo>
                      <a:pt x="595" y="229"/>
                    </a:lnTo>
                    <a:lnTo>
                      <a:pt x="591" y="226"/>
                    </a:lnTo>
                    <a:lnTo>
                      <a:pt x="588" y="223"/>
                    </a:lnTo>
                    <a:lnTo>
                      <a:pt x="584" y="221"/>
                    </a:lnTo>
                    <a:lnTo>
                      <a:pt x="579" y="220"/>
                    </a:lnTo>
                    <a:lnTo>
                      <a:pt x="575" y="2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75000"/>
                      <a:lumOff val="25000"/>
                    </a:schemeClr>
                  </a:solidFill>
                </a:endParaRPr>
              </a:p>
            </p:txBody>
          </p:sp>
        </p:grpSp>
      </p:grpSp>
      <p:grpSp>
        <p:nvGrpSpPr>
          <p:cNvPr id="22" name="Group 21">
            <a:extLst>
              <a:ext uri="{FF2B5EF4-FFF2-40B4-BE49-F238E27FC236}">
                <a16:creationId xmlns="" xmlns:a16="http://schemas.microsoft.com/office/drawing/2014/main" id="{4E96754D-ED1D-479A-917E-CBF4B6879FBB}"/>
              </a:ext>
            </a:extLst>
          </p:cNvPr>
          <p:cNvGrpSpPr/>
          <p:nvPr/>
        </p:nvGrpSpPr>
        <p:grpSpPr>
          <a:xfrm>
            <a:off x="4305782" y="2909150"/>
            <a:ext cx="7498292" cy="1039698"/>
            <a:chOff x="1180617" y="1311265"/>
            <a:chExt cx="7498292" cy="1039698"/>
          </a:xfrm>
        </p:grpSpPr>
        <p:sp>
          <p:nvSpPr>
            <p:cNvPr id="24" name="Arrow: Pentagon 23">
              <a:extLst>
                <a:ext uri="{FF2B5EF4-FFF2-40B4-BE49-F238E27FC236}">
                  <a16:creationId xmlns="" xmlns:a16="http://schemas.microsoft.com/office/drawing/2014/main" id="{440623D0-6148-411B-B942-1D7CBCD932C4}"/>
                </a:ext>
              </a:extLst>
            </p:cNvPr>
            <p:cNvSpPr/>
            <p:nvPr/>
          </p:nvSpPr>
          <p:spPr>
            <a:xfrm>
              <a:off x="1180617" y="1466816"/>
              <a:ext cx="2035354" cy="728595"/>
            </a:xfrm>
            <a:prstGeom prst="homePlat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lumMod val="75000"/>
                      <a:lumOff val="25000"/>
                    </a:schemeClr>
                  </a:solidFill>
                  <a:latin typeface="+mj-lt"/>
                </a:rPr>
                <a:t>Social Sport</a:t>
              </a:r>
              <a:endParaRPr lang="en-US" sz="1600" dirty="0">
                <a:solidFill>
                  <a:schemeClr val="tx1">
                    <a:lumMod val="75000"/>
                    <a:lumOff val="25000"/>
                  </a:schemeClr>
                </a:solidFill>
                <a:latin typeface="+mj-lt"/>
              </a:endParaRPr>
            </a:p>
          </p:txBody>
        </p:sp>
        <p:sp>
          <p:nvSpPr>
            <p:cNvPr id="25" name="Arrow: Chevron 24">
              <a:extLst>
                <a:ext uri="{FF2B5EF4-FFF2-40B4-BE49-F238E27FC236}">
                  <a16:creationId xmlns="" xmlns:a16="http://schemas.microsoft.com/office/drawing/2014/main" id="{ED428428-E851-44CC-B11D-D55FA0C74A18}"/>
                </a:ext>
              </a:extLst>
            </p:cNvPr>
            <p:cNvSpPr/>
            <p:nvPr/>
          </p:nvSpPr>
          <p:spPr>
            <a:xfrm>
              <a:off x="2726028" y="1311265"/>
              <a:ext cx="1795842" cy="1039698"/>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6" name="Rectangle 25">
              <a:extLst>
                <a:ext uri="{FF2B5EF4-FFF2-40B4-BE49-F238E27FC236}">
                  <a16:creationId xmlns="" xmlns:a16="http://schemas.microsoft.com/office/drawing/2014/main" id="{77B13F8B-2D7B-4D46-BEA0-F8E72CA9852E}"/>
                </a:ext>
              </a:extLst>
            </p:cNvPr>
            <p:cNvSpPr/>
            <p:nvPr/>
          </p:nvSpPr>
          <p:spPr>
            <a:xfrm>
              <a:off x="4628203" y="1523337"/>
              <a:ext cx="4050706" cy="615553"/>
            </a:xfrm>
            <a:prstGeom prst="rect">
              <a:avLst/>
            </a:prstGeom>
          </p:spPr>
          <p:txBody>
            <a:bodyPr wrap="square" lIns="0" tIns="0" rIns="0" bIns="0" anchor="ctr">
              <a:spAutoFit/>
            </a:bodyPr>
            <a:lstStyle/>
            <a:p>
              <a:pPr>
                <a:buClr>
                  <a:schemeClr val="accent1"/>
                </a:buClr>
              </a:pPr>
              <a:r>
                <a:rPr lang="en-US" sz="2000" dirty="0" smtClean="0">
                  <a:solidFill>
                    <a:schemeClr val="tx1">
                      <a:lumMod val="75000"/>
                      <a:lumOff val="25000"/>
                    </a:schemeClr>
                  </a:solidFill>
                </a:rPr>
                <a:t>Running as a group enhances </a:t>
              </a:r>
              <a:r>
                <a:rPr lang="en-US" sz="2000" dirty="0" smtClean="0">
                  <a:solidFill>
                    <a:schemeClr val="tx1">
                      <a:lumMod val="75000"/>
                      <a:lumOff val="25000"/>
                    </a:schemeClr>
                  </a:solidFill>
                </a:rPr>
                <a:t>the social cohesion of individuals. </a:t>
              </a:r>
              <a:endParaRPr lang="en-US" sz="2000" dirty="0">
                <a:solidFill>
                  <a:schemeClr val="tx1">
                    <a:lumMod val="75000"/>
                    <a:lumOff val="25000"/>
                  </a:schemeClr>
                </a:solidFill>
              </a:endParaRPr>
            </a:p>
          </p:txBody>
        </p:sp>
        <p:grpSp>
          <p:nvGrpSpPr>
            <p:cNvPr id="27" name="Group 26">
              <a:extLst>
                <a:ext uri="{FF2B5EF4-FFF2-40B4-BE49-F238E27FC236}">
                  <a16:creationId xmlns="" xmlns:a16="http://schemas.microsoft.com/office/drawing/2014/main" id="{DF7F0CF9-3A4F-40F8-A493-934C63BF24A5}"/>
                </a:ext>
              </a:extLst>
            </p:cNvPr>
            <p:cNvGrpSpPr/>
            <p:nvPr/>
          </p:nvGrpSpPr>
          <p:grpSpPr>
            <a:xfrm>
              <a:off x="3596951" y="1631406"/>
              <a:ext cx="406547" cy="399414"/>
              <a:chOff x="903288" y="6518275"/>
              <a:chExt cx="271462" cy="266700"/>
            </a:xfrm>
            <a:solidFill>
              <a:schemeClr val="bg1"/>
            </a:solidFill>
          </p:grpSpPr>
          <p:sp>
            <p:nvSpPr>
              <p:cNvPr id="28" name="Freeform 1840">
                <a:extLst>
                  <a:ext uri="{FF2B5EF4-FFF2-40B4-BE49-F238E27FC236}">
                    <a16:creationId xmlns="" xmlns:a16="http://schemas.microsoft.com/office/drawing/2014/main" id="{245F6A0F-B3BA-47B9-8D78-32F12BCB5AD0}"/>
                  </a:ext>
                </a:extLst>
              </p:cNvPr>
              <p:cNvSpPr>
                <a:spLocks/>
              </p:cNvSpPr>
              <p:nvPr/>
            </p:nvSpPr>
            <p:spPr bwMode="auto">
              <a:xfrm>
                <a:off x="946150" y="6518275"/>
                <a:ext cx="228600" cy="204788"/>
              </a:xfrm>
              <a:custGeom>
                <a:avLst/>
                <a:gdLst>
                  <a:gd name="T0" fmla="*/ 566 w 574"/>
                  <a:gd name="T1" fmla="*/ 6 h 515"/>
                  <a:gd name="T2" fmla="*/ 562 w 574"/>
                  <a:gd name="T3" fmla="*/ 3 h 515"/>
                  <a:gd name="T4" fmla="*/ 557 w 574"/>
                  <a:gd name="T5" fmla="*/ 1 h 515"/>
                  <a:gd name="T6" fmla="*/ 553 w 574"/>
                  <a:gd name="T7" fmla="*/ 0 h 515"/>
                  <a:gd name="T8" fmla="*/ 549 w 574"/>
                  <a:gd name="T9" fmla="*/ 0 h 515"/>
                  <a:gd name="T10" fmla="*/ 544 w 574"/>
                  <a:gd name="T11" fmla="*/ 1 h 515"/>
                  <a:gd name="T12" fmla="*/ 540 w 574"/>
                  <a:gd name="T13" fmla="*/ 3 h 515"/>
                  <a:gd name="T14" fmla="*/ 535 w 574"/>
                  <a:gd name="T15" fmla="*/ 6 h 515"/>
                  <a:gd name="T16" fmla="*/ 532 w 574"/>
                  <a:gd name="T17" fmla="*/ 10 h 515"/>
                  <a:gd name="T18" fmla="*/ 165 w 574"/>
                  <a:gd name="T19" fmla="*/ 456 h 515"/>
                  <a:gd name="T20" fmla="*/ 41 w 574"/>
                  <a:gd name="T21" fmla="*/ 330 h 515"/>
                  <a:gd name="T22" fmla="*/ 36 w 574"/>
                  <a:gd name="T23" fmla="*/ 327 h 515"/>
                  <a:gd name="T24" fmla="*/ 33 w 574"/>
                  <a:gd name="T25" fmla="*/ 325 h 515"/>
                  <a:gd name="T26" fmla="*/ 28 w 574"/>
                  <a:gd name="T27" fmla="*/ 324 h 515"/>
                  <a:gd name="T28" fmla="*/ 23 w 574"/>
                  <a:gd name="T29" fmla="*/ 324 h 515"/>
                  <a:gd name="T30" fmla="*/ 18 w 574"/>
                  <a:gd name="T31" fmla="*/ 324 h 515"/>
                  <a:gd name="T32" fmla="*/ 14 w 574"/>
                  <a:gd name="T33" fmla="*/ 325 h 515"/>
                  <a:gd name="T34" fmla="*/ 11 w 574"/>
                  <a:gd name="T35" fmla="*/ 327 h 515"/>
                  <a:gd name="T36" fmla="*/ 6 w 574"/>
                  <a:gd name="T37" fmla="*/ 330 h 515"/>
                  <a:gd name="T38" fmla="*/ 3 w 574"/>
                  <a:gd name="T39" fmla="*/ 335 h 515"/>
                  <a:gd name="T40" fmla="*/ 1 w 574"/>
                  <a:gd name="T41" fmla="*/ 339 h 515"/>
                  <a:gd name="T42" fmla="*/ 0 w 574"/>
                  <a:gd name="T43" fmla="*/ 343 h 515"/>
                  <a:gd name="T44" fmla="*/ 0 w 574"/>
                  <a:gd name="T45" fmla="*/ 348 h 515"/>
                  <a:gd name="T46" fmla="*/ 0 w 574"/>
                  <a:gd name="T47" fmla="*/ 352 h 515"/>
                  <a:gd name="T48" fmla="*/ 1 w 574"/>
                  <a:gd name="T49" fmla="*/ 357 h 515"/>
                  <a:gd name="T50" fmla="*/ 3 w 574"/>
                  <a:gd name="T51" fmla="*/ 361 h 515"/>
                  <a:gd name="T52" fmla="*/ 6 w 574"/>
                  <a:gd name="T53" fmla="*/ 365 h 515"/>
                  <a:gd name="T54" fmla="*/ 150 w 574"/>
                  <a:gd name="T55" fmla="*/ 509 h 515"/>
                  <a:gd name="T56" fmla="*/ 154 w 574"/>
                  <a:gd name="T57" fmla="*/ 511 h 515"/>
                  <a:gd name="T58" fmla="*/ 158 w 574"/>
                  <a:gd name="T59" fmla="*/ 513 h 515"/>
                  <a:gd name="T60" fmla="*/ 162 w 574"/>
                  <a:gd name="T61" fmla="*/ 515 h 515"/>
                  <a:gd name="T62" fmla="*/ 168 w 574"/>
                  <a:gd name="T63" fmla="*/ 515 h 515"/>
                  <a:gd name="T64" fmla="*/ 168 w 574"/>
                  <a:gd name="T65" fmla="*/ 515 h 515"/>
                  <a:gd name="T66" fmla="*/ 169 w 574"/>
                  <a:gd name="T67" fmla="*/ 515 h 515"/>
                  <a:gd name="T68" fmla="*/ 173 w 574"/>
                  <a:gd name="T69" fmla="*/ 515 h 515"/>
                  <a:gd name="T70" fmla="*/ 178 w 574"/>
                  <a:gd name="T71" fmla="*/ 512 h 515"/>
                  <a:gd name="T72" fmla="*/ 182 w 574"/>
                  <a:gd name="T73" fmla="*/ 510 h 515"/>
                  <a:gd name="T74" fmla="*/ 185 w 574"/>
                  <a:gd name="T75" fmla="*/ 507 h 515"/>
                  <a:gd name="T76" fmla="*/ 570 w 574"/>
                  <a:gd name="T77" fmla="*/ 40 h 515"/>
                  <a:gd name="T78" fmla="*/ 572 w 574"/>
                  <a:gd name="T79" fmla="*/ 35 h 515"/>
                  <a:gd name="T80" fmla="*/ 574 w 574"/>
                  <a:gd name="T81" fmla="*/ 31 h 515"/>
                  <a:gd name="T82" fmla="*/ 574 w 574"/>
                  <a:gd name="T83" fmla="*/ 26 h 515"/>
                  <a:gd name="T84" fmla="*/ 574 w 574"/>
                  <a:gd name="T85" fmla="*/ 22 h 515"/>
                  <a:gd name="T86" fmla="*/ 574 w 574"/>
                  <a:gd name="T87" fmla="*/ 18 h 515"/>
                  <a:gd name="T88" fmla="*/ 572 w 574"/>
                  <a:gd name="T89" fmla="*/ 13 h 515"/>
                  <a:gd name="T90" fmla="*/ 570 w 574"/>
                  <a:gd name="T91" fmla="*/ 9 h 515"/>
                  <a:gd name="T92" fmla="*/ 566 w 574"/>
                  <a:gd name="T93" fmla="*/ 6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74" h="515">
                    <a:moveTo>
                      <a:pt x="566" y="6"/>
                    </a:moveTo>
                    <a:lnTo>
                      <a:pt x="562" y="3"/>
                    </a:lnTo>
                    <a:lnTo>
                      <a:pt x="557" y="1"/>
                    </a:lnTo>
                    <a:lnTo>
                      <a:pt x="553" y="0"/>
                    </a:lnTo>
                    <a:lnTo>
                      <a:pt x="549" y="0"/>
                    </a:lnTo>
                    <a:lnTo>
                      <a:pt x="544" y="1"/>
                    </a:lnTo>
                    <a:lnTo>
                      <a:pt x="540" y="3"/>
                    </a:lnTo>
                    <a:lnTo>
                      <a:pt x="535" y="6"/>
                    </a:lnTo>
                    <a:lnTo>
                      <a:pt x="532" y="10"/>
                    </a:lnTo>
                    <a:lnTo>
                      <a:pt x="165" y="456"/>
                    </a:lnTo>
                    <a:lnTo>
                      <a:pt x="41" y="330"/>
                    </a:lnTo>
                    <a:lnTo>
                      <a:pt x="36" y="327"/>
                    </a:lnTo>
                    <a:lnTo>
                      <a:pt x="33" y="325"/>
                    </a:lnTo>
                    <a:lnTo>
                      <a:pt x="28" y="324"/>
                    </a:lnTo>
                    <a:lnTo>
                      <a:pt x="23" y="324"/>
                    </a:lnTo>
                    <a:lnTo>
                      <a:pt x="18" y="324"/>
                    </a:lnTo>
                    <a:lnTo>
                      <a:pt x="14" y="325"/>
                    </a:lnTo>
                    <a:lnTo>
                      <a:pt x="11" y="327"/>
                    </a:lnTo>
                    <a:lnTo>
                      <a:pt x="6" y="330"/>
                    </a:lnTo>
                    <a:lnTo>
                      <a:pt x="3" y="335"/>
                    </a:lnTo>
                    <a:lnTo>
                      <a:pt x="1" y="339"/>
                    </a:lnTo>
                    <a:lnTo>
                      <a:pt x="0" y="343"/>
                    </a:lnTo>
                    <a:lnTo>
                      <a:pt x="0" y="348"/>
                    </a:lnTo>
                    <a:lnTo>
                      <a:pt x="0" y="352"/>
                    </a:lnTo>
                    <a:lnTo>
                      <a:pt x="1" y="357"/>
                    </a:lnTo>
                    <a:lnTo>
                      <a:pt x="3" y="361"/>
                    </a:lnTo>
                    <a:lnTo>
                      <a:pt x="6" y="365"/>
                    </a:lnTo>
                    <a:lnTo>
                      <a:pt x="150" y="509"/>
                    </a:lnTo>
                    <a:lnTo>
                      <a:pt x="154" y="511"/>
                    </a:lnTo>
                    <a:lnTo>
                      <a:pt x="158" y="513"/>
                    </a:lnTo>
                    <a:lnTo>
                      <a:pt x="162" y="515"/>
                    </a:lnTo>
                    <a:lnTo>
                      <a:pt x="168" y="515"/>
                    </a:lnTo>
                    <a:lnTo>
                      <a:pt x="168" y="515"/>
                    </a:lnTo>
                    <a:lnTo>
                      <a:pt x="169" y="515"/>
                    </a:lnTo>
                    <a:lnTo>
                      <a:pt x="173" y="515"/>
                    </a:lnTo>
                    <a:lnTo>
                      <a:pt x="178" y="512"/>
                    </a:lnTo>
                    <a:lnTo>
                      <a:pt x="182" y="510"/>
                    </a:lnTo>
                    <a:lnTo>
                      <a:pt x="185" y="507"/>
                    </a:lnTo>
                    <a:lnTo>
                      <a:pt x="570" y="40"/>
                    </a:lnTo>
                    <a:lnTo>
                      <a:pt x="572" y="35"/>
                    </a:lnTo>
                    <a:lnTo>
                      <a:pt x="574" y="31"/>
                    </a:lnTo>
                    <a:lnTo>
                      <a:pt x="574" y="26"/>
                    </a:lnTo>
                    <a:lnTo>
                      <a:pt x="574" y="22"/>
                    </a:lnTo>
                    <a:lnTo>
                      <a:pt x="574" y="18"/>
                    </a:lnTo>
                    <a:lnTo>
                      <a:pt x="572" y="13"/>
                    </a:lnTo>
                    <a:lnTo>
                      <a:pt x="570" y="9"/>
                    </a:lnTo>
                    <a:lnTo>
                      <a:pt x="56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75000"/>
                      <a:lumOff val="25000"/>
                    </a:schemeClr>
                  </a:solidFill>
                </a:endParaRPr>
              </a:p>
            </p:txBody>
          </p:sp>
          <p:sp>
            <p:nvSpPr>
              <p:cNvPr id="29" name="Freeform 1841">
                <a:extLst>
                  <a:ext uri="{FF2B5EF4-FFF2-40B4-BE49-F238E27FC236}">
                    <a16:creationId xmlns="" xmlns:a16="http://schemas.microsoft.com/office/drawing/2014/main" id="{BFAEDB58-25B2-4A53-82E2-F408BC5BF612}"/>
                  </a:ext>
                </a:extLst>
              </p:cNvPr>
              <p:cNvSpPr>
                <a:spLocks/>
              </p:cNvSpPr>
              <p:nvPr/>
            </p:nvSpPr>
            <p:spPr bwMode="auto">
              <a:xfrm>
                <a:off x="903288" y="6546850"/>
                <a:ext cx="238125" cy="238125"/>
              </a:xfrm>
              <a:custGeom>
                <a:avLst/>
                <a:gdLst>
                  <a:gd name="T0" fmla="*/ 569 w 599"/>
                  <a:gd name="T1" fmla="*/ 220 h 598"/>
                  <a:gd name="T2" fmla="*/ 562 w 599"/>
                  <a:gd name="T3" fmla="*/ 223 h 598"/>
                  <a:gd name="T4" fmla="*/ 555 w 599"/>
                  <a:gd name="T5" fmla="*/ 229 h 598"/>
                  <a:gd name="T6" fmla="*/ 552 w 599"/>
                  <a:gd name="T7" fmla="*/ 238 h 598"/>
                  <a:gd name="T8" fmla="*/ 551 w 599"/>
                  <a:gd name="T9" fmla="*/ 551 h 598"/>
                  <a:gd name="T10" fmla="*/ 48 w 599"/>
                  <a:gd name="T11" fmla="*/ 47 h 598"/>
                  <a:gd name="T12" fmla="*/ 421 w 599"/>
                  <a:gd name="T13" fmla="*/ 47 h 598"/>
                  <a:gd name="T14" fmla="*/ 430 w 599"/>
                  <a:gd name="T15" fmla="*/ 44 h 598"/>
                  <a:gd name="T16" fmla="*/ 436 w 599"/>
                  <a:gd name="T17" fmla="*/ 37 h 598"/>
                  <a:gd name="T18" fmla="*/ 440 w 599"/>
                  <a:gd name="T19" fmla="*/ 28 h 598"/>
                  <a:gd name="T20" fmla="*/ 440 w 599"/>
                  <a:gd name="T21" fmla="*/ 19 h 598"/>
                  <a:gd name="T22" fmla="*/ 436 w 599"/>
                  <a:gd name="T23" fmla="*/ 11 h 598"/>
                  <a:gd name="T24" fmla="*/ 430 w 599"/>
                  <a:gd name="T25" fmla="*/ 4 h 598"/>
                  <a:gd name="T26" fmla="*/ 421 w 599"/>
                  <a:gd name="T27" fmla="*/ 0 h 598"/>
                  <a:gd name="T28" fmla="*/ 24 w 599"/>
                  <a:gd name="T29" fmla="*/ 0 h 598"/>
                  <a:gd name="T30" fmla="*/ 14 w 599"/>
                  <a:gd name="T31" fmla="*/ 2 h 598"/>
                  <a:gd name="T32" fmla="*/ 6 w 599"/>
                  <a:gd name="T33" fmla="*/ 6 h 598"/>
                  <a:gd name="T34" fmla="*/ 2 w 599"/>
                  <a:gd name="T35" fmla="*/ 14 h 598"/>
                  <a:gd name="T36" fmla="*/ 0 w 599"/>
                  <a:gd name="T37" fmla="*/ 24 h 598"/>
                  <a:gd name="T38" fmla="*/ 1 w 599"/>
                  <a:gd name="T39" fmla="*/ 579 h 598"/>
                  <a:gd name="T40" fmla="*/ 4 w 599"/>
                  <a:gd name="T41" fmla="*/ 588 h 598"/>
                  <a:gd name="T42" fmla="*/ 11 w 599"/>
                  <a:gd name="T43" fmla="*/ 595 h 598"/>
                  <a:gd name="T44" fmla="*/ 18 w 599"/>
                  <a:gd name="T45" fmla="*/ 598 h 598"/>
                  <a:gd name="T46" fmla="*/ 575 w 599"/>
                  <a:gd name="T47" fmla="*/ 598 h 598"/>
                  <a:gd name="T48" fmla="*/ 584 w 599"/>
                  <a:gd name="T49" fmla="*/ 597 h 598"/>
                  <a:gd name="T50" fmla="*/ 591 w 599"/>
                  <a:gd name="T51" fmla="*/ 592 h 598"/>
                  <a:gd name="T52" fmla="*/ 597 w 599"/>
                  <a:gd name="T53" fmla="*/ 584 h 598"/>
                  <a:gd name="T54" fmla="*/ 599 w 599"/>
                  <a:gd name="T55" fmla="*/ 575 h 598"/>
                  <a:gd name="T56" fmla="*/ 598 w 599"/>
                  <a:gd name="T57" fmla="*/ 238 h 598"/>
                  <a:gd name="T58" fmla="*/ 595 w 599"/>
                  <a:gd name="T59" fmla="*/ 229 h 598"/>
                  <a:gd name="T60" fmla="*/ 588 w 599"/>
                  <a:gd name="T61" fmla="*/ 223 h 598"/>
                  <a:gd name="T62" fmla="*/ 579 w 599"/>
                  <a:gd name="T63" fmla="*/ 220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9" h="598">
                    <a:moveTo>
                      <a:pt x="575" y="218"/>
                    </a:moveTo>
                    <a:lnTo>
                      <a:pt x="569" y="220"/>
                    </a:lnTo>
                    <a:lnTo>
                      <a:pt x="565" y="221"/>
                    </a:lnTo>
                    <a:lnTo>
                      <a:pt x="562" y="223"/>
                    </a:lnTo>
                    <a:lnTo>
                      <a:pt x="557" y="226"/>
                    </a:lnTo>
                    <a:lnTo>
                      <a:pt x="555" y="229"/>
                    </a:lnTo>
                    <a:lnTo>
                      <a:pt x="553" y="234"/>
                    </a:lnTo>
                    <a:lnTo>
                      <a:pt x="552" y="238"/>
                    </a:lnTo>
                    <a:lnTo>
                      <a:pt x="551" y="243"/>
                    </a:lnTo>
                    <a:lnTo>
                      <a:pt x="551" y="551"/>
                    </a:lnTo>
                    <a:lnTo>
                      <a:pt x="48" y="551"/>
                    </a:lnTo>
                    <a:lnTo>
                      <a:pt x="48" y="47"/>
                    </a:lnTo>
                    <a:lnTo>
                      <a:pt x="416" y="47"/>
                    </a:lnTo>
                    <a:lnTo>
                      <a:pt x="421" y="47"/>
                    </a:lnTo>
                    <a:lnTo>
                      <a:pt x="426" y="46"/>
                    </a:lnTo>
                    <a:lnTo>
                      <a:pt x="430" y="44"/>
                    </a:lnTo>
                    <a:lnTo>
                      <a:pt x="433" y="41"/>
                    </a:lnTo>
                    <a:lnTo>
                      <a:pt x="436" y="37"/>
                    </a:lnTo>
                    <a:lnTo>
                      <a:pt x="438" y="33"/>
                    </a:lnTo>
                    <a:lnTo>
                      <a:pt x="440" y="28"/>
                    </a:lnTo>
                    <a:lnTo>
                      <a:pt x="440" y="24"/>
                    </a:lnTo>
                    <a:lnTo>
                      <a:pt x="440" y="19"/>
                    </a:lnTo>
                    <a:lnTo>
                      <a:pt x="438" y="14"/>
                    </a:lnTo>
                    <a:lnTo>
                      <a:pt x="436" y="11"/>
                    </a:lnTo>
                    <a:lnTo>
                      <a:pt x="433" y="6"/>
                    </a:lnTo>
                    <a:lnTo>
                      <a:pt x="430" y="4"/>
                    </a:lnTo>
                    <a:lnTo>
                      <a:pt x="426" y="2"/>
                    </a:lnTo>
                    <a:lnTo>
                      <a:pt x="421" y="0"/>
                    </a:lnTo>
                    <a:lnTo>
                      <a:pt x="416" y="0"/>
                    </a:lnTo>
                    <a:lnTo>
                      <a:pt x="24" y="0"/>
                    </a:lnTo>
                    <a:lnTo>
                      <a:pt x="18" y="0"/>
                    </a:lnTo>
                    <a:lnTo>
                      <a:pt x="14" y="2"/>
                    </a:lnTo>
                    <a:lnTo>
                      <a:pt x="11" y="4"/>
                    </a:lnTo>
                    <a:lnTo>
                      <a:pt x="6" y="6"/>
                    </a:lnTo>
                    <a:lnTo>
                      <a:pt x="4" y="11"/>
                    </a:lnTo>
                    <a:lnTo>
                      <a:pt x="2" y="14"/>
                    </a:lnTo>
                    <a:lnTo>
                      <a:pt x="1" y="19"/>
                    </a:lnTo>
                    <a:lnTo>
                      <a:pt x="0" y="24"/>
                    </a:lnTo>
                    <a:lnTo>
                      <a:pt x="0" y="575"/>
                    </a:lnTo>
                    <a:lnTo>
                      <a:pt x="1" y="579"/>
                    </a:lnTo>
                    <a:lnTo>
                      <a:pt x="2" y="584"/>
                    </a:lnTo>
                    <a:lnTo>
                      <a:pt x="4" y="588"/>
                    </a:lnTo>
                    <a:lnTo>
                      <a:pt x="6" y="592"/>
                    </a:lnTo>
                    <a:lnTo>
                      <a:pt x="11" y="595"/>
                    </a:lnTo>
                    <a:lnTo>
                      <a:pt x="14" y="597"/>
                    </a:lnTo>
                    <a:lnTo>
                      <a:pt x="18" y="598"/>
                    </a:lnTo>
                    <a:lnTo>
                      <a:pt x="24" y="598"/>
                    </a:lnTo>
                    <a:lnTo>
                      <a:pt x="575" y="598"/>
                    </a:lnTo>
                    <a:lnTo>
                      <a:pt x="579" y="598"/>
                    </a:lnTo>
                    <a:lnTo>
                      <a:pt x="584" y="597"/>
                    </a:lnTo>
                    <a:lnTo>
                      <a:pt x="588" y="595"/>
                    </a:lnTo>
                    <a:lnTo>
                      <a:pt x="591" y="592"/>
                    </a:lnTo>
                    <a:lnTo>
                      <a:pt x="595" y="588"/>
                    </a:lnTo>
                    <a:lnTo>
                      <a:pt x="597" y="584"/>
                    </a:lnTo>
                    <a:lnTo>
                      <a:pt x="598" y="579"/>
                    </a:lnTo>
                    <a:lnTo>
                      <a:pt x="599" y="575"/>
                    </a:lnTo>
                    <a:lnTo>
                      <a:pt x="599" y="243"/>
                    </a:lnTo>
                    <a:lnTo>
                      <a:pt x="598" y="238"/>
                    </a:lnTo>
                    <a:lnTo>
                      <a:pt x="597" y="234"/>
                    </a:lnTo>
                    <a:lnTo>
                      <a:pt x="595" y="229"/>
                    </a:lnTo>
                    <a:lnTo>
                      <a:pt x="591" y="226"/>
                    </a:lnTo>
                    <a:lnTo>
                      <a:pt x="588" y="223"/>
                    </a:lnTo>
                    <a:lnTo>
                      <a:pt x="584" y="221"/>
                    </a:lnTo>
                    <a:lnTo>
                      <a:pt x="579" y="220"/>
                    </a:lnTo>
                    <a:lnTo>
                      <a:pt x="575" y="2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75000"/>
                      <a:lumOff val="25000"/>
                    </a:schemeClr>
                  </a:solidFill>
                </a:endParaRPr>
              </a:p>
            </p:txBody>
          </p:sp>
        </p:grpSp>
      </p:grpSp>
      <p:grpSp>
        <p:nvGrpSpPr>
          <p:cNvPr id="30" name="Group 29">
            <a:extLst>
              <a:ext uri="{FF2B5EF4-FFF2-40B4-BE49-F238E27FC236}">
                <a16:creationId xmlns="" xmlns:a16="http://schemas.microsoft.com/office/drawing/2014/main" id="{9B2A856F-2BE3-4056-B02C-1892494D8058}"/>
              </a:ext>
            </a:extLst>
          </p:cNvPr>
          <p:cNvGrpSpPr/>
          <p:nvPr/>
        </p:nvGrpSpPr>
        <p:grpSpPr>
          <a:xfrm>
            <a:off x="4305782" y="4059512"/>
            <a:ext cx="7498292" cy="1039698"/>
            <a:chOff x="1180617" y="1311265"/>
            <a:chExt cx="7498292" cy="1039698"/>
          </a:xfrm>
        </p:grpSpPr>
        <p:sp>
          <p:nvSpPr>
            <p:cNvPr id="32" name="Arrow: Pentagon 31">
              <a:extLst>
                <a:ext uri="{FF2B5EF4-FFF2-40B4-BE49-F238E27FC236}">
                  <a16:creationId xmlns="" xmlns:a16="http://schemas.microsoft.com/office/drawing/2014/main" id="{FD5E9DD5-5856-45F7-A3C4-15A286A2B171}"/>
                </a:ext>
              </a:extLst>
            </p:cNvPr>
            <p:cNvSpPr/>
            <p:nvPr/>
          </p:nvSpPr>
          <p:spPr>
            <a:xfrm>
              <a:off x="1180617" y="1466816"/>
              <a:ext cx="2035354" cy="728595"/>
            </a:xfrm>
            <a:prstGeom prst="homePlat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lumMod val="75000"/>
                      <a:lumOff val="25000"/>
                    </a:schemeClr>
                  </a:solidFill>
                  <a:latin typeface="+mj-lt"/>
                </a:rPr>
                <a:t>Reduce Depression</a:t>
              </a:r>
              <a:endParaRPr lang="en-US" sz="1600" dirty="0">
                <a:solidFill>
                  <a:schemeClr val="tx1">
                    <a:lumMod val="75000"/>
                    <a:lumOff val="25000"/>
                  </a:schemeClr>
                </a:solidFill>
                <a:latin typeface="+mj-lt"/>
              </a:endParaRPr>
            </a:p>
          </p:txBody>
        </p:sp>
        <p:sp>
          <p:nvSpPr>
            <p:cNvPr id="33" name="Arrow: Chevron 32">
              <a:extLst>
                <a:ext uri="{FF2B5EF4-FFF2-40B4-BE49-F238E27FC236}">
                  <a16:creationId xmlns="" xmlns:a16="http://schemas.microsoft.com/office/drawing/2014/main" id="{D74D0702-4A5A-484F-A4ED-50523EB31E1E}"/>
                </a:ext>
              </a:extLst>
            </p:cNvPr>
            <p:cNvSpPr/>
            <p:nvPr/>
          </p:nvSpPr>
          <p:spPr>
            <a:xfrm>
              <a:off x="2726028" y="1311265"/>
              <a:ext cx="1795842" cy="1039698"/>
            </a:xfrm>
            <a:prstGeom prst="chevr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34" name="Rectangle 33">
              <a:extLst>
                <a:ext uri="{FF2B5EF4-FFF2-40B4-BE49-F238E27FC236}">
                  <a16:creationId xmlns="" xmlns:a16="http://schemas.microsoft.com/office/drawing/2014/main" id="{ACE9EC91-E59B-4EDC-9ECC-30866F51B556}"/>
                </a:ext>
              </a:extLst>
            </p:cNvPr>
            <p:cNvSpPr/>
            <p:nvPr/>
          </p:nvSpPr>
          <p:spPr>
            <a:xfrm>
              <a:off x="4628203" y="1523337"/>
              <a:ext cx="4050706" cy="615553"/>
            </a:xfrm>
            <a:prstGeom prst="rect">
              <a:avLst/>
            </a:prstGeom>
          </p:spPr>
          <p:txBody>
            <a:bodyPr wrap="square" lIns="0" tIns="0" rIns="0" bIns="0" anchor="ctr">
              <a:spAutoFit/>
            </a:bodyPr>
            <a:lstStyle/>
            <a:p>
              <a:pPr>
                <a:buClr>
                  <a:schemeClr val="accent1"/>
                </a:buClr>
              </a:pPr>
              <a:r>
                <a:rPr lang="en-US" sz="2000" dirty="0" smtClean="0">
                  <a:solidFill>
                    <a:schemeClr val="tx1">
                      <a:lumMod val="75000"/>
                      <a:lumOff val="25000"/>
                    </a:schemeClr>
                  </a:solidFill>
                </a:rPr>
                <a:t>Running always reduces </a:t>
              </a:r>
              <a:r>
                <a:rPr lang="en-US" sz="2000" dirty="0" smtClean="0">
                  <a:solidFill>
                    <a:schemeClr val="tx1">
                      <a:lumMod val="75000"/>
                      <a:lumOff val="25000"/>
                    </a:schemeClr>
                  </a:solidFill>
                </a:rPr>
                <a:t>the stress levels when engaging in this sport. </a:t>
              </a:r>
              <a:endParaRPr lang="en-US" sz="2000" dirty="0">
                <a:solidFill>
                  <a:schemeClr val="tx1">
                    <a:lumMod val="75000"/>
                    <a:lumOff val="25000"/>
                  </a:schemeClr>
                </a:solidFill>
              </a:endParaRPr>
            </a:p>
          </p:txBody>
        </p:sp>
        <p:grpSp>
          <p:nvGrpSpPr>
            <p:cNvPr id="35" name="Group 34">
              <a:extLst>
                <a:ext uri="{FF2B5EF4-FFF2-40B4-BE49-F238E27FC236}">
                  <a16:creationId xmlns="" xmlns:a16="http://schemas.microsoft.com/office/drawing/2014/main" id="{3CC92D58-AC60-4CC9-95EF-B2B5D7241A98}"/>
                </a:ext>
              </a:extLst>
            </p:cNvPr>
            <p:cNvGrpSpPr/>
            <p:nvPr/>
          </p:nvGrpSpPr>
          <p:grpSpPr>
            <a:xfrm>
              <a:off x="3596951" y="1631406"/>
              <a:ext cx="406547" cy="399414"/>
              <a:chOff x="903288" y="6518275"/>
              <a:chExt cx="271462" cy="266700"/>
            </a:xfrm>
            <a:solidFill>
              <a:schemeClr val="bg1"/>
            </a:solidFill>
          </p:grpSpPr>
          <p:sp>
            <p:nvSpPr>
              <p:cNvPr id="36" name="Freeform 1840">
                <a:extLst>
                  <a:ext uri="{FF2B5EF4-FFF2-40B4-BE49-F238E27FC236}">
                    <a16:creationId xmlns="" xmlns:a16="http://schemas.microsoft.com/office/drawing/2014/main" id="{E211DAD2-D65E-40D7-9538-F421084CB653}"/>
                  </a:ext>
                </a:extLst>
              </p:cNvPr>
              <p:cNvSpPr>
                <a:spLocks/>
              </p:cNvSpPr>
              <p:nvPr/>
            </p:nvSpPr>
            <p:spPr bwMode="auto">
              <a:xfrm>
                <a:off x="946150" y="6518275"/>
                <a:ext cx="228600" cy="204788"/>
              </a:xfrm>
              <a:custGeom>
                <a:avLst/>
                <a:gdLst>
                  <a:gd name="T0" fmla="*/ 566 w 574"/>
                  <a:gd name="T1" fmla="*/ 6 h 515"/>
                  <a:gd name="T2" fmla="*/ 562 w 574"/>
                  <a:gd name="T3" fmla="*/ 3 h 515"/>
                  <a:gd name="T4" fmla="*/ 557 w 574"/>
                  <a:gd name="T5" fmla="*/ 1 h 515"/>
                  <a:gd name="T6" fmla="*/ 553 w 574"/>
                  <a:gd name="T7" fmla="*/ 0 h 515"/>
                  <a:gd name="T8" fmla="*/ 549 w 574"/>
                  <a:gd name="T9" fmla="*/ 0 h 515"/>
                  <a:gd name="T10" fmla="*/ 544 w 574"/>
                  <a:gd name="T11" fmla="*/ 1 h 515"/>
                  <a:gd name="T12" fmla="*/ 540 w 574"/>
                  <a:gd name="T13" fmla="*/ 3 h 515"/>
                  <a:gd name="T14" fmla="*/ 535 w 574"/>
                  <a:gd name="T15" fmla="*/ 6 h 515"/>
                  <a:gd name="T16" fmla="*/ 532 w 574"/>
                  <a:gd name="T17" fmla="*/ 10 h 515"/>
                  <a:gd name="T18" fmla="*/ 165 w 574"/>
                  <a:gd name="T19" fmla="*/ 456 h 515"/>
                  <a:gd name="T20" fmla="*/ 41 w 574"/>
                  <a:gd name="T21" fmla="*/ 330 h 515"/>
                  <a:gd name="T22" fmla="*/ 36 w 574"/>
                  <a:gd name="T23" fmla="*/ 327 h 515"/>
                  <a:gd name="T24" fmla="*/ 33 w 574"/>
                  <a:gd name="T25" fmla="*/ 325 h 515"/>
                  <a:gd name="T26" fmla="*/ 28 w 574"/>
                  <a:gd name="T27" fmla="*/ 324 h 515"/>
                  <a:gd name="T28" fmla="*/ 23 w 574"/>
                  <a:gd name="T29" fmla="*/ 324 h 515"/>
                  <a:gd name="T30" fmla="*/ 18 w 574"/>
                  <a:gd name="T31" fmla="*/ 324 h 515"/>
                  <a:gd name="T32" fmla="*/ 14 w 574"/>
                  <a:gd name="T33" fmla="*/ 325 h 515"/>
                  <a:gd name="T34" fmla="*/ 11 w 574"/>
                  <a:gd name="T35" fmla="*/ 327 h 515"/>
                  <a:gd name="T36" fmla="*/ 6 w 574"/>
                  <a:gd name="T37" fmla="*/ 330 h 515"/>
                  <a:gd name="T38" fmla="*/ 3 w 574"/>
                  <a:gd name="T39" fmla="*/ 335 h 515"/>
                  <a:gd name="T40" fmla="*/ 1 w 574"/>
                  <a:gd name="T41" fmla="*/ 339 h 515"/>
                  <a:gd name="T42" fmla="*/ 0 w 574"/>
                  <a:gd name="T43" fmla="*/ 343 h 515"/>
                  <a:gd name="T44" fmla="*/ 0 w 574"/>
                  <a:gd name="T45" fmla="*/ 348 h 515"/>
                  <a:gd name="T46" fmla="*/ 0 w 574"/>
                  <a:gd name="T47" fmla="*/ 352 h 515"/>
                  <a:gd name="T48" fmla="*/ 1 w 574"/>
                  <a:gd name="T49" fmla="*/ 357 h 515"/>
                  <a:gd name="T50" fmla="*/ 3 w 574"/>
                  <a:gd name="T51" fmla="*/ 361 h 515"/>
                  <a:gd name="T52" fmla="*/ 6 w 574"/>
                  <a:gd name="T53" fmla="*/ 365 h 515"/>
                  <a:gd name="T54" fmla="*/ 150 w 574"/>
                  <a:gd name="T55" fmla="*/ 509 h 515"/>
                  <a:gd name="T56" fmla="*/ 154 w 574"/>
                  <a:gd name="T57" fmla="*/ 511 h 515"/>
                  <a:gd name="T58" fmla="*/ 158 w 574"/>
                  <a:gd name="T59" fmla="*/ 513 h 515"/>
                  <a:gd name="T60" fmla="*/ 162 w 574"/>
                  <a:gd name="T61" fmla="*/ 515 h 515"/>
                  <a:gd name="T62" fmla="*/ 168 w 574"/>
                  <a:gd name="T63" fmla="*/ 515 h 515"/>
                  <a:gd name="T64" fmla="*/ 168 w 574"/>
                  <a:gd name="T65" fmla="*/ 515 h 515"/>
                  <a:gd name="T66" fmla="*/ 169 w 574"/>
                  <a:gd name="T67" fmla="*/ 515 h 515"/>
                  <a:gd name="T68" fmla="*/ 173 w 574"/>
                  <a:gd name="T69" fmla="*/ 515 h 515"/>
                  <a:gd name="T70" fmla="*/ 178 w 574"/>
                  <a:gd name="T71" fmla="*/ 512 h 515"/>
                  <a:gd name="T72" fmla="*/ 182 w 574"/>
                  <a:gd name="T73" fmla="*/ 510 h 515"/>
                  <a:gd name="T74" fmla="*/ 185 w 574"/>
                  <a:gd name="T75" fmla="*/ 507 h 515"/>
                  <a:gd name="T76" fmla="*/ 570 w 574"/>
                  <a:gd name="T77" fmla="*/ 40 h 515"/>
                  <a:gd name="T78" fmla="*/ 572 w 574"/>
                  <a:gd name="T79" fmla="*/ 35 h 515"/>
                  <a:gd name="T80" fmla="*/ 574 w 574"/>
                  <a:gd name="T81" fmla="*/ 31 h 515"/>
                  <a:gd name="T82" fmla="*/ 574 w 574"/>
                  <a:gd name="T83" fmla="*/ 26 h 515"/>
                  <a:gd name="T84" fmla="*/ 574 w 574"/>
                  <a:gd name="T85" fmla="*/ 22 h 515"/>
                  <a:gd name="T86" fmla="*/ 574 w 574"/>
                  <a:gd name="T87" fmla="*/ 18 h 515"/>
                  <a:gd name="T88" fmla="*/ 572 w 574"/>
                  <a:gd name="T89" fmla="*/ 13 h 515"/>
                  <a:gd name="T90" fmla="*/ 570 w 574"/>
                  <a:gd name="T91" fmla="*/ 9 h 515"/>
                  <a:gd name="T92" fmla="*/ 566 w 574"/>
                  <a:gd name="T93" fmla="*/ 6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74" h="515">
                    <a:moveTo>
                      <a:pt x="566" y="6"/>
                    </a:moveTo>
                    <a:lnTo>
                      <a:pt x="562" y="3"/>
                    </a:lnTo>
                    <a:lnTo>
                      <a:pt x="557" y="1"/>
                    </a:lnTo>
                    <a:lnTo>
                      <a:pt x="553" y="0"/>
                    </a:lnTo>
                    <a:lnTo>
                      <a:pt x="549" y="0"/>
                    </a:lnTo>
                    <a:lnTo>
                      <a:pt x="544" y="1"/>
                    </a:lnTo>
                    <a:lnTo>
                      <a:pt x="540" y="3"/>
                    </a:lnTo>
                    <a:lnTo>
                      <a:pt x="535" y="6"/>
                    </a:lnTo>
                    <a:lnTo>
                      <a:pt x="532" y="10"/>
                    </a:lnTo>
                    <a:lnTo>
                      <a:pt x="165" y="456"/>
                    </a:lnTo>
                    <a:lnTo>
                      <a:pt x="41" y="330"/>
                    </a:lnTo>
                    <a:lnTo>
                      <a:pt x="36" y="327"/>
                    </a:lnTo>
                    <a:lnTo>
                      <a:pt x="33" y="325"/>
                    </a:lnTo>
                    <a:lnTo>
                      <a:pt x="28" y="324"/>
                    </a:lnTo>
                    <a:lnTo>
                      <a:pt x="23" y="324"/>
                    </a:lnTo>
                    <a:lnTo>
                      <a:pt x="18" y="324"/>
                    </a:lnTo>
                    <a:lnTo>
                      <a:pt x="14" y="325"/>
                    </a:lnTo>
                    <a:lnTo>
                      <a:pt x="11" y="327"/>
                    </a:lnTo>
                    <a:lnTo>
                      <a:pt x="6" y="330"/>
                    </a:lnTo>
                    <a:lnTo>
                      <a:pt x="3" y="335"/>
                    </a:lnTo>
                    <a:lnTo>
                      <a:pt x="1" y="339"/>
                    </a:lnTo>
                    <a:lnTo>
                      <a:pt x="0" y="343"/>
                    </a:lnTo>
                    <a:lnTo>
                      <a:pt x="0" y="348"/>
                    </a:lnTo>
                    <a:lnTo>
                      <a:pt x="0" y="352"/>
                    </a:lnTo>
                    <a:lnTo>
                      <a:pt x="1" y="357"/>
                    </a:lnTo>
                    <a:lnTo>
                      <a:pt x="3" y="361"/>
                    </a:lnTo>
                    <a:lnTo>
                      <a:pt x="6" y="365"/>
                    </a:lnTo>
                    <a:lnTo>
                      <a:pt x="150" y="509"/>
                    </a:lnTo>
                    <a:lnTo>
                      <a:pt x="154" y="511"/>
                    </a:lnTo>
                    <a:lnTo>
                      <a:pt x="158" y="513"/>
                    </a:lnTo>
                    <a:lnTo>
                      <a:pt x="162" y="515"/>
                    </a:lnTo>
                    <a:lnTo>
                      <a:pt x="168" y="515"/>
                    </a:lnTo>
                    <a:lnTo>
                      <a:pt x="168" y="515"/>
                    </a:lnTo>
                    <a:lnTo>
                      <a:pt x="169" y="515"/>
                    </a:lnTo>
                    <a:lnTo>
                      <a:pt x="173" y="515"/>
                    </a:lnTo>
                    <a:lnTo>
                      <a:pt x="178" y="512"/>
                    </a:lnTo>
                    <a:lnTo>
                      <a:pt x="182" y="510"/>
                    </a:lnTo>
                    <a:lnTo>
                      <a:pt x="185" y="507"/>
                    </a:lnTo>
                    <a:lnTo>
                      <a:pt x="570" y="40"/>
                    </a:lnTo>
                    <a:lnTo>
                      <a:pt x="572" y="35"/>
                    </a:lnTo>
                    <a:lnTo>
                      <a:pt x="574" y="31"/>
                    </a:lnTo>
                    <a:lnTo>
                      <a:pt x="574" y="26"/>
                    </a:lnTo>
                    <a:lnTo>
                      <a:pt x="574" y="22"/>
                    </a:lnTo>
                    <a:lnTo>
                      <a:pt x="574" y="18"/>
                    </a:lnTo>
                    <a:lnTo>
                      <a:pt x="572" y="13"/>
                    </a:lnTo>
                    <a:lnTo>
                      <a:pt x="570" y="9"/>
                    </a:lnTo>
                    <a:lnTo>
                      <a:pt x="56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75000"/>
                      <a:lumOff val="25000"/>
                    </a:schemeClr>
                  </a:solidFill>
                </a:endParaRPr>
              </a:p>
            </p:txBody>
          </p:sp>
          <p:sp>
            <p:nvSpPr>
              <p:cNvPr id="37" name="Freeform 1841">
                <a:extLst>
                  <a:ext uri="{FF2B5EF4-FFF2-40B4-BE49-F238E27FC236}">
                    <a16:creationId xmlns="" xmlns:a16="http://schemas.microsoft.com/office/drawing/2014/main" id="{F76D42B0-4307-49F4-AE26-807842CC72AB}"/>
                  </a:ext>
                </a:extLst>
              </p:cNvPr>
              <p:cNvSpPr>
                <a:spLocks/>
              </p:cNvSpPr>
              <p:nvPr/>
            </p:nvSpPr>
            <p:spPr bwMode="auto">
              <a:xfrm>
                <a:off x="903288" y="6546850"/>
                <a:ext cx="238125" cy="238125"/>
              </a:xfrm>
              <a:custGeom>
                <a:avLst/>
                <a:gdLst>
                  <a:gd name="T0" fmla="*/ 569 w 599"/>
                  <a:gd name="T1" fmla="*/ 220 h 598"/>
                  <a:gd name="T2" fmla="*/ 562 w 599"/>
                  <a:gd name="T3" fmla="*/ 223 h 598"/>
                  <a:gd name="T4" fmla="*/ 555 w 599"/>
                  <a:gd name="T5" fmla="*/ 229 h 598"/>
                  <a:gd name="T6" fmla="*/ 552 w 599"/>
                  <a:gd name="T7" fmla="*/ 238 h 598"/>
                  <a:gd name="T8" fmla="*/ 551 w 599"/>
                  <a:gd name="T9" fmla="*/ 551 h 598"/>
                  <a:gd name="T10" fmla="*/ 48 w 599"/>
                  <a:gd name="T11" fmla="*/ 47 h 598"/>
                  <a:gd name="T12" fmla="*/ 421 w 599"/>
                  <a:gd name="T13" fmla="*/ 47 h 598"/>
                  <a:gd name="T14" fmla="*/ 430 w 599"/>
                  <a:gd name="T15" fmla="*/ 44 h 598"/>
                  <a:gd name="T16" fmla="*/ 436 w 599"/>
                  <a:gd name="T17" fmla="*/ 37 h 598"/>
                  <a:gd name="T18" fmla="*/ 440 w 599"/>
                  <a:gd name="T19" fmla="*/ 28 h 598"/>
                  <a:gd name="T20" fmla="*/ 440 w 599"/>
                  <a:gd name="T21" fmla="*/ 19 h 598"/>
                  <a:gd name="T22" fmla="*/ 436 w 599"/>
                  <a:gd name="T23" fmla="*/ 11 h 598"/>
                  <a:gd name="T24" fmla="*/ 430 w 599"/>
                  <a:gd name="T25" fmla="*/ 4 h 598"/>
                  <a:gd name="T26" fmla="*/ 421 w 599"/>
                  <a:gd name="T27" fmla="*/ 0 h 598"/>
                  <a:gd name="T28" fmla="*/ 24 w 599"/>
                  <a:gd name="T29" fmla="*/ 0 h 598"/>
                  <a:gd name="T30" fmla="*/ 14 w 599"/>
                  <a:gd name="T31" fmla="*/ 2 h 598"/>
                  <a:gd name="T32" fmla="*/ 6 w 599"/>
                  <a:gd name="T33" fmla="*/ 6 h 598"/>
                  <a:gd name="T34" fmla="*/ 2 w 599"/>
                  <a:gd name="T35" fmla="*/ 14 h 598"/>
                  <a:gd name="T36" fmla="*/ 0 w 599"/>
                  <a:gd name="T37" fmla="*/ 24 h 598"/>
                  <a:gd name="T38" fmla="*/ 1 w 599"/>
                  <a:gd name="T39" fmla="*/ 579 h 598"/>
                  <a:gd name="T40" fmla="*/ 4 w 599"/>
                  <a:gd name="T41" fmla="*/ 588 h 598"/>
                  <a:gd name="T42" fmla="*/ 11 w 599"/>
                  <a:gd name="T43" fmla="*/ 595 h 598"/>
                  <a:gd name="T44" fmla="*/ 18 w 599"/>
                  <a:gd name="T45" fmla="*/ 598 h 598"/>
                  <a:gd name="T46" fmla="*/ 575 w 599"/>
                  <a:gd name="T47" fmla="*/ 598 h 598"/>
                  <a:gd name="T48" fmla="*/ 584 w 599"/>
                  <a:gd name="T49" fmla="*/ 597 h 598"/>
                  <a:gd name="T50" fmla="*/ 591 w 599"/>
                  <a:gd name="T51" fmla="*/ 592 h 598"/>
                  <a:gd name="T52" fmla="*/ 597 w 599"/>
                  <a:gd name="T53" fmla="*/ 584 h 598"/>
                  <a:gd name="T54" fmla="*/ 599 w 599"/>
                  <a:gd name="T55" fmla="*/ 575 h 598"/>
                  <a:gd name="T56" fmla="*/ 598 w 599"/>
                  <a:gd name="T57" fmla="*/ 238 h 598"/>
                  <a:gd name="T58" fmla="*/ 595 w 599"/>
                  <a:gd name="T59" fmla="*/ 229 h 598"/>
                  <a:gd name="T60" fmla="*/ 588 w 599"/>
                  <a:gd name="T61" fmla="*/ 223 h 598"/>
                  <a:gd name="T62" fmla="*/ 579 w 599"/>
                  <a:gd name="T63" fmla="*/ 220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9" h="598">
                    <a:moveTo>
                      <a:pt x="575" y="218"/>
                    </a:moveTo>
                    <a:lnTo>
                      <a:pt x="569" y="220"/>
                    </a:lnTo>
                    <a:lnTo>
                      <a:pt x="565" y="221"/>
                    </a:lnTo>
                    <a:lnTo>
                      <a:pt x="562" y="223"/>
                    </a:lnTo>
                    <a:lnTo>
                      <a:pt x="557" y="226"/>
                    </a:lnTo>
                    <a:lnTo>
                      <a:pt x="555" y="229"/>
                    </a:lnTo>
                    <a:lnTo>
                      <a:pt x="553" y="234"/>
                    </a:lnTo>
                    <a:lnTo>
                      <a:pt x="552" y="238"/>
                    </a:lnTo>
                    <a:lnTo>
                      <a:pt x="551" y="243"/>
                    </a:lnTo>
                    <a:lnTo>
                      <a:pt x="551" y="551"/>
                    </a:lnTo>
                    <a:lnTo>
                      <a:pt x="48" y="551"/>
                    </a:lnTo>
                    <a:lnTo>
                      <a:pt x="48" y="47"/>
                    </a:lnTo>
                    <a:lnTo>
                      <a:pt x="416" y="47"/>
                    </a:lnTo>
                    <a:lnTo>
                      <a:pt x="421" y="47"/>
                    </a:lnTo>
                    <a:lnTo>
                      <a:pt x="426" y="46"/>
                    </a:lnTo>
                    <a:lnTo>
                      <a:pt x="430" y="44"/>
                    </a:lnTo>
                    <a:lnTo>
                      <a:pt x="433" y="41"/>
                    </a:lnTo>
                    <a:lnTo>
                      <a:pt x="436" y="37"/>
                    </a:lnTo>
                    <a:lnTo>
                      <a:pt x="438" y="33"/>
                    </a:lnTo>
                    <a:lnTo>
                      <a:pt x="440" y="28"/>
                    </a:lnTo>
                    <a:lnTo>
                      <a:pt x="440" y="24"/>
                    </a:lnTo>
                    <a:lnTo>
                      <a:pt x="440" y="19"/>
                    </a:lnTo>
                    <a:lnTo>
                      <a:pt x="438" y="14"/>
                    </a:lnTo>
                    <a:lnTo>
                      <a:pt x="436" y="11"/>
                    </a:lnTo>
                    <a:lnTo>
                      <a:pt x="433" y="6"/>
                    </a:lnTo>
                    <a:lnTo>
                      <a:pt x="430" y="4"/>
                    </a:lnTo>
                    <a:lnTo>
                      <a:pt x="426" y="2"/>
                    </a:lnTo>
                    <a:lnTo>
                      <a:pt x="421" y="0"/>
                    </a:lnTo>
                    <a:lnTo>
                      <a:pt x="416" y="0"/>
                    </a:lnTo>
                    <a:lnTo>
                      <a:pt x="24" y="0"/>
                    </a:lnTo>
                    <a:lnTo>
                      <a:pt x="18" y="0"/>
                    </a:lnTo>
                    <a:lnTo>
                      <a:pt x="14" y="2"/>
                    </a:lnTo>
                    <a:lnTo>
                      <a:pt x="11" y="4"/>
                    </a:lnTo>
                    <a:lnTo>
                      <a:pt x="6" y="6"/>
                    </a:lnTo>
                    <a:lnTo>
                      <a:pt x="4" y="11"/>
                    </a:lnTo>
                    <a:lnTo>
                      <a:pt x="2" y="14"/>
                    </a:lnTo>
                    <a:lnTo>
                      <a:pt x="1" y="19"/>
                    </a:lnTo>
                    <a:lnTo>
                      <a:pt x="0" y="24"/>
                    </a:lnTo>
                    <a:lnTo>
                      <a:pt x="0" y="575"/>
                    </a:lnTo>
                    <a:lnTo>
                      <a:pt x="1" y="579"/>
                    </a:lnTo>
                    <a:lnTo>
                      <a:pt x="2" y="584"/>
                    </a:lnTo>
                    <a:lnTo>
                      <a:pt x="4" y="588"/>
                    </a:lnTo>
                    <a:lnTo>
                      <a:pt x="6" y="592"/>
                    </a:lnTo>
                    <a:lnTo>
                      <a:pt x="11" y="595"/>
                    </a:lnTo>
                    <a:lnTo>
                      <a:pt x="14" y="597"/>
                    </a:lnTo>
                    <a:lnTo>
                      <a:pt x="18" y="598"/>
                    </a:lnTo>
                    <a:lnTo>
                      <a:pt x="24" y="598"/>
                    </a:lnTo>
                    <a:lnTo>
                      <a:pt x="575" y="598"/>
                    </a:lnTo>
                    <a:lnTo>
                      <a:pt x="579" y="598"/>
                    </a:lnTo>
                    <a:lnTo>
                      <a:pt x="584" y="597"/>
                    </a:lnTo>
                    <a:lnTo>
                      <a:pt x="588" y="595"/>
                    </a:lnTo>
                    <a:lnTo>
                      <a:pt x="591" y="592"/>
                    </a:lnTo>
                    <a:lnTo>
                      <a:pt x="595" y="588"/>
                    </a:lnTo>
                    <a:lnTo>
                      <a:pt x="597" y="584"/>
                    </a:lnTo>
                    <a:lnTo>
                      <a:pt x="598" y="579"/>
                    </a:lnTo>
                    <a:lnTo>
                      <a:pt x="599" y="575"/>
                    </a:lnTo>
                    <a:lnTo>
                      <a:pt x="599" y="243"/>
                    </a:lnTo>
                    <a:lnTo>
                      <a:pt x="598" y="238"/>
                    </a:lnTo>
                    <a:lnTo>
                      <a:pt x="597" y="234"/>
                    </a:lnTo>
                    <a:lnTo>
                      <a:pt x="595" y="229"/>
                    </a:lnTo>
                    <a:lnTo>
                      <a:pt x="591" y="226"/>
                    </a:lnTo>
                    <a:lnTo>
                      <a:pt x="588" y="223"/>
                    </a:lnTo>
                    <a:lnTo>
                      <a:pt x="584" y="221"/>
                    </a:lnTo>
                    <a:lnTo>
                      <a:pt x="579" y="220"/>
                    </a:lnTo>
                    <a:lnTo>
                      <a:pt x="575" y="2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tx1">
                      <a:lumMod val="75000"/>
                      <a:lumOff val="25000"/>
                    </a:schemeClr>
                  </a:solidFill>
                </a:endParaRPr>
              </a:p>
            </p:txBody>
          </p:sp>
        </p:grpSp>
      </p:grpSp>
      <p:sp>
        <p:nvSpPr>
          <p:cNvPr id="46" name="TextBox 45">
            <a:extLst>
              <a:ext uri="{FF2B5EF4-FFF2-40B4-BE49-F238E27FC236}">
                <a16:creationId xmlns="" xmlns:a16="http://schemas.microsoft.com/office/drawing/2014/main" id="{2F2F3FB9-AB62-411C-94FC-7403FE470062}"/>
              </a:ext>
            </a:extLst>
          </p:cNvPr>
          <p:cNvSpPr txBox="1"/>
          <p:nvPr/>
        </p:nvSpPr>
        <p:spPr>
          <a:xfrm>
            <a:off x="227012" y="28670"/>
            <a:ext cx="11737976" cy="430887"/>
          </a:xfrm>
          <a:prstGeom prst="rect">
            <a:avLst/>
          </a:prstGeom>
          <a:noFill/>
        </p:spPr>
        <p:txBody>
          <a:bodyPr wrap="square" lIns="0" tIns="0" rIns="0" bIns="0" rtlCol="0">
            <a:spAutoFit/>
          </a:bodyPr>
          <a:lstStyle/>
          <a:p>
            <a:pPr algn="ctr"/>
            <a:r>
              <a:rPr lang="en-US" sz="2800" dirty="0" smtClean="0">
                <a:solidFill>
                  <a:schemeClr val="tx2"/>
                </a:solidFill>
                <a:latin typeface="+mj-lt"/>
              </a:rPr>
              <a:t>MENTAL WELL-BEING</a:t>
            </a:r>
            <a:endParaRPr lang="en-ID" sz="2800" dirty="0">
              <a:solidFill>
                <a:schemeClr val="tx2"/>
              </a:solidFill>
              <a:latin typeface="+mj-lt"/>
            </a:endParaRPr>
          </a:p>
        </p:txBody>
      </p:sp>
    </p:spTree>
    <p:extLst>
      <p:ext uri="{BB962C8B-B14F-4D97-AF65-F5344CB8AC3E}">
        <p14:creationId xmlns:p14="http://schemas.microsoft.com/office/powerpoint/2010/main" val="889961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F2F3FB9-AB62-411C-94FC-7403FE470062}"/>
              </a:ext>
            </a:extLst>
          </p:cNvPr>
          <p:cNvSpPr txBox="1"/>
          <p:nvPr/>
        </p:nvSpPr>
        <p:spPr>
          <a:xfrm>
            <a:off x="227012" y="128420"/>
            <a:ext cx="11737976" cy="615553"/>
          </a:xfrm>
          <a:prstGeom prst="rect">
            <a:avLst/>
          </a:prstGeom>
          <a:noFill/>
        </p:spPr>
        <p:txBody>
          <a:bodyPr wrap="square" lIns="0" tIns="0" rIns="0" bIns="0" rtlCol="0">
            <a:spAutoFit/>
          </a:bodyPr>
          <a:lstStyle/>
          <a:p>
            <a:pPr algn="ctr"/>
            <a:r>
              <a:rPr lang="en-US" sz="4000" dirty="0" smtClean="0">
                <a:solidFill>
                  <a:schemeClr val="tx2"/>
                </a:solidFill>
                <a:latin typeface="+mj-lt"/>
              </a:rPr>
              <a:t>HEART HEALTH </a:t>
            </a:r>
            <a:endParaRPr lang="en-ID" sz="4000" dirty="0">
              <a:solidFill>
                <a:schemeClr val="tx2"/>
              </a:solidFill>
              <a:latin typeface="+mj-lt"/>
            </a:endParaRPr>
          </a:p>
        </p:txBody>
      </p:sp>
      <p:sp>
        <p:nvSpPr>
          <p:cNvPr id="4" name="Oval 3">
            <a:extLst>
              <a:ext uri="{FF2B5EF4-FFF2-40B4-BE49-F238E27FC236}">
                <a16:creationId xmlns="" xmlns:a16="http://schemas.microsoft.com/office/drawing/2014/main" id="{2DB32829-B16C-4366-B036-2639E5FC78CC}"/>
              </a:ext>
            </a:extLst>
          </p:cNvPr>
          <p:cNvSpPr/>
          <p:nvPr/>
        </p:nvSpPr>
        <p:spPr>
          <a:xfrm>
            <a:off x="4718050" y="2209169"/>
            <a:ext cx="2755900" cy="2755900"/>
          </a:xfrm>
          <a:prstGeom prst="ellipse">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id-ID">
              <a:solidFill>
                <a:schemeClr val="lt1"/>
              </a:solidFill>
              <a:sym typeface="Arial"/>
            </a:endParaRPr>
          </a:p>
        </p:txBody>
      </p:sp>
      <p:sp>
        <p:nvSpPr>
          <p:cNvPr id="6" name="Arc 5">
            <a:extLst>
              <a:ext uri="{FF2B5EF4-FFF2-40B4-BE49-F238E27FC236}">
                <a16:creationId xmlns="" xmlns:a16="http://schemas.microsoft.com/office/drawing/2014/main" id="{38939EF3-FFA4-454A-B681-9A5241C5CDFA}"/>
              </a:ext>
            </a:extLst>
          </p:cNvPr>
          <p:cNvSpPr/>
          <p:nvPr/>
        </p:nvSpPr>
        <p:spPr>
          <a:xfrm>
            <a:off x="4113658" y="1604777"/>
            <a:ext cx="3964686" cy="3964686"/>
          </a:xfrm>
          <a:prstGeom prst="arc">
            <a:avLst>
              <a:gd name="adj1" fmla="val 17896699"/>
              <a:gd name="adj2" fmla="val 3587017"/>
            </a:avLst>
          </a:prstGeom>
          <a:noFill/>
          <a:ln w="19050" cap="flat" cmpd="sng" algn="ctr">
            <a:solidFill>
              <a:schemeClr val="tx2"/>
            </a:solidFill>
            <a:prstDash val="solid"/>
            <a:miter lim="800000"/>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400" b="0" i="0" u="none" strike="noStrike" kern="0" cap="none" spc="0" normalizeH="0" baseline="0" noProof="0" dirty="0">
              <a:ln>
                <a:noFill/>
              </a:ln>
              <a:solidFill>
                <a:prstClr val="black"/>
              </a:solidFill>
              <a:effectLst/>
              <a:uLnTx/>
              <a:uFillTx/>
              <a:latin typeface="Calibri" panose="020F0502020204030204"/>
              <a:ea typeface="+mn-ea"/>
              <a:cs typeface="+mn-cs"/>
              <a:sym typeface="Arial"/>
            </a:endParaRPr>
          </a:p>
        </p:txBody>
      </p:sp>
      <p:sp>
        <p:nvSpPr>
          <p:cNvPr id="7" name="Arc 6">
            <a:extLst>
              <a:ext uri="{FF2B5EF4-FFF2-40B4-BE49-F238E27FC236}">
                <a16:creationId xmlns="" xmlns:a16="http://schemas.microsoft.com/office/drawing/2014/main" id="{7CA23C5C-E58B-4B3B-878C-16F7E625962D}"/>
              </a:ext>
            </a:extLst>
          </p:cNvPr>
          <p:cNvSpPr/>
          <p:nvPr/>
        </p:nvSpPr>
        <p:spPr>
          <a:xfrm flipH="1" flipV="1">
            <a:off x="4113658" y="1604777"/>
            <a:ext cx="3964686" cy="3964686"/>
          </a:xfrm>
          <a:prstGeom prst="arc">
            <a:avLst>
              <a:gd name="adj1" fmla="val 17896699"/>
              <a:gd name="adj2" fmla="val 3587017"/>
            </a:avLst>
          </a:prstGeom>
          <a:noFill/>
          <a:ln w="19050" cap="flat" cmpd="sng" algn="ctr">
            <a:solidFill>
              <a:schemeClr val="tx2"/>
            </a:solidFill>
            <a:prstDash val="solid"/>
            <a:miter lim="800000"/>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400" b="0" i="0" u="none" strike="noStrike" kern="0" cap="none" spc="0" normalizeH="0" baseline="0" noProof="0">
              <a:ln>
                <a:noFill/>
              </a:ln>
              <a:solidFill>
                <a:prstClr val="black"/>
              </a:solidFill>
              <a:effectLst/>
              <a:uLnTx/>
              <a:uFillTx/>
              <a:latin typeface="Calibri" panose="020F0502020204030204"/>
              <a:ea typeface="+mn-ea"/>
              <a:cs typeface="+mn-cs"/>
              <a:sym typeface="Arial"/>
            </a:endParaRPr>
          </a:p>
        </p:txBody>
      </p:sp>
      <p:sp>
        <p:nvSpPr>
          <p:cNvPr id="8" name="Oval 7">
            <a:extLst>
              <a:ext uri="{FF2B5EF4-FFF2-40B4-BE49-F238E27FC236}">
                <a16:creationId xmlns="" xmlns:a16="http://schemas.microsoft.com/office/drawing/2014/main" id="{7F8D4888-1D5B-4C11-A432-0DC068A842D9}"/>
              </a:ext>
            </a:extLst>
          </p:cNvPr>
          <p:cNvSpPr/>
          <p:nvPr/>
        </p:nvSpPr>
        <p:spPr>
          <a:xfrm>
            <a:off x="4392679" y="2051581"/>
            <a:ext cx="435433" cy="435433"/>
          </a:xfrm>
          <a:prstGeom prst="ellips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 xmlns:a16="http://schemas.microsoft.com/office/drawing/2014/main" id="{425C693D-1244-44A1-B039-46DBD40F9028}"/>
              </a:ext>
            </a:extLst>
          </p:cNvPr>
          <p:cNvSpPr/>
          <p:nvPr/>
        </p:nvSpPr>
        <p:spPr>
          <a:xfrm>
            <a:off x="4461693" y="2120595"/>
            <a:ext cx="297405" cy="297405"/>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 xmlns:a16="http://schemas.microsoft.com/office/drawing/2014/main" id="{5A5B885B-6FFE-4771-A766-8E0A864770A7}"/>
              </a:ext>
            </a:extLst>
          </p:cNvPr>
          <p:cNvSpPr/>
          <p:nvPr/>
        </p:nvSpPr>
        <p:spPr>
          <a:xfrm>
            <a:off x="3895942" y="3369403"/>
            <a:ext cx="435433" cy="435433"/>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 xmlns:a16="http://schemas.microsoft.com/office/drawing/2014/main" id="{D138D088-E812-4E5E-BBC2-A36DEE62AD98}"/>
              </a:ext>
            </a:extLst>
          </p:cNvPr>
          <p:cNvSpPr/>
          <p:nvPr/>
        </p:nvSpPr>
        <p:spPr>
          <a:xfrm>
            <a:off x="3964956" y="3438417"/>
            <a:ext cx="297405" cy="297405"/>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 xmlns:a16="http://schemas.microsoft.com/office/drawing/2014/main" id="{A57F96A2-7933-4C5E-8047-781C67EF60BE}"/>
              </a:ext>
            </a:extLst>
          </p:cNvPr>
          <p:cNvSpPr/>
          <p:nvPr/>
        </p:nvSpPr>
        <p:spPr>
          <a:xfrm>
            <a:off x="4392679" y="4687228"/>
            <a:ext cx="435433" cy="435433"/>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 xmlns:a16="http://schemas.microsoft.com/office/drawing/2014/main" id="{F0795C1D-2C34-4BE9-A304-7947303DCB6D}"/>
              </a:ext>
            </a:extLst>
          </p:cNvPr>
          <p:cNvSpPr/>
          <p:nvPr/>
        </p:nvSpPr>
        <p:spPr>
          <a:xfrm>
            <a:off x="4461693" y="4756242"/>
            <a:ext cx="297405" cy="297405"/>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 xmlns:a16="http://schemas.microsoft.com/office/drawing/2014/main" id="{B0668A9E-52FC-4F53-A15D-FEF9228A79B5}"/>
              </a:ext>
            </a:extLst>
          </p:cNvPr>
          <p:cNvSpPr/>
          <p:nvPr/>
        </p:nvSpPr>
        <p:spPr>
          <a:xfrm flipH="1">
            <a:off x="7363298" y="2051581"/>
            <a:ext cx="435433" cy="435433"/>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 xmlns:a16="http://schemas.microsoft.com/office/drawing/2014/main" id="{BCFA2DAC-3F2F-43CA-81F6-3A4F6B3E6E8D}"/>
              </a:ext>
            </a:extLst>
          </p:cNvPr>
          <p:cNvSpPr/>
          <p:nvPr/>
        </p:nvSpPr>
        <p:spPr>
          <a:xfrm flipH="1">
            <a:off x="7432312" y="2120595"/>
            <a:ext cx="297405" cy="297405"/>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 xmlns:a16="http://schemas.microsoft.com/office/drawing/2014/main" id="{AB92246E-B11D-4CFE-83F7-A0C2F028C291}"/>
              </a:ext>
            </a:extLst>
          </p:cNvPr>
          <p:cNvSpPr/>
          <p:nvPr/>
        </p:nvSpPr>
        <p:spPr>
          <a:xfrm flipH="1">
            <a:off x="7860035" y="3369403"/>
            <a:ext cx="435433" cy="435433"/>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 xmlns:a16="http://schemas.microsoft.com/office/drawing/2014/main" id="{7D1A70A2-A4C3-4C19-B1CC-1A0956567EC5}"/>
              </a:ext>
            </a:extLst>
          </p:cNvPr>
          <p:cNvSpPr/>
          <p:nvPr/>
        </p:nvSpPr>
        <p:spPr>
          <a:xfrm flipH="1">
            <a:off x="7929049" y="3438417"/>
            <a:ext cx="297405" cy="297405"/>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 xmlns:a16="http://schemas.microsoft.com/office/drawing/2014/main" id="{0639A9C7-FCFE-4893-B40C-36991F7523AD}"/>
              </a:ext>
            </a:extLst>
          </p:cNvPr>
          <p:cNvSpPr/>
          <p:nvPr/>
        </p:nvSpPr>
        <p:spPr>
          <a:xfrm flipH="1">
            <a:off x="7363298" y="4687228"/>
            <a:ext cx="435433" cy="435433"/>
          </a:xfrm>
          <a:prstGeom prst="ellips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 xmlns:a16="http://schemas.microsoft.com/office/drawing/2014/main" id="{DD8E8558-3AC5-406B-902E-BD8F23F1B72A}"/>
              </a:ext>
            </a:extLst>
          </p:cNvPr>
          <p:cNvSpPr/>
          <p:nvPr/>
        </p:nvSpPr>
        <p:spPr>
          <a:xfrm flipH="1">
            <a:off x="7432312" y="4756242"/>
            <a:ext cx="297405" cy="297405"/>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 xmlns:a16="http://schemas.microsoft.com/office/drawing/2014/main" id="{904BBA92-EBA8-4AA6-BECD-6EA75B8C48F6}"/>
              </a:ext>
            </a:extLst>
          </p:cNvPr>
          <p:cNvSpPr txBox="1"/>
          <p:nvPr/>
        </p:nvSpPr>
        <p:spPr>
          <a:xfrm>
            <a:off x="727085" y="4599441"/>
            <a:ext cx="3237871" cy="615553"/>
          </a:xfrm>
          <a:prstGeom prst="rect">
            <a:avLst/>
          </a:prstGeom>
          <a:noFill/>
        </p:spPr>
        <p:txBody>
          <a:bodyPr wrap="square" lIns="0" tIns="0" rIns="0" bIns="0" rtlCol="0" anchor="ctr">
            <a:spAutoFit/>
          </a:bodyPr>
          <a:lstStyle/>
          <a:p>
            <a:pPr algn="r">
              <a:buClr>
                <a:srgbClr val="0C87B0"/>
              </a:buClr>
            </a:pPr>
            <a:r>
              <a:rPr lang="en-US" sz="2000" dirty="0" smtClean="0">
                <a:solidFill>
                  <a:schemeClr val="tx1">
                    <a:lumMod val="75000"/>
                    <a:lumOff val="25000"/>
                  </a:schemeClr>
                </a:solidFill>
                <a:cs typeface="Segoe UI" panose="020B0502040204020203" pitchFamily="34" charset="0"/>
              </a:rPr>
              <a:t>Decreases levels </a:t>
            </a:r>
            <a:r>
              <a:rPr lang="en-US" sz="2000" dirty="0" smtClean="0">
                <a:solidFill>
                  <a:schemeClr val="tx1">
                    <a:lumMod val="75000"/>
                    <a:lumOff val="25000"/>
                  </a:schemeClr>
                </a:solidFill>
                <a:cs typeface="Segoe UI" panose="020B0502040204020203" pitchFamily="34" charset="0"/>
              </a:rPr>
              <a:t>of depression </a:t>
            </a:r>
            <a:endParaRPr lang="en-US" sz="2000" dirty="0">
              <a:solidFill>
                <a:schemeClr val="tx1">
                  <a:lumMod val="75000"/>
                  <a:lumOff val="25000"/>
                </a:schemeClr>
              </a:solidFill>
              <a:cs typeface="Segoe UI" panose="020B0502040204020203" pitchFamily="34" charset="0"/>
            </a:endParaRPr>
          </a:p>
        </p:txBody>
      </p:sp>
      <p:sp>
        <p:nvSpPr>
          <p:cNvPr id="21" name="TextBox 20">
            <a:extLst>
              <a:ext uri="{FF2B5EF4-FFF2-40B4-BE49-F238E27FC236}">
                <a16:creationId xmlns="" xmlns:a16="http://schemas.microsoft.com/office/drawing/2014/main" id="{1A4542EB-E1A8-4013-A7E5-BCBE9CF24EF2}"/>
              </a:ext>
            </a:extLst>
          </p:cNvPr>
          <p:cNvSpPr txBox="1"/>
          <p:nvPr/>
        </p:nvSpPr>
        <p:spPr>
          <a:xfrm>
            <a:off x="727085" y="1809907"/>
            <a:ext cx="3237871" cy="923330"/>
          </a:xfrm>
          <a:prstGeom prst="rect">
            <a:avLst/>
          </a:prstGeom>
          <a:noFill/>
        </p:spPr>
        <p:txBody>
          <a:bodyPr wrap="square" lIns="0" tIns="0" rIns="0" bIns="0" rtlCol="0" anchor="ctr">
            <a:spAutoFit/>
          </a:bodyPr>
          <a:lstStyle/>
          <a:p>
            <a:pPr algn="r">
              <a:buClr>
                <a:srgbClr val="0C87B0"/>
              </a:buClr>
            </a:pPr>
            <a:r>
              <a:rPr lang="en-US" sz="2000" dirty="0" smtClean="0">
                <a:solidFill>
                  <a:schemeClr val="tx1">
                    <a:lumMod val="75000"/>
                    <a:lumOff val="25000"/>
                  </a:schemeClr>
                </a:solidFill>
                <a:cs typeface="Segoe UI" panose="020B0502040204020203" pitchFamily="34" charset="0"/>
              </a:rPr>
              <a:t>Running </a:t>
            </a:r>
            <a:r>
              <a:rPr lang="en-US" sz="2000" dirty="0" smtClean="0">
                <a:solidFill>
                  <a:schemeClr val="tx1">
                    <a:lumMod val="75000"/>
                    <a:lumOff val="25000"/>
                  </a:schemeClr>
                </a:solidFill>
                <a:cs typeface="Segoe UI" panose="020B0502040204020203" pitchFamily="34" charset="0"/>
              </a:rPr>
              <a:t>increases the chances of having a healthy body full of good health.</a:t>
            </a:r>
            <a:endParaRPr lang="en-US" sz="2000" dirty="0">
              <a:solidFill>
                <a:schemeClr val="tx1">
                  <a:lumMod val="75000"/>
                  <a:lumOff val="25000"/>
                </a:schemeClr>
              </a:solidFill>
              <a:cs typeface="Segoe UI" panose="020B0502040204020203" pitchFamily="34" charset="0"/>
            </a:endParaRPr>
          </a:p>
        </p:txBody>
      </p:sp>
      <p:sp>
        <p:nvSpPr>
          <p:cNvPr id="22" name="TextBox 21">
            <a:extLst>
              <a:ext uri="{FF2B5EF4-FFF2-40B4-BE49-F238E27FC236}">
                <a16:creationId xmlns="" xmlns:a16="http://schemas.microsoft.com/office/drawing/2014/main" id="{F894BE71-D40E-4EF9-BEF5-E39E55671C43}"/>
              </a:ext>
            </a:extLst>
          </p:cNvPr>
          <p:cNvSpPr txBox="1"/>
          <p:nvPr/>
        </p:nvSpPr>
        <p:spPr>
          <a:xfrm>
            <a:off x="227012" y="3117997"/>
            <a:ext cx="3237871" cy="923330"/>
          </a:xfrm>
          <a:prstGeom prst="rect">
            <a:avLst/>
          </a:prstGeom>
          <a:noFill/>
        </p:spPr>
        <p:txBody>
          <a:bodyPr wrap="square" lIns="0" tIns="0" rIns="0" bIns="0" rtlCol="0" anchor="ctr">
            <a:spAutoFit/>
          </a:bodyPr>
          <a:lstStyle/>
          <a:p>
            <a:pPr algn="r">
              <a:buClr>
                <a:srgbClr val="0C87B0"/>
              </a:buClr>
            </a:pPr>
            <a:r>
              <a:rPr lang="en-US" sz="2000" dirty="0" smtClean="0">
                <a:solidFill>
                  <a:schemeClr val="tx1">
                    <a:lumMod val="75000"/>
                    <a:lumOff val="25000"/>
                  </a:schemeClr>
                </a:solidFill>
                <a:cs typeface="Segoe UI" panose="020B0502040204020203" pitchFamily="34" charset="0"/>
              </a:rPr>
              <a:t>Running ensures </a:t>
            </a:r>
            <a:r>
              <a:rPr lang="en-US" sz="2000" dirty="0" smtClean="0">
                <a:solidFill>
                  <a:schemeClr val="tx1">
                    <a:lumMod val="75000"/>
                    <a:lumOff val="25000"/>
                  </a:schemeClr>
                </a:solidFill>
                <a:cs typeface="Segoe UI" panose="020B0502040204020203" pitchFamily="34" charset="0"/>
              </a:rPr>
              <a:t>the body functions properly and correctly. </a:t>
            </a:r>
            <a:endParaRPr lang="en-US" sz="2000" dirty="0">
              <a:solidFill>
                <a:schemeClr val="tx1">
                  <a:lumMod val="75000"/>
                  <a:lumOff val="25000"/>
                </a:schemeClr>
              </a:solidFill>
              <a:cs typeface="Segoe UI" panose="020B0502040204020203" pitchFamily="34" charset="0"/>
            </a:endParaRPr>
          </a:p>
        </p:txBody>
      </p:sp>
      <p:sp>
        <p:nvSpPr>
          <p:cNvPr id="23" name="TextBox 22">
            <a:extLst>
              <a:ext uri="{FF2B5EF4-FFF2-40B4-BE49-F238E27FC236}">
                <a16:creationId xmlns="" xmlns:a16="http://schemas.microsoft.com/office/drawing/2014/main" id="{87E6936B-BF0A-40DB-909A-669C54F9F283}"/>
              </a:ext>
            </a:extLst>
          </p:cNvPr>
          <p:cNvSpPr txBox="1"/>
          <p:nvPr/>
        </p:nvSpPr>
        <p:spPr>
          <a:xfrm flipH="1">
            <a:off x="8226453" y="4799495"/>
            <a:ext cx="3237869" cy="215444"/>
          </a:xfrm>
          <a:prstGeom prst="rect">
            <a:avLst/>
          </a:prstGeom>
          <a:noFill/>
        </p:spPr>
        <p:txBody>
          <a:bodyPr wrap="square" lIns="0" tIns="0" rIns="0" bIns="0" rtlCol="0" anchor="ctr">
            <a:spAutoFit/>
          </a:bodyPr>
          <a:lstStyle/>
          <a:p>
            <a:pPr>
              <a:buClr>
                <a:srgbClr val="0C87B0"/>
              </a:buClr>
            </a:pPr>
            <a:r>
              <a:rPr lang="en-US" sz="1400" dirty="0" smtClean="0">
                <a:solidFill>
                  <a:schemeClr val="tx1">
                    <a:lumMod val="75000"/>
                    <a:lumOff val="25000"/>
                  </a:schemeClr>
                </a:solidFill>
                <a:cs typeface="Segoe UI" panose="020B0502040204020203" pitchFamily="34" charset="0"/>
              </a:rPr>
              <a:t>Prevents infections such as stroke</a:t>
            </a:r>
            <a:endParaRPr lang="en-US" sz="1400" dirty="0">
              <a:solidFill>
                <a:schemeClr val="tx1">
                  <a:lumMod val="75000"/>
                  <a:lumOff val="25000"/>
                </a:schemeClr>
              </a:solidFill>
              <a:cs typeface="Segoe UI" panose="020B0502040204020203" pitchFamily="34" charset="0"/>
            </a:endParaRPr>
          </a:p>
        </p:txBody>
      </p:sp>
      <p:sp>
        <p:nvSpPr>
          <p:cNvPr id="24" name="TextBox 23">
            <a:extLst>
              <a:ext uri="{FF2B5EF4-FFF2-40B4-BE49-F238E27FC236}">
                <a16:creationId xmlns="" xmlns:a16="http://schemas.microsoft.com/office/drawing/2014/main" id="{E6155560-CC31-4993-8C09-73269F9189D6}"/>
              </a:ext>
            </a:extLst>
          </p:cNvPr>
          <p:cNvSpPr txBox="1"/>
          <p:nvPr/>
        </p:nvSpPr>
        <p:spPr>
          <a:xfrm flipH="1">
            <a:off x="8226453" y="2163848"/>
            <a:ext cx="3237869" cy="215444"/>
          </a:xfrm>
          <a:prstGeom prst="rect">
            <a:avLst/>
          </a:prstGeom>
          <a:noFill/>
        </p:spPr>
        <p:txBody>
          <a:bodyPr wrap="square" lIns="0" tIns="0" rIns="0" bIns="0" rtlCol="0" anchor="ctr">
            <a:spAutoFit/>
          </a:bodyPr>
          <a:lstStyle/>
          <a:p>
            <a:pPr>
              <a:buClr>
                <a:srgbClr val="0C87B0"/>
              </a:buClr>
            </a:pPr>
            <a:r>
              <a:rPr lang="en-US" sz="1400" dirty="0" smtClean="0">
                <a:solidFill>
                  <a:schemeClr val="tx1">
                    <a:lumMod val="75000"/>
                    <a:lumOff val="25000"/>
                  </a:schemeClr>
                </a:solidFill>
                <a:cs typeface="Segoe UI" panose="020B0502040204020203" pitchFamily="34" charset="0"/>
              </a:rPr>
              <a:t>Reduces hypertension</a:t>
            </a:r>
            <a:endParaRPr lang="en-US" sz="1400" dirty="0">
              <a:solidFill>
                <a:schemeClr val="tx1">
                  <a:lumMod val="75000"/>
                  <a:lumOff val="25000"/>
                </a:schemeClr>
              </a:solidFill>
              <a:cs typeface="Segoe UI" panose="020B0502040204020203" pitchFamily="34" charset="0"/>
            </a:endParaRPr>
          </a:p>
        </p:txBody>
      </p:sp>
      <p:sp>
        <p:nvSpPr>
          <p:cNvPr id="25" name="TextBox 24">
            <a:extLst>
              <a:ext uri="{FF2B5EF4-FFF2-40B4-BE49-F238E27FC236}">
                <a16:creationId xmlns="" xmlns:a16="http://schemas.microsoft.com/office/drawing/2014/main" id="{CBE2C4F1-E070-46D7-9574-35C0C56150BB}"/>
              </a:ext>
            </a:extLst>
          </p:cNvPr>
          <p:cNvSpPr txBox="1"/>
          <p:nvPr/>
        </p:nvSpPr>
        <p:spPr>
          <a:xfrm flipH="1">
            <a:off x="8727118" y="3471940"/>
            <a:ext cx="3237869" cy="215444"/>
          </a:xfrm>
          <a:prstGeom prst="rect">
            <a:avLst/>
          </a:prstGeom>
          <a:noFill/>
        </p:spPr>
        <p:txBody>
          <a:bodyPr wrap="square" lIns="0" tIns="0" rIns="0" bIns="0" rtlCol="0" anchor="ctr">
            <a:spAutoFit/>
          </a:bodyPr>
          <a:lstStyle/>
          <a:p>
            <a:pPr>
              <a:buClr>
                <a:srgbClr val="0C87B0"/>
              </a:buClr>
            </a:pPr>
            <a:r>
              <a:rPr lang="en-US" sz="1400" dirty="0" smtClean="0">
                <a:solidFill>
                  <a:schemeClr val="tx1">
                    <a:lumMod val="75000"/>
                    <a:lumOff val="25000"/>
                  </a:schemeClr>
                </a:solidFill>
                <a:cs typeface="Segoe UI" panose="020B0502040204020203" pitchFamily="34" charset="0"/>
              </a:rPr>
              <a:t>Controls heart attack</a:t>
            </a:r>
            <a:endParaRPr lang="en-US" sz="1400" dirty="0">
              <a:solidFill>
                <a:schemeClr val="tx1">
                  <a:lumMod val="75000"/>
                  <a:lumOff val="25000"/>
                </a:schemeClr>
              </a:solidFill>
              <a:cs typeface="Segoe UI" panose="020B0502040204020203" pitchFamily="34" charset="0"/>
            </a:endParaRPr>
          </a:p>
        </p:txBody>
      </p:sp>
      <p:sp>
        <p:nvSpPr>
          <p:cNvPr id="26" name="Freeform 68">
            <a:extLst>
              <a:ext uri="{FF2B5EF4-FFF2-40B4-BE49-F238E27FC236}">
                <a16:creationId xmlns="" xmlns:a16="http://schemas.microsoft.com/office/drawing/2014/main" id="{918A2315-883F-47E8-80E8-7F7AECE5521A}"/>
              </a:ext>
            </a:extLst>
          </p:cNvPr>
          <p:cNvSpPr>
            <a:spLocks/>
          </p:cNvSpPr>
          <p:nvPr/>
        </p:nvSpPr>
        <p:spPr bwMode="auto">
          <a:xfrm>
            <a:off x="7526582" y="2188574"/>
            <a:ext cx="108865" cy="161447"/>
          </a:xfrm>
          <a:custGeom>
            <a:avLst/>
            <a:gdLst>
              <a:gd name="T0" fmla="*/ 147 w 147"/>
              <a:gd name="T1" fmla="*/ 109 h 218"/>
              <a:gd name="T2" fmla="*/ 22 w 147"/>
              <a:gd name="T3" fmla="*/ 218 h 218"/>
              <a:gd name="T4" fmla="*/ 0 w 147"/>
              <a:gd name="T5" fmla="*/ 194 h 218"/>
              <a:gd name="T6" fmla="*/ 100 w 147"/>
              <a:gd name="T7" fmla="*/ 109 h 218"/>
              <a:gd name="T8" fmla="*/ 0 w 147"/>
              <a:gd name="T9" fmla="*/ 24 h 218"/>
              <a:gd name="T10" fmla="*/ 22 w 147"/>
              <a:gd name="T11" fmla="*/ 0 h 218"/>
              <a:gd name="T12" fmla="*/ 147 w 147"/>
              <a:gd name="T13" fmla="*/ 109 h 218"/>
              <a:gd name="T14" fmla="*/ 147 w 147"/>
              <a:gd name="T15" fmla="*/ 109 h 2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 h="218">
                <a:moveTo>
                  <a:pt x="147" y="109"/>
                </a:moveTo>
                <a:lnTo>
                  <a:pt x="22" y="218"/>
                </a:lnTo>
                <a:lnTo>
                  <a:pt x="0" y="194"/>
                </a:lnTo>
                <a:lnTo>
                  <a:pt x="100" y="109"/>
                </a:lnTo>
                <a:lnTo>
                  <a:pt x="0" y="24"/>
                </a:lnTo>
                <a:lnTo>
                  <a:pt x="22" y="0"/>
                </a:lnTo>
                <a:lnTo>
                  <a:pt x="147" y="109"/>
                </a:lnTo>
                <a:lnTo>
                  <a:pt x="147" y="109"/>
                </a:lnTo>
                <a:close/>
              </a:path>
            </a:pathLst>
          </a:custGeom>
          <a:noFill/>
          <a:ln w="14288" cap="rnd">
            <a:solidFill>
              <a:schemeClr val="accent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27" name="Freeform 68">
            <a:extLst>
              <a:ext uri="{FF2B5EF4-FFF2-40B4-BE49-F238E27FC236}">
                <a16:creationId xmlns="" xmlns:a16="http://schemas.microsoft.com/office/drawing/2014/main" id="{6ECA7514-99C2-422F-AD77-8643366DF593}"/>
              </a:ext>
            </a:extLst>
          </p:cNvPr>
          <p:cNvSpPr>
            <a:spLocks/>
          </p:cNvSpPr>
          <p:nvPr/>
        </p:nvSpPr>
        <p:spPr bwMode="auto">
          <a:xfrm>
            <a:off x="8023319" y="3506396"/>
            <a:ext cx="108865" cy="161447"/>
          </a:xfrm>
          <a:custGeom>
            <a:avLst/>
            <a:gdLst>
              <a:gd name="T0" fmla="*/ 147 w 147"/>
              <a:gd name="T1" fmla="*/ 109 h 218"/>
              <a:gd name="T2" fmla="*/ 22 w 147"/>
              <a:gd name="T3" fmla="*/ 218 h 218"/>
              <a:gd name="T4" fmla="*/ 0 w 147"/>
              <a:gd name="T5" fmla="*/ 194 h 218"/>
              <a:gd name="T6" fmla="*/ 100 w 147"/>
              <a:gd name="T7" fmla="*/ 109 h 218"/>
              <a:gd name="T8" fmla="*/ 0 w 147"/>
              <a:gd name="T9" fmla="*/ 24 h 218"/>
              <a:gd name="T10" fmla="*/ 22 w 147"/>
              <a:gd name="T11" fmla="*/ 0 h 218"/>
              <a:gd name="T12" fmla="*/ 147 w 147"/>
              <a:gd name="T13" fmla="*/ 109 h 218"/>
              <a:gd name="T14" fmla="*/ 147 w 147"/>
              <a:gd name="T15" fmla="*/ 109 h 2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 h="218">
                <a:moveTo>
                  <a:pt x="147" y="109"/>
                </a:moveTo>
                <a:lnTo>
                  <a:pt x="22" y="218"/>
                </a:lnTo>
                <a:lnTo>
                  <a:pt x="0" y="194"/>
                </a:lnTo>
                <a:lnTo>
                  <a:pt x="100" y="109"/>
                </a:lnTo>
                <a:lnTo>
                  <a:pt x="0" y="24"/>
                </a:lnTo>
                <a:lnTo>
                  <a:pt x="22" y="0"/>
                </a:lnTo>
                <a:lnTo>
                  <a:pt x="147" y="109"/>
                </a:lnTo>
                <a:lnTo>
                  <a:pt x="147" y="109"/>
                </a:lnTo>
                <a:close/>
              </a:path>
            </a:pathLst>
          </a:custGeom>
          <a:noFill/>
          <a:ln w="14288" cap="rnd">
            <a:solidFill>
              <a:schemeClr val="accent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28" name="Freeform 68">
            <a:extLst>
              <a:ext uri="{FF2B5EF4-FFF2-40B4-BE49-F238E27FC236}">
                <a16:creationId xmlns="" xmlns:a16="http://schemas.microsoft.com/office/drawing/2014/main" id="{D7A8B665-46D1-4AA1-8DCA-22646EE453C7}"/>
              </a:ext>
            </a:extLst>
          </p:cNvPr>
          <p:cNvSpPr>
            <a:spLocks/>
          </p:cNvSpPr>
          <p:nvPr/>
        </p:nvSpPr>
        <p:spPr bwMode="auto">
          <a:xfrm>
            <a:off x="7526582" y="4824221"/>
            <a:ext cx="108865" cy="161447"/>
          </a:xfrm>
          <a:custGeom>
            <a:avLst/>
            <a:gdLst>
              <a:gd name="T0" fmla="*/ 147 w 147"/>
              <a:gd name="T1" fmla="*/ 109 h 218"/>
              <a:gd name="T2" fmla="*/ 22 w 147"/>
              <a:gd name="T3" fmla="*/ 218 h 218"/>
              <a:gd name="T4" fmla="*/ 0 w 147"/>
              <a:gd name="T5" fmla="*/ 194 h 218"/>
              <a:gd name="T6" fmla="*/ 100 w 147"/>
              <a:gd name="T7" fmla="*/ 109 h 218"/>
              <a:gd name="T8" fmla="*/ 0 w 147"/>
              <a:gd name="T9" fmla="*/ 24 h 218"/>
              <a:gd name="T10" fmla="*/ 22 w 147"/>
              <a:gd name="T11" fmla="*/ 0 h 218"/>
              <a:gd name="T12" fmla="*/ 147 w 147"/>
              <a:gd name="T13" fmla="*/ 109 h 218"/>
              <a:gd name="T14" fmla="*/ 147 w 147"/>
              <a:gd name="T15" fmla="*/ 109 h 2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 h="218">
                <a:moveTo>
                  <a:pt x="147" y="109"/>
                </a:moveTo>
                <a:lnTo>
                  <a:pt x="22" y="218"/>
                </a:lnTo>
                <a:lnTo>
                  <a:pt x="0" y="194"/>
                </a:lnTo>
                <a:lnTo>
                  <a:pt x="100" y="109"/>
                </a:lnTo>
                <a:lnTo>
                  <a:pt x="0" y="24"/>
                </a:lnTo>
                <a:lnTo>
                  <a:pt x="22" y="0"/>
                </a:lnTo>
                <a:lnTo>
                  <a:pt x="147" y="109"/>
                </a:lnTo>
                <a:lnTo>
                  <a:pt x="147" y="109"/>
                </a:lnTo>
                <a:close/>
              </a:path>
            </a:pathLst>
          </a:custGeom>
          <a:noFill/>
          <a:ln w="14288" cap="rnd">
            <a:solidFill>
              <a:schemeClr val="accent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29" name="Freeform 68">
            <a:extLst>
              <a:ext uri="{FF2B5EF4-FFF2-40B4-BE49-F238E27FC236}">
                <a16:creationId xmlns="" xmlns:a16="http://schemas.microsoft.com/office/drawing/2014/main" id="{A46EF631-718F-40A9-BDEF-15EA6AE9BA1A}"/>
              </a:ext>
            </a:extLst>
          </p:cNvPr>
          <p:cNvSpPr>
            <a:spLocks/>
          </p:cNvSpPr>
          <p:nvPr/>
        </p:nvSpPr>
        <p:spPr bwMode="auto">
          <a:xfrm flipH="1">
            <a:off x="4555963" y="2188574"/>
            <a:ext cx="108865" cy="161447"/>
          </a:xfrm>
          <a:custGeom>
            <a:avLst/>
            <a:gdLst>
              <a:gd name="T0" fmla="*/ 147 w 147"/>
              <a:gd name="T1" fmla="*/ 109 h 218"/>
              <a:gd name="T2" fmla="*/ 22 w 147"/>
              <a:gd name="T3" fmla="*/ 218 h 218"/>
              <a:gd name="T4" fmla="*/ 0 w 147"/>
              <a:gd name="T5" fmla="*/ 194 h 218"/>
              <a:gd name="T6" fmla="*/ 100 w 147"/>
              <a:gd name="T7" fmla="*/ 109 h 218"/>
              <a:gd name="T8" fmla="*/ 0 w 147"/>
              <a:gd name="T9" fmla="*/ 24 h 218"/>
              <a:gd name="T10" fmla="*/ 22 w 147"/>
              <a:gd name="T11" fmla="*/ 0 h 218"/>
              <a:gd name="T12" fmla="*/ 147 w 147"/>
              <a:gd name="T13" fmla="*/ 109 h 218"/>
              <a:gd name="T14" fmla="*/ 147 w 147"/>
              <a:gd name="T15" fmla="*/ 109 h 2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 h="218">
                <a:moveTo>
                  <a:pt x="147" y="109"/>
                </a:moveTo>
                <a:lnTo>
                  <a:pt x="22" y="218"/>
                </a:lnTo>
                <a:lnTo>
                  <a:pt x="0" y="194"/>
                </a:lnTo>
                <a:lnTo>
                  <a:pt x="100" y="109"/>
                </a:lnTo>
                <a:lnTo>
                  <a:pt x="0" y="24"/>
                </a:lnTo>
                <a:lnTo>
                  <a:pt x="22" y="0"/>
                </a:lnTo>
                <a:lnTo>
                  <a:pt x="147" y="109"/>
                </a:lnTo>
                <a:lnTo>
                  <a:pt x="147" y="109"/>
                </a:lnTo>
                <a:close/>
              </a:path>
            </a:pathLst>
          </a:custGeom>
          <a:noFill/>
          <a:ln w="14288" cap="rnd">
            <a:solidFill>
              <a:schemeClr val="accent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0" name="Freeform 68">
            <a:extLst>
              <a:ext uri="{FF2B5EF4-FFF2-40B4-BE49-F238E27FC236}">
                <a16:creationId xmlns="" xmlns:a16="http://schemas.microsoft.com/office/drawing/2014/main" id="{9A73B70F-54F3-4152-A246-08FED8DD4029}"/>
              </a:ext>
            </a:extLst>
          </p:cNvPr>
          <p:cNvSpPr>
            <a:spLocks/>
          </p:cNvSpPr>
          <p:nvPr/>
        </p:nvSpPr>
        <p:spPr bwMode="auto">
          <a:xfrm flipH="1">
            <a:off x="4059226" y="3506396"/>
            <a:ext cx="108865" cy="161447"/>
          </a:xfrm>
          <a:custGeom>
            <a:avLst/>
            <a:gdLst>
              <a:gd name="T0" fmla="*/ 147 w 147"/>
              <a:gd name="T1" fmla="*/ 109 h 218"/>
              <a:gd name="T2" fmla="*/ 22 w 147"/>
              <a:gd name="T3" fmla="*/ 218 h 218"/>
              <a:gd name="T4" fmla="*/ 0 w 147"/>
              <a:gd name="T5" fmla="*/ 194 h 218"/>
              <a:gd name="T6" fmla="*/ 100 w 147"/>
              <a:gd name="T7" fmla="*/ 109 h 218"/>
              <a:gd name="T8" fmla="*/ 0 w 147"/>
              <a:gd name="T9" fmla="*/ 24 h 218"/>
              <a:gd name="T10" fmla="*/ 22 w 147"/>
              <a:gd name="T11" fmla="*/ 0 h 218"/>
              <a:gd name="T12" fmla="*/ 147 w 147"/>
              <a:gd name="T13" fmla="*/ 109 h 218"/>
              <a:gd name="T14" fmla="*/ 147 w 147"/>
              <a:gd name="T15" fmla="*/ 109 h 2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 h="218">
                <a:moveTo>
                  <a:pt x="147" y="109"/>
                </a:moveTo>
                <a:lnTo>
                  <a:pt x="22" y="218"/>
                </a:lnTo>
                <a:lnTo>
                  <a:pt x="0" y="194"/>
                </a:lnTo>
                <a:lnTo>
                  <a:pt x="100" y="109"/>
                </a:lnTo>
                <a:lnTo>
                  <a:pt x="0" y="24"/>
                </a:lnTo>
                <a:lnTo>
                  <a:pt x="22" y="0"/>
                </a:lnTo>
                <a:lnTo>
                  <a:pt x="147" y="109"/>
                </a:lnTo>
                <a:lnTo>
                  <a:pt x="147" y="109"/>
                </a:lnTo>
                <a:close/>
              </a:path>
            </a:pathLst>
          </a:custGeom>
          <a:noFill/>
          <a:ln w="14288" cap="rnd">
            <a:solidFill>
              <a:schemeClr val="accent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1" name="Freeform 68">
            <a:extLst>
              <a:ext uri="{FF2B5EF4-FFF2-40B4-BE49-F238E27FC236}">
                <a16:creationId xmlns="" xmlns:a16="http://schemas.microsoft.com/office/drawing/2014/main" id="{9573B96A-0EC2-470B-A380-11ABF48A0099}"/>
              </a:ext>
            </a:extLst>
          </p:cNvPr>
          <p:cNvSpPr>
            <a:spLocks/>
          </p:cNvSpPr>
          <p:nvPr/>
        </p:nvSpPr>
        <p:spPr bwMode="auto">
          <a:xfrm flipH="1">
            <a:off x="4555963" y="4824221"/>
            <a:ext cx="108865" cy="161447"/>
          </a:xfrm>
          <a:custGeom>
            <a:avLst/>
            <a:gdLst>
              <a:gd name="T0" fmla="*/ 147 w 147"/>
              <a:gd name="T1" fmla="*/ 109 h 218"/>
              <a:gd name="T2" fmla="*/ 22 w 147"/>
              <a:gd name="T3" fmla="*/ 218 h 218"/>
              <a:gd name="T4" fmla="*/ 0 w 147"/>
              <a:gd name="T5" fmla="*/ 194 h 218"/>
              <a:gd name="T6" fmla="*/ 100 w 147"/>
              <a:gd name="T7" fmla="*/ 109 h 218"/>
              <a:gd name="T8" fmla="*/ 0 w 147"/>
              <a:gd name="T9" fmla="*/ 24 h 218"/>
              <a:gd name="T10" fmla="*/ 22 w 147"/>
              <a:gd name="T11" fmla="*/ 0 h 218"/>
              <a:gd name="T12" fmla="*/ 147 w 147"/>
              <a:gd name="T13" fmla="*/ 109 h 218"/>
              <a:gd name="T14" fmla="*/ 147 w 147"/>
              <a:gd name="T15" fmla="*/ 109 h 2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 h="218">
                <a:moveTo>
                  <a:pt x="147" y="109"/>
                </a:moveTo>
                <a:lnTo>
                  <a:pt x="22" y="218"/>
                </a:lnTo>
                <a:lnTo>
                  <a:pt x="0" y="194"/>
                </a:lnTo>
                <a:lnTo>
                  <a:pt x="100" y="109"/>
                </a:lnTo>
                <a:lnTo>
                  <a:pt x="0" y="24"/>
                </a:lnTo>
                <a:lnTo>
                  <a:pt x="22" y="0"/>
                </a:lnTo>
                <a:lnTo>
                  <a:pt x="147" y="109"/>
                </a:lnTo>
                <a:lnTo>
                  <a:pt x="147" y="109"/>
                </a:lnTo>
                <a:close/>
              </a:path>
            </a:pathLst>
          </a:custGeom>
          <a:noFill/>
          <a:ln w="14288" cap="rnd">
            <a:solidFill>
              <a:schemeClr val="accent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3" name="Graphic 2">
            <a:extLst>
              <a:ext uri="{FF2B5EF4-FFF2-40B4-BE49-F238E27FC236}">
                <a16:creationId xmlns="" xmlns:a16="http://schemas.microsoft.com/office/drawing/2014/main" id="{0802EB2A-BB2F-45DB-901E-EF40D6332FED}"/>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5281915" y="2969771"/>
            <a:ext cx="1628172" cy="1234698"/>
          </a:xfrm>
          <a:prstGeom prst="rect">
            <a:avLst/>
          </a:prstGeom>
        </p:spPr>
      </p:pic>
      <p:sp>
        <p:nvSpPr>
          <p:cNvPr id="5" name="Date Placeholder 4">
            <a:extLst>
              <a:ext uri="{FF2B5EF4-FFF2-40B4-BE49-F238E27FC236}">
                <a16:creationId xmlns="" xmlns:a16="http://schemas.microsoft.com/office/drawing/2014/main" id="{C237A314-3986-4A12-BCDA-36FB72D67140}"/>
              </a:ext>
            </a:extLst>
          </p:cNvPr>
          <p:cNvSpPr>
            <a:spLocks noGrp="1"/>
          </p:cNvSpPr>
          <p:nvPr>
            <p:ph type="dt" sz="half" idx="10"/>
          </p:nvPr>
        </p:nvSpPr>
        <p:spPr/>
        <p:txBody>
          <a:bodyPr/>
          <a:lstStyle/>
          <a:p>
            <a:fld id="{285ED2C2-4ED9-442F-AC80-4774866D4967}" type="datetime1">
              <a:rPr lang="en-ID" smtClean="0"/>
              <a:t>06/03/21</a:t>
            </a:fld>
            <a:endParaRPr lang="en-ID"/>
          </a:p>
        </p:txBody>
      </p:sp>
      <p:sp>
        <p:nvSpPr>
          <p:cNvPr id="32" name="Slide Number Placeholder 31">
            <a:extLst>
              <a:ext uri="{FF2B5EF4-FFF2-40B4-BE49-F238E27FC236}">
                <a16:creationId xmlns="" xmlns:a16="http://schemas.microsoft.com/office/drawing/2014/main" id="{82FFB4CA-5C37-467C-B0A3-D6E3376FA24F}"/>
              </a:ext>
            </a:extLst>
          </p:cNvPr>
          <p:cNvSpPr>
            <a:spLocks noGrp="1"/>
          </p:cNvSpPr>
          <p:nvPr>
            <p:ph type="sldNum" sz="quarter" idx="12"/>
          </p:nvPr>
        </p:nvSpPr>
        <p:spPr/>
        <p:txBody>
          <a:bodyPr/>
          <a:lstStyle/>
          <a:p>
            <a:fld id="{26D49C60-8930-4BE5-BA45-E54C580C16F2}" type="slidenum">
              <a:rPr lang="en-ID" smtClean="0"/>
              <a:t>3</a:t>
            </a:fld>
            <a:endParaRPr lang="en-ID"/>
          </a:p>
        </p:txBody>
      </p:sp>
    </p:spTree>
    <p:extLst>
      <p:ext uri="{BB962C8B-B14F-4D97-AF65-F5344CB8AC3E}">
        <p14:creationId xmlns:p14="http://schemas.microsoft.com/office/powerpoint/2010/main" val="400605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F2F3FB9-AB62-411C-94FC-7403FE470062}"/>
              </a:ext>
            </a:extLst>
          </p:cNvPr>
          <p:cNvSpPr txBox="1"/>
          <p:nvPr/>
        </p:nvSpPr>
        <p:spPr>
          <a:xfrm>
            <a:off x="6131639" y="848188"/>
            <a:ext cx="5439183" cy="615553"/>
          </a:xfrm>
          <a:prstGeom prst="rect">
            <a:avLst/>
          </a:prstGeom>
          <a:noFill/>
        </p:spPr>
        <p:txBody>
          <a:bodyPr wrap="square" lIns="0" tIns="0" rIns="0" bIns="0" rtlCol="0">
            <a:spAutoFit/>
          </a:bodyPr>
          <a:lstStyle/>
          <a:p>
            <a:pPr algn="ctr"/>
            <a:r>
              <a:rPr lang="en-US" sz="4000" dirty="0" smtClean="0">
                <a:solidFill>
                  <a:schemeClr val="tx2"/>
                </a:solidFill>
                <a:latin typeface="+mj-lt"/>
              </a:rPr>
              <a:t>Health Risks</a:t>
            </a:r>
            <a:endParaRPr lang="en-ID" sz="4000" dirty="0">
              <a:solidFill>
                <a:schemeClr val="tx2"/>
              </a:solidFill>
              <a:latin typeface="+mj-lt"/>
            </a:endParaRPr>
          </a:p>
        </p:txBody>
      </p:sp>
      <p:pic>
        <p:nvPicPr>
          <p:cNvPr id="5" name="Graphic 4">
            <a:extLst>
              <a:ext uri="{FF2B5EF4-FFF2-40B4-BE49-F238E27FC236}">
                <a16:creationId xmlns="" xmlns:a16="http://schemas.microsoft.com/office/drawing/2014/main" id="{9B243D84-E81A-4D35-8222-EEE1EDB09900}"/>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423783" y="1655606"/>
            <a:ext cx="4912146" cy="3905564"/>
          </a:xfrm>
          <a:prstGeom prst="rect">
            <a:avLst/>
          </a:prstGeom>
        </p:spPr>
      </p:pic>
      <p:sp>
        <p:nvSpPr>
          <p:cNvPr id="34" name="TextBox 33">
            <a:extLst>
              <a:ext uri="{FF2B5EF4-FFF2-40B4-BE49-F238E27FC236}">
                <a16:creationId xmlns="" xmlns:a16="http://schemas.microsoft.com/office/drawing/2014/main" id="{3231C15F-A3AD-4AB5-A67F-6F5CBC106C86}"/>
              </a:ext>
            </a:extLst>
          </p:cNvPr>
          <p:cNvSpPr txBox="1"/>
          <p:nvPr/>
        </p:nvSpPr>
        <p:spPr>
          <a:xfrm rot="1252297">
            <a:off x="5560973" y="1653692"/>
            <a:ext cx="1236373" cy="923330"/>
          </a:xfrm>
          <a:prstGeom prst="rect">
            <a:avLst/>
          </a:prstGeom>
          <a:noFill/>
          <a:ln>
            <a:noFill/>
          </a:ln>
        </p:spPr>
        <p:txBody>
          <a:bodyPr wrap="square" lIns="0" tIns="0" rIns="0" bIns="0" rtlCol="0" anchor="t">
            <a:spAutoFit/>
          </a:bodyPr>
          <a:lstStyle/>
          <a:p>
            <a:pPr algn="ctr">
              <a:buClr>
                <a:schemeClr val="accent1"/>
              </a:buClr>
            </a:pPr>
            <a:r>
              <a:rPr lang="en-US" sz="6000" b="1" dirty="0" smtClean="0">
                <a:solidFill>
                  <a:schemeClr val="accent1"/>
                </a:solidFill>
              </a:rPr>
              <a:t>01</a:t>
            </a:r>
            <a:endParaRPr lang="en-US" sz="6000" b="1" dirty="0">
              <a:solidFill>
                <a:schemeClr val="accent1"/>
              </a:solidFill>
            </a:endParaRPr>
          </a:p>
        </p:txBody>
      </p:sp>
      <p:sp>
        <p:nvSpPr>
          <p:cNvPr id="35" name="TextBox 34">
            <a:extLst>
              <a:ext uri="{FF2B5EF4-FFF2-40B4-BE49-F238E27FC236}">
                <a16:creationId xmlns="" xmlns:a16="http://schemas.microsoft.com/office/drawing/2014/main" id="{01BF7B5A-3E7F-49E7-820A-FA8633E955B1}"/>
              </a:ext>
            </a:extLst>
          </p:cNvPr>
          <p:cNvSpPr txBox="1"/>
          <p:nvPr/>
        </p:nvSpPr>
        <p:spPr>
          <a:xfrm>
            <a:off x="6526451" y="2079294"/>
            <a:ext cx="5439183" cy="307777"/>
          </a:xfrm>
          <a:prstGeom prst="rect">
            <a:avLst/>
          </a:prstGeom>
          <a:noFill/>
          <a:ln>
            <a:noFill/>
          </a:ln>
        </p:spPr>
        <p:txBody>
          <a:bodyPr wrap="square" lIns="0" tIns="0" rIns="0" bIns="0" rtlCol="0" anchor="t">
            <a:spAutoFit/>
          </a:bodyPr>
          <a:lstStyle/>
          <a:p>
            <a:pPr>
              <a:buClr>
                <a:schemeClr val="accent1"/>
              </a:buClr>
            </a:pPr>
            <a:r>
              <a:rPr lang="en-US" sz="2000" dirty="0" smtClean="0">
                <a:solidFill>
                  <a:schemeClr val="tx1">
                    <a:lumMod val="65000"/>
                    <a:lumOff val="35000"/>
                  </a:schemeClr>
                </a:solidFill>
              </a:rPr>
              <a:t>Reduces all risks associated with type II diabetic. </a:t>
            </a:r>
            <a:endParaRPr lang="en-US" sz="2000" dirty="0">
              <a:solidFill>
                <a:schemeClr val="tx1">
                  <a:lumMod val="65000"/>
                  <a:lumOff val="35000"/>
                </a:schemeClr>
              </a:solidFill>
            </a:endParaRPr>
          </a:p>
        </p:txBody>
      </p:sp>
      <p:sp>
        <p:nvSpPr>
          <p:cNvPr id="36" name="TextBox 35">
            <a:extLst>
              <a:ext uri="{FF2B5EF4-FFF2-40B4-BE49-F238E27FC236}">
                <a16:creationId xmlns="" xmlns:a16="http://schemas.microsoft.com/office/drawing/2014/main" id="{503477D3-508D-40EA-B465-B876D48AF7C5}"/>
              </a:ext>
            </a:extLst>
          </p:cNvPr>
          <p:cNvSpPr txBox="1"/>
          <p:nvPr/>
        </p:nvSpPr>
        <p:spPr>
          <a:xfrm rot="1252297">
            <a:off x="5560973" y="3303486"/>
            <a:ext cx="1236373" cy="923330"/>
          </a:xfrm>
          <a:prstGeom prst="rect">
            <a:avLst/>
          </a:prstGeom>
          <a:noFill/>
          <a:ln>
            <a:noFill/>
          </a:ln>
        </p:spPr>
        <p:txBody>
          <a:bodyPr wrap="square" lIns="0" tIns="0" rIns="0" bIns="0" rtlCol="0" anchor="t">
            <a:spAutoFit/>
          </a:bodyPr>
          <a:lstStyle/>
          <a:p>
            <a:pPr algn="ctr">
              <a:buClr>
                <a:schemeClr val="accent1"/>
              </a:buClr>
            </a:pPr>
            <a:r>
              <a:rPr lang="en-US" sz="6000" b="1" dirty="0" smtClean="0">
                <a:solidFill>
                  <a:schemeClr val="accent2"/>
                </a:solidFill>
              </a:rPr>
              <a:t>02</a:t>
            </a:r>
            <a:endParaRPr lang="en-US" sz="6000" b="1" dirty="0">
              <a:solidFill>
                <a:schemeClr val="accent2"/>
              </a:solidFill>
            </a:endParaRPr>
          </a:p>
        </p:txBody>
      </p:sp>
      <p:sp>
        <p:nvSpPr>
          <p:cNvPr id="37" name="TextBox 36">
            <a:extLst>
              <a:ext uri="{FF2B5EF4-FFF2-40B4-BE49-F238E27FC236}">
                <a16:creationId xmlns="" xmlns:a16="http://schemas.microsoft.com/office/drawing/2014/main" id="{E48638A0-8FBC-4807-BC49-BBC741ADE0E8}"/>
              </a:ext>
            </a:extLst>
          </p:cNvPr>
          <p:cNvSpPr txBox="1"/>
          <p:nvPr/>
        </p:nvSpPr>
        <p:spPr>
          <a:xfrm>
            <a:off x="6526451" y="3848468"/>
            <a:ext cx="5439183" cy="369332"/>
          </a:xfrm>
          <a:prstGeom prst="rect">
            <a:avLst/>
          </a:prstGeom>
          <a:noFill/>
          <a:ln>
            <a:noFill/>
          </a:ln>
        </p:spPr>
        <p:txBody>
          <a:bodyPr wrap="square" lIns="0" tIns="0" rIns="0" bIns="0" rtlCol="0" anchor="t">
            <a:spAutoFit/>
          </a:bodyPr>
          <a:lstStyle/>
          <a:p>
            <a:pPr>
              <a:buClr>
                <a:schemeClr val="accent1"/>
              </a:buClr>
            </a:pPr>
            <a:r>
              <a:rPr lang="en-US" sz="2400" dirty="0" smtClean="0">
                <a:solidFill>
                  <a:schemeClr val="tx1">
                    <a:lumMod val="65000"/>
                    <a:lumOff val="35000"/>
                  </a:schemeClr>
                </a:solidFill>
              </a:rPr>
              <a:t>Reduces sugar production in lungs</a:t>
            </a:r>
            <a:endParaRPr lang="en-US" sz="2400" dirty="0">
              <a:solidFill>
                <a:schemeClr val="tx1">
                  <a:lumMod val="65000"/>
                  <a:lumOff val="35000"/>
                </a:schemeClr>
              </a:solidFill>
            </a:endParaRPr>
          </a:p>
        </p:txBody>
      </p:sp>
      <p:sp>
        <p:nvSpPr>
          <p:cNvPr id="38" name="TextBox 37">
            <a:extLst>
              <a:ext uri="{FF2B5EF4-FFF2-40B4-BE49-F238E27FC236}">
                <a16:creationId xmlns="" xmlns:a16="http://schemas.microsoft.com/office/drawing/2014/main" id="{B37E6AE6-F46E-4312-9C48-746A12026A6F}"/>
              </a:ext>
            </a:extLst>
          </p:cNvPr>
          <p:cNvSpPr txBox="1"/>
          <p:nvPr/>
        </p:nvSpPr>
        <p:spPr>
          <a:xfrm rot="1252297">
            <a:off x="5560973" y="4953281"/>
            <a:ext cx="1236373" cy="923330"/>
          </a:xfrm>
          <a:prstGeom prst="rect">
            <a:avLst/>
          </a:prstGeom>
          <a:noFill/>
          <a:ln>
            <a:noFill/>
          </a:ln>
        </p:spPr>
        <p:txBody>
          <a:bodyPr wrap="square" lIns="0" tIns="0" rIns="0" bIns="0" rtlCol="0" anchor="t">
            <a:spAutoFit/>
          </a:bodyPr>
          <a:lstStyle/>
          <a:p>
            <a:pPr algn="ctr">
              <a:buClr>
                <a:schemeClr val="accent1"/>
              </a:buClr>
            </a:pPr>
            <a:r>
              <a:rPr lang="en-US" sz="6000" b="1" dirty="0">
                <a:solidFill>
                  <a:schemeClr val="accent3"/>
                </a:solidFill>
              </a:rPr>
              <a:t>0</a:t>
            </a:r>
            <a:r>
              <a:rPr lang="en-US" sz="6000" b="1" dirty="0" smtClean="0">
                <a:solidFill>
                  <a:schemeClr val="accent3"/>
                </a:solidFill>
              </a:rPr>
              <a:t>3</a:t>
            </a:r>
            <a:endParaRPr lang="en-US" sz="6000" b="1" dirty="0">
              <a:solidFill>
                <a:schemeClr val="accent3"/>
              </a:solidFill>
            </a:endParaRPr>
          </a:p>
        </p:txBody>
      </p:sp>
      <p:sp>
        <p:nvSpPr>
          <p:cNvPr id="39" name="TextBox 38">
            <a:extLst>
              <a:ext uri="{FF2B5EF4-FFF2-40B4-BE49-F238E27FC236}">
                <a16:creationId xmlns="" xmlns:a16="http://schemas.microsoft.com/office/drawing/2014/main" id="{759E63CB-F09E-482C-B4DC-FC3F9D298405}"/>
              </a:ext>
            </a:extLst>
          </p:cNvPr>
          <p:cNvSpPr txBox="1"/>
          <p:nvPr/>
        </p:nvSpPr>
        <p:spPr>
          <a:xfrm>
            <a:off x="6709868" y="5459656"/>
            <a:ext cx="5439183" cy="369332"/>
          </a:xfrm>
          <a:prstGeom prst="rect">
            <a:avLst/>
          </a:prstGeom>
          <a:noFill/>
          <a:ln>
            <a:noFill/>
          </a:ln>
        </p:spPr>
        <p:txBody>
          <a:bodyPr wrap="square" lIns="0" tIns="0" rIns="0" bIns="0" rtlCol="0" anchor="t">
            <a:spAutoFit/>
          </a:bodyPr>
          <a:lstStyle/>
          <a:p>
            <a:pPr>
              <a:buClr>
                <a:schemeClr val="accent1"/>
              </a:buClr>
            </a:pPr>
            <a:r>
              <a:rPr lang="en-US" sz="2400" dirty="0" smtClean="0">
                <a:solidFill>
                  <a:schemeClr val="tx1">
                    <a:lumMod val="65000"/>
                    <a:lumOff val="35000"/>
                  </a:schemeClr>
                </a:solidFill>
              </a:rPr>
              <a:t>Development of bone mass density. </a:t>
            </a:r>
            <a:endParaRPr lang="en-US" sz="2400" dirty="0">
              <a:solidFill>
                <a:schemeClr val="tx1">
                  <a:lumMod val="65000"/>
                  <a:lumOff val="35000"/>
                </a:schemeClr>
              </a:solidFill>
            </a:endParaRPr>
          </a:p>
        </p:txBody>
      </p:sp>
      <p:sp>
        <p:nvSpPr>
          <p:cNvPr id="40" name="Date Placeholder 39">
            <a:extLst>
              <a:ext uri="{FF2B5EF4-FFF2-40B4-BE49-F238E27FC236}">
                <a16:creationId xmlns="" xmlns:a16="http://schemas.microsoft.com/office/drawing/2014/main" id="{79F8DEC0-D815-4FCB-AED6-F185CBD67E4C}"/>
              </a:ext>
            </a:extLst>
          </p:cNvPr>
          <p:cNvSpPr>
            <a:spLocks noGrp="1"/>
          </p:cNvSpPr>
          <p:nvPr>
            <p:ph type="dt" sz="half" idx="10"/>
          </p:nvPr>
        </p:nvSpPr>
        <p:spPr/>
        <p:txBody>
          <a:bodyPr/>
          <a:lstStyle/>
          <a:p>
            <a:fld id="{45DC5982-571D-4AB6-BB9E-44F2222CF2E2}" type="datetime1">
              <a:rPr lang="en-ID" smtClean="0"/>
              <a:t>06/03/21</a:t>
            </a:fld>
            <a:endParaRPr lang="en-ID"/>
          </a:p>
        </p:txBody>
      </p:sp>
      <p:sp>
        <p:nvSpPr>
          <p:cNvPr id="41" name="Slide Number Placeholder 40">
            <a:extLst>
              <a:ext uri="{FF2B5EF4-FFF2-40B4-BE49-F238E27FC236}">
                <a16:creationId xmlns="" xmlns:a16="http://schemas.microsoft.com/office/drawing/2014/main" id="{9ACF3D32-F8E1-4AC2-9C40-0E3DAEED36AA}"/>
              </a:ext>
            </a:extLst>
          </p:cNvPr>
          <p:cNvSpPr>
            <a:spLocks noGrp="1"/>
          </p:cNvSpPr>
          <p:nvPr>
            <p:ph type="sldNum" sz="quarter" idx="12"/>
          </p:nvPr>
        </p:nvSpPr>
        <p:spPr/>
        <p:txBody>
          <a:bodyPr/>
          <a:lstStyle/>
          <a:p>
            <a:fld id="{26D49C60-8930-4BE5-BA45-E54C580C16F2}" type="slidenum">
              <a:rPr lang="en-ID" smtClean="0"/>
              <a:t>4</a:t>
            </a:fld>
            <a:endParaRPr lang="en-ID"/>
          </a:p>
        </p:txBody>
      </p:sp>
    </p:spTree>
    <p:extLst>
      <p:ext uri="{BB962C8B-B14F-4D97-AF65-F5344CB8AC3E}">
        <p14:creationId xmlns:p14="http://schemas.microsoft.com/office/powerpoint/2010/main" val="4073572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2261" y="698269"/>
            <a:ext cx="6018415" cy="3416320"/>
          </a:xfrm>
          <a:prstGeom prst="rect">
            <a:avLst/>
          </a:prstGeom>
          <a:noFill/>
        </p:spPr>
        <p:txBody>
          <a:bodyPr wrap="square" rtlCol="0">
            <a:spAutoFit/>
          </a:bodyPr>
          <a:lstStyle/>
          <a:p>
            <a:pPr marL="465138" indent="-465138"/>
            <a:r>
              <a:rPr lang="en-US" dirty="0"/>
              <a:t>Butterworth, D. A., Turner, J. D., &amp; Johnstone, A. J. (2012). Coaches’ perceptions of the potential use of performance analysis in badminton. </a:t>
            </a:r>
            <a:r>
              <a:rPr lang="en-US" i="1" dirty="0"/>
              <a:t>International Journal of Performance Analysis in Sport</a:t>
            </a:r>
            <a:r>
              <a:rPr lang="en-US" dirty="0"/>
              <a:t>, </a:t>
            </a:r>
            <a:r>
              <a:rPr lang="en-US" i="1" dirty="0"/>
              <a:t>12</a:t>
            </a:r>
            <a:r>
              <a:rPr lang="en-US" dirty="0"/>
              <a:t>(2), 452-467</a:t>
            </a:r>
            <a:r>
              <a:rPr lang="en-US" dirty="0" smtClean="0"/>
              <a:t>.</a:t>
            </a:r>
          </a:p>
          <a:p>
            <a:pPr marL="465138" indent="-465138"/>
            <a:r>
              <a:rPr lang="en-US" dirty="0" err="1"/>
              <a:t>Faude</a:t>
            </a:r>
            <a:r>
              <a:rPr lang="en-US" dirty="0"/>
              <a:t>, O., Meyer, T., Rosenberger, F., Fries, M., Huber, G., &amp; </a:t>
            </a:r>
            <a:r>
              <a:rPr lang="en-US" dirty="0" err="1"/>
              <a:t>Kindermann</a:t>
            </a:r>
            <a:r>
              <a:rPr lang="en-US" dirty="0"/>
              <a:t>, W. (2007). Physiological characteristics of badminton match play. </a:t>
            </a:r>
            <a:r>
              <a:rPr lang="en-US" i="1" dirty="0"/>
              <a:t>European journal of applied physiology</a:t>
            </a:r>
            <a:r>
              <a:rPr lang="en-US" dirty="0"/>
              <a:t>, </a:t>
            </a:r>
            <a:r>
              <a:rPr lang="en-US" i="1" dirty="0"/>
              <a:t>100</a:t>
            </a:r>
            <a:r>
              <a:rPr lang="en-US" dirty="0"/>
              <a:t>(4), 479-485</a:t>
            </a:r>
            <a:r>
              <a:rPr lang="en-US" dirty="0" smtClean="0"/>
              <a:t>.</a:t>
            </a:r>
          </a:p>
          <a:p>
            <a:pPr marL="465138" indent="-465138"/>
            <a:r>
              <a:rPr lang="en-US" dirty="0" err="1"/>
              <a:t>Paggi</a:t>
            </a:r>
            <a:r>
              <a:rPr lang="en-US" dirty="0"/>
              <a:t>, M. E., </a:t>
            </a:r>
            <a:r>
              <a:rPr lang="en-US" dirty="0" err="1"/>
              <a:t>Jopp</a:t>
            </a:r>
            <a:r>
              <a:rPr lang="en-US" dirty="0"/>
              <a:t>, D., &amp; Hertzog, C. (2016). The importance of leisure activities in the relationship between physical health and well-being in a life span sample. </a:t>
            </a:r>
            <a:r>
              <a:rPr lang="en-US" i="1" dirty="0"/>
              <a:t>Gerontology</a:t>
            </a:r>
            <a:r>
              <a:rPr lang="en-US" dirty="0"/>
              <a:t>, </a:t>
            </a:r>
            <a:r>
              <a:rPr lang="en-US" i="1" dirty="0"/>
              <a:t>62</a:t>
            </a:r>
            <a:r>
              <a:rPr lang="en-US" dirty="0"/>
              <a:t>(4), 450-458.</a:t>
            </a:r>
          </a:p>
        </p:txBody>
      </p:sp>
    </p:spTree>
    <p:extLst>
      <p:ext uri="{BB962C8B-B14F-4D97-AF65-F5344CB8AC3E}">
        <p14:creationId xmlns:p14="http://schemas.microsoft.com/office/powerpoint/2010/main" val="1301937277"/>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ustom 2">
      <a:majorFont>
        <a:latin typeface="Bahnschrif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1846</TotalTime>
  <Words>538</Words>
  <Application>Microsoft Macintosh PowerPoint</Application>
  <PresentationFormat>Custom</PresentationFormat>
  <Paragraphs>41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dc:creator>
  <cp:lastModifiedBy>mac</cp:lastModifiedBy>
  <cp:revision>45</cp:revision>
  <dcterms:created xsi:type="dcterms:W3CDTF">2020-04-01T06:13:26Z</dcterms:created>
  <dcterms:modified xsi:type="dcterms:W3CDTF">2021-03-06T00:37:16Z</dcterms:modified>
</cp:coreProperties>
</file>