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comments/comment7.xml" ContentType="application/vnd.openxmlformats-officedocument.presentationml.comments+xml"/>
  <Override PartName="/ppt/comments/comment8.xml" ContentType="application/vnd.openxmlformats-officedocument.presentationml.comment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comments/comment5.xml" ContentType="application/vnd.openxmlformats-officedocument.presentationml.comments+xml"/>
  <Override PartName="/ppt/comments/comment6.xml" ContentType="application/vnd.openxmlformats-officedocument.presentationml.comment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s/comment3.xml" ContentType="application/vnd.openxmlformats-officedocument.presentationml.comments+xml"/>
  <Override PartName="/ppt/comments/comment4.xml" ContentType="application/vnd.openxmlformats-officedocument.presentationml.comment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4"/>
  </p:notesMasterIdLst>
  <p:sldIdLst>
    <p:sldId id="256" r:id="rId2"/>
    <p:sldId id="257" r:id="rId3"/>
    <p:sldId id="258" r:id="rId4"/>
    <p:sldId id="260" r:id="rId5"/>
    <p:sldId id="259" r:id="rId6"/>
    <p:sldId id="261" r:id="rId7"/>
    <p:sldId id="262" r:id="rId8"/>
    <p:sldId id="264" r:id="rId9"/>
    <p:sldId id="263"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Автор"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2624" autoAdjust="0"/>
  </p:normalViewPr>
  <p:slideViewPr>
    <p:cSldViewPr>
      <p:cViewPr varScale="1">
        <p:scale>
          <a:sx n="60" d="100"/>
          <a:sy n="60"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0-04-30T18:38:39.265" idx="8">
    <p:pos x="10" y="10"/>
    <p:text>McClintock</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10-04-30T18:39:24.015" idx="9">
    <p:pos x="10" y="10"/>
    <p:text>HubbleSite</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10-04-30T18:39:42.125" idx="10">
    <p:pos x="10" y="10"/>
    <p:text>HubbleSite</p:text>
  </p:cm>
</p:cmLst>
</file>

<file path=ppt/comments/comment4.xml><?xml version="1.0" encoding="utf-8"?>
<p:cmLst xmlns:a="http://schemas.openxmlformats.org/drawingml/2006/main" xmlns:r="http://schemas.openxmlformats.org/officeDocument/2006/relationships" xmlns:p="http://schemas.openxmlformats.org/presentationml/2006/main">
  <p:cm authorId="1" dt="2010-04-30T18:39:56.500" idx="11">
    <p:pos x="10" y="10"/>
    <p:text>HubbleSite</p:text>
  </p:cm>
</p:cmLst>
</file>

<file path=ppt/comments/comment5.xml><?xml version="1.0" encoding="utf-8"?>
<p:cmLst xmlns:a="http://schemas.openxmlformats.org/drawingml/2006/main" xmlns:r="http://schemas.openxmlformats.org/officeDocument/2006/relationships" xmlns:p="http://schemas.openxmlformats.org/presentationml/2006/main">
  <p:cm authorId="1" dt="2010-04-30T18:45:39.984" idx="12">
    <p:pos x="10" y="10"/>
    <p:text>Calar Alro Observatory</p:text>
  </p:cm>
</p:cmLst>
</file>

<file path=ppt/comments/comment6.xml><?xml version="1.0" encoding="utf-8"?>
<p:cmLst xmlns:a="http://schemas.openxmlformats.org/drawingml/2006/main" xmlns:r="http://schemas.openxmlformats.org/officeDocument/2006/relationships" xmlns:p="http://schemas.openxmlformats.org/presentationml/2006/main">
  <p:cm authorId="1" dt="2010-04-30T18:46:31.546" idx="13">
    <p:pos x="10" y="10"/>
    <p:text>Chnadra X-Ray Observatory</p:text>
  </p:cm>
</p:cmLst>
</file>

<file path=ppt/comments/comment7.xml><?xml version="1.0" encoding="utf-8"?>
<p:cmLst xmlns:a="http://schemas.openxmlformats.org/drawingml/2006/main" xmlns:r="http://schemas.openxmlformats.org/officeDocument/2006/relationships" xmlns:p="http://schemas.openxmlformats.org/presentationml/2006/main">
  <p:cm authorId="1" dt="2010-04-30T18:46:42.171" idx="14">
    <p:pos x="10" y="10"/>
    <p:text>HubbleSite</p:text>
  </p:cm>
</p:cmLst>
</file>

<file path=ppt/comments/comment8.xml><?xml version="1.0" encoding="utf-8"?>
<p:cmLst xmlns:a="http://schemas.openxmlformats.org/drawingml/2006/main" xmlns:r="http://schemas.openxmlformats.org/officeDocument/2006/relationships" xmlns:p="http://schemas.openxmlformats.org/presentationml/2006/main">
  <p:cm authorId="1" dt="2010-04-30T18:47:26.718" idx="15">
    <p:pos x="10" y="10"/>
    <p:text>European Southern Observatory</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CB2D62-E582-467B-AD07-DBAC5B37F72B}" type="datetimeFigureOut">
              <a:rPr lang="ru-RU" smtClean="0"/>
              <a:pPr/>
              <a:t>30.04.2010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B12B17-F816-42B7-BEF8-BD67522EE5E2}"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2B12B17-F816-42B7-BEF8-BD67522EE5E2}"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2B12B17-F816-42B7-BEF8-BD67522EE5E2}" type="slidenum">
              <a:rPr lang="ru-RU" smtClean="0"/>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left panel shows an infrared NACO image of a ~ 2 x 2 </a:t>
            </a:r>
            <a:r>
              <a:rPr lang="en-US" sz="1200" kern="1200" dirty="0" err="1" smtClean="0">
                <a:solidFill>
                  <a:schemeClr val="tx1"/>
                </a:solidFill>
                <a:latin typeface="+mn-lt"/>
                <a:ea typeface="+mn-ea"/>
                <a:cs typeface="+mn-cs"/>
              </a:rPr>
              <a:t>arcsec</a:t>
            </a:r>
            <a:r>
              <a:rPr lang="en-US" sz="1200" kern="1200" dirty="0" smtClean="0">
                <a:solidFill>
                  <a:schemeClr val="tx1"/>
                </a:solidFill>
                <a:latin typeface="+mn-lt"/>
                <a:ea typeface="+mn-ea"/>
                <a:cs typeface="+mn-cs"/>
              </a:rPr>
              <a:t> 2 area, </a:t>
            </a:r>
            <a:r>
              <a:rPr lang="en-US" sz="1200" kern="1200" dirty="0" err="1" smtClean="0">
                <a:solidFill>
                  <a:schemeClr val="tx1"/>
                </a:solidFill>
                <a:latin typeface="+mn-lt"/>
                <a:ea typeface="+mn-ea"/>
                <a:cs typeface="+mn-cs"/>
              </a:rPr>
              <a:t>centred</a:t>
            </a:r>
            <a:r>
              <a:rPr lang="en-US" sz="1200" kern="1200" dirty="0" smtClean="0">
                <a:solidFill>
                  <a:schemeClr val="tx1"/>
                </a:solidFill>
                <a:latin typeface="+mn-lt"/>
                <a:ea typeface="+mn-ea"/>
                <a:cs typeface="+mn-cs"/>
              </a:rPr>
              <a:t> on the position of the compact radio source "</a:t>
            </a:r>
            <a:r>
              <a:rPr lang="en-US" sz="1200" kern="1200" dirty="0" err="1" smtClean="0">
                <a:solidFill>
                  <a:schemeClr val="tx1"/>
                </a:solidFill>
                <a:latin typeface="+mn-lt"/>
                <a:ea typeface="+mn-ea"/>
                <a:cs typeface="+mn-cs"/>
              </a:rPr>
              <a:t>SgrA</a:t>
            </a:r>
            <a:r>
              <a:rPr lang="en-US" sz="1200" kern="1200" dirty="0" smtClean="0">
                <a:solidFill>
                  <a:schemeClr val="tx1"/>
                </a:solidFill>
                <a:latin typeface="+mn-lt"/>
                <a:ea typeface="+mn-ea"/>
                <a:cs typeface="+mn-cs"/>
              </a:rPr>
              <a:t>*" at the centre of the Milky Way Galaxy; it is marked by a small cross. The right panel displays the orbit of S2 as observed between 1992 and 2002, relative to </a:t>
            </a:r>
            <a:r>
              <a:rPr lang="en-US" sz="1200" kern="1200" dirty="0" err="1" smtClean="0">
                <a:solidFill>
                  <a:schemeClr val="tx1"/>
                </a:solidFill>
                <a:latin typeface="+mn-lt"/>
                <a:ea typeface="+mn-ea"/>
                <a:cs typeface="+mn-cs"/>
              </a:rPr>
              <a:t>SgrA</a:t>
            </a:r>
            <a:r>
              <a:rPr lang="en-US" sz="1200" kern="1200" dirty="0" smtClean="0">
                <a:solidFill>
                  <a:schemeClr val="tx1"/>
                </a:solidFill>
                <a:latin typeface="+mn-lt"/>
                <a:ea typeface="+mn-ea"/>
                <a:cs typeface="+mn-cs"/>
              </a:rPr>
              <a:t>* (marked with a circle). The positions of S2 at the different epochs are indicated by crosses with the dates (expressed in fractions of the year) shown at each point. The size of the crosses indicates the measurement errors. The solid curve is the best-fitting elliptical orbit - one of the foci is at the position of </a:t>
            </a:r>
            <a:r>
              <a:rPr lang="en-US" sz="1200" kern="1200" dirty="0" err="1" smtClean="0">
                <a:solidFill>
                  <a:schemeClr val="tx1"/>
                </a:solidFill>
                <a:latin typeface="+mn-lt"/>
                <a:ea typeface="+mn-ea"/>
                <a:cs typeface="+mn-cs"/>
              </a:rPr>
              <a:t>SgrA</a:t>
            </a:r>
            <a:r>
              <a:rPr lang="en-US" sz="1200" kern="1200" dirty="0" smtClean="0">
                <a:solidFill>
                  <a:schemeClr val="tx1"/>
                </a:solidFill>
                <a:latin typeface="+mn-lt"/>
                <a:ea typeface="+mn-ea"/>
                <a:cs typeface="+mn-cs"/>
              </a:rPr>
              <a:t>* .” (European Southern Observatory)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ru-RU" dirty="0"/>
          </a:p>
        </p:txBody>
      </p:sp>
      <p:sp>
        <p:nvSpPr>
          <p:cNvPr id="4" name="Номер слайда 3"/>
          <p:cNvSpPr>
            <a:spLocks noGrp="1"/>
          </p:cNvSpPr>
          <p:nvPr>
            <p:ph type="sldNum" sz="quarter" idx="10"/>
          </p:nvPr>
        </p:nvSpPr>
        <p:spPr/>
        <p:txBody>
          <a:bodyPr/>
          <a:lstStyle/>
          <a:p>
            <a:fld id="{A2B12B17-F816-42B7-BEF8-BD67522EE5E2}" type="slidenum">
              <a:rPr lang="ru-RU" smtClean="0"/>
              <a:pPr/>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2B12B17-F816-42B7-BEF8-BD67522EE5E2}" type="slidenum">
              <a:rPr lang="ru-RU" smtClean="0"/>
              <a:pPr/>
              <a:t>12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2B12B17-F816-42B7-BEF8-BD67522EE5E2}" type="slidenum">
              <a:rPr lang="ru-RU" smtClean="0"/>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2B12B17-F816-42B7-BEF8-BD67522EE5E2}"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2B12B17-F816-42B7-BEF8-BD67522EE5E2}"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2B12B17-F816-42B7-BEF8-BD67522EE5E2}"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2B12B17-F816-42B7-BEF8-BD67522EE5E2}"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2B12B17-F816-42B7-BEF8-BD67522EE5E2}" type="slidenum">
              <a:rPr lang="ru-RU" smtClean="0"/>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2B12B17-F816-42B7-BEF8-BD67522EE5E2}" type="slidenum">
              <a:rPr lang="ru-RU" smtClean="0"/>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2B12B17-F816-42B7-BEF8-BD67522EE5E2}"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5EAE64E-E3A1-4C45-82D0-F64B5C5FB33A}" type="datetimeFigureOut">
              <a:rPr lang="ru-RU" smtClean="0"/>
              <a:pPr/>
              <a:t>30.04.2010</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6ACD071-B46E-4A40-9675-E4090127D0A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5EAE64E-E3A1-4C45-82D0-F64B5C5FB33A}" type="datetimeFigureOut">
              <a:rPr lang="ru-RU" smtClean="0"/>
              <a:pPr/>
              <a:t>30.04.2010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6ACD071-B46E-4A40-9675-E4090127D0A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65EAE64E-E3A1-4C45-82D0-F64B5C5FB33A}" type="datetimeFigureOut">
              <a:rPr lang="ru-RU" smtClean="0"/>
              <a:pPr/>
              <a:t>30.04.2010</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6ACD071-B46E-4A40-9675-E4090127D0A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5EAE64E-E3A1-4C45-82D0-F64B5C5FB33A}" type="datetimeFigureOut">
              <a:rPr lang="ru-RU" smtClean="0"/>
              <a:pPr/>
              <a:t>30.04.2010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6ACD071-B46E-4A40-9675-E4090127D0A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5EAE64E-E3A1-4C45-82D0-F64B5C5FB33A}" type="datetimeFigureOut">
              <a:rPr lang="ru-RU" smtClean="0"/>
              <a:pPr/>
              <a:t>30.04.2010</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6ACD071-B46E-4A40-9675-E4090127D0A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5EAE64E-E3A1-4C45-82D0-F64B5C5FB33A}" type="datetimeFigureOut">
              <a:rPr lang="ru-RU" smtClean="0"/>
              <a:pPr/>
              <a:t>30.04.2010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6ACD071-B46E-4A40-9675-E4090127D0A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65EAE64E-E3A1-4C45-82D0-F64B5C5FB33A}" type="datetimeFigureOut">
              <a:rPr lang="ru-RU" smtClean="0"/>
              <a:pPr/>
              <a:t>30.04.2010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6ACD071-B46E-4A40-9675-E4090127D0A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65EAE64E-E3A1-4C45-82D0-F64B5C5FB33A}" type="datetimeFigureOut">
              <a:rPr lang="ru-RU" smtClean="0"/>
              <a:pPr/>
              <a:t>30.04.2010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6ACD071-B46E-4A40-9675-E4090127D0A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65EAE64E-E3A1-4C45-82D0-F64B5C5FB33A}" type="datetimeFigureOut">
              <a:rPr lang="ru-RU" smtClean="0"/>
              <a:pPr/>
              <a:t>30.04.2010</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6ACD071-B46E-4A40-9675-E4090127D0A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5EAE64E-E3A1-4C45-82D0-F64B5C5FB33A}" type="datetimeFigureOut">
              <a:rPr lang="ru-RU" smtClean="0"/>
              <a:pPr/>
              <a:t>30.04.2010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6ACD071-B46E-4A40-9675-E4090127D0A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65EAE64E-E3A1-4C45-82D0-F64B5C5FB33A}" type="datetimeFigureOut">
              <a:rPr lang="ru-RU" smtClean="0"/>
              <a:pPr/>
              <a:t>30.04.2010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6ACD071-B46E-4A40-9675-E4090127D0A5}"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5EAE64E-E3A1-4C45-82D0-F64B5C5FB33A}" type="datetimeFigureOut">
              <a:rPr lang="ru-RU" smtClean="0"/>
              <a:pPr/>
              <a:t>30.04.2010</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6ACD071-B46E-4A40-9675-E4090127D0A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omments" Target="../comments/commen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omments" Target="../comments/commen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9.xml"/><Relationship Id="rId4" Type="http://schemas.openxmlformats.org/officeDocument/2006/relationships/comments" Target="../comments/commen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comments" Target="../comments/comment5.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comments" Target="../comments/comment6.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9.xml"/><Relationship Id="rId4" Type="http://schemas.openxmlformats.org/officeDocument/2006/relationships/comments" Target="../comments/commen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en-US" sz="4800" dirty="0" smtClean="0">
                <a:ln w="500">
                  <a:solidFill>
                    <a:schemeClr val="accent4">
                      <a:lumMod val="60000"/>
                      <a:lumOff val="40000"/>
                    </a:schemeClr>
                  </a:solidFill>
                </a:ln>
                <a:effectLst>
                  <a:glow rad="63500">
                    <a:schemeClr val="accent5">
                      <a:satMod val="175000"/>
                      <a:alpha val="40000"/>
                    </a:schemeClr>
                  </a:glow>
                </a:effectLst>
              </a:rPr>
              <a:t>Supermassive black </a:t>
            </a:r>
            <a:br>
              <a:rPr lang="en-US" sz="4800" dirty="0" smtClean="0">
                <a:ln w="500">
                  <a:solidFill>
                    <a:schemeClr val="accent4">
                      <a:lumMod val="60000"/>
                      <a:lumOff val="40000"/>
                    </a:schemeClr>
                  </a:solidFill>
                </a:ln>
                <a:effectLst>
                  <a:glow rad="63500">
                    <a:schemeClr val="accent5">
                      <a:satMod val="175000"/>
                      <a:alpha val="40000"/>
                    </a:schemeClr>
                  </a:glow>
                </a:effectLst>
              </a:rPr>
            </a:br>
            <a:r>
              <a:rPr lang="en-US" sz="4800" dirty="0" smtClean="0">
                <a:ln w="500">
                  <a:solidFill>
                    <a:schemeClr val="accent4">
                      <a:lumMod val="60000"/>
                      <a:lumOff val="40000"/>
                    </a:schemeClr>
                  </a:solidFill>
                </a:ln>
                <a:effectLst>
                  <a:glow rad="63500">
                    <a:schemeClr val="accent5">
                      <a:satMod val="175000"/>
                      <a:alpha val="40000"/>
                    </a:schemeClr>
                  </a:glow>
                </a:effectLst>
              </a:rPr>
              <a:t>Holes</a:t>
            </a:r>
            <a:endParaRPr lang="ru-RU" sz="4800" dirty="0">
              <a:ln w="500">
                <a:solidFill>
                  <a:schemeClr val="accent4">
                    <a:lumMod val="60000"/>
                    <a:lumOff val="40000"/>
                  </a:schemeClr>
                </a:solidFill>
              </a:ln>
              <a:effectLst>
                <a:glow rad="63500">
                  <a:schemeClr val="accent5">
                    <a:satMod val="175000"/>
                    <a:alpha val="40000"/>
                  </a:schemeClr>
                </a:glow>
              </a:effectLst>
            </a:endParaRPr>
          </a:p>
        </p:txBody>
      </p:sp>
      <p:sp>
        <p:nvSpPr>
          <p:cNvPr id="3" name="Подзаголовок 2"/>
          <p:cNvSpPr>
            <a:spLocks noGrp="1"/>
          </p:cNvSpPr>
          <p:nvPr>
            <p:ph type="subTitle" idx="1"/>
          </p:nvPr>
        </p:nvSpPr>
        <p:spPr>
          <a:xfrm>
            <a:off x="3354442" y="3929066"/>
            <a:ext cx="5114778" cy="857256"/>
          </a:xfrm>
        </p:spPr>
        <p:txBody>
          <a:bodyPr>
            <a:scene3d>
              <a:camera prst="orthographicFront"/>
              <a:lightRig rig="threePt" dir="t"/>
            </a:scene3d>
            <a:sp3d extrusionH="57150">
              <a:bevelT w="38100" h="38100"/>
            </a:sp3d>
          </a:bodyPr>
          <a:lstStyle/>
          <a:p>
            <a:pPr algn="ctr"/>
            <a:r>
              <a:rPr lang="en-US" dirty="0" smtClean="0">
                <a:solidFill>
                  <a:schemeClr val="accent4">
                    <a:lumMod val="75000"/>
                  </a:schemeClr>
                </a:solidFill>
                <a:effectLst>
                  <a:glow rad="139700">
                    <a:schemeClr val="accent4">
                      <a:satMod val="175000"/>
                      <a:alpha val="40000"/>
                    </a:schemeClr>
                  </a:glow>
                </a:effectLst>
              </a:rPr>
              <a:t>Customer’s Full name</a:t>
            </a:r>
            <a:endParaRPr lang="ru-RU" dirty="0">
              <a:solidFill>
                <a:schemeClr val="accent4">
                  <a:lumMod val="75000"/>
                </a:schemeClr>
              </a:solidFill>
              <a:effectLst>
                <a:glow rad="139700">
                  <a:schemeClr val="accent4">
                    <a:satMod val="175000"/>
                    <a:alpha val="40000"/>
                  </a:schemeClr>
                </a:glow>
              </a:effectLst>
            </a:endParaRPr>
          </a:p>
        </p:txBody>
      </p:sp>
      <p:pic>
        <p:nvPicPr>
          <p:cNvPr id="4" name="Рисунок 3" descr="blackhole3.jpg"/>
          <p:cNvPicPr>
            <a:picLocks noChangeAspect="1"/>
          </p:cNvPicPr>
          <p:nvPr/>
        </p:nvPicPr>
        <p:blipFill>
          <a:blip r:embed="rId3" cstate="print"/>
          <a:stretch>
            <a:fillRect/>
          </a:stretch>
        </p:blipFill>
        <p:spPr>
          <a:xfrm>
            <a:off x="0" y="0"/>
            <a:ext cx="3143240" cy="68580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5389098" y="714356"/>
            <a:ext cx="3429000" cy="2714644"/>
          </a:xfrm>
        </p:spPr>
        <p:txBody>
          <a:bodyPr>
            <a:normAutofit fontScale="90000"/>
          </a:bodyPr>
          <a:lstStyle/>
          <a:p>
            <a:r>
              <a:rPr lang="en-US" sz="32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reflection blurRad="12700" stA="28000" endPos="45000" dist="1000" dir="5400000" sy="-100000" algn="bl" rotWithShape="0"/>
                </a:effectLst>
              </a:rPr>
              <a:t>A supermassive black hole exists at the very core of Milky Way:</a:t>
            </a:r>
            <a:r>
              <a:rPr lang="en-US" sz="32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rPr>
              <a:t/>
            </a:r>
            <a:br>
              <a:rPr lang="en-US" sz="32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rPr>
            </a:br>
            <a:endParaRPr lang="ru-RU" dirty="0"/>
          </a:p>
        </p:txBody>
      </p:sp>
      <p:sp>
        <p:nvSpPr>
          <p:cNvPr id="3" name="Подзаголовок 2"/>
          <p:cNvSpPr>
            <a:spLocks noGrp="1"/>
          </p:cNvSpPr>
          <p:nvPr>
            <p:ph type="body" sz="half" idx="2"/>
          </p:nvPr>
        </p:nvSpPr>
        <p:spPr>
          <a:xfrm>
            <a:off x="5389098" y="3283634"/>
            <a:ext cx="3429000" cy="2288506"/>
          </a:xfrm>
        </p:spPr>
        <p:txBody>
          <a:bodyPr>
            <a:normAutofit fontScale="40000" lnSpcReduction="20000"/>
          </a:bodyPr>
          <a:lstStyle/>
          <a:p>
            <a:pPr algn="ctr">
              <a:lnSpc>
                <a:spcPct val="120000"/>
              </a:lnSpc>
            </a:pPr>
            <a:endParaRPr lang="en-US" sz="5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39700">
                  <a:schemeClr val="accent4">
                    <a:satMod val="175000"/>
                    <a:alpha val="40000"/>
                  </a:schemeClr>
                </a:glow>
                <a:reflection blurRad="12700" stA="28000" endPos="45000" dist="1000" dir="5400000" sy="-100000" algn="bl" rotWithShape="0"/>
              </a:effectLst>
            </a:endParaRPr>
          </a:p>
          <a:p>
            <a:pPr algn="l">
              <a:buFont typeface="Wingdings" pitchFamily="2" charset="2"/>
              <a:buChar char="Ø"/>
            </a:pPr>
            <a:r>
              <a:rPr lang="en-US" sz="6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139700">
                    <a:schemeClr val="accent4">
                      <a:satMod val="175000"/>
                      <a:alpha val="40000"/>
                    </a:schemeClr>
                  </a:glow>
                </a:effectLst>
              </a:rPr>
              <a:t> </a:t>
            </a:r>
            <a:r>
              <a:rPr lang="en-US" sz="6000" b="1" dirty="0" smtClean="0">
                <a:effectLst>
                  <a:glow rad="139700">
                    <a:schemeClr val="accent4">
                      <a:satMod val="175000"/>
                      <a:alpha val="40000"/>
                    </a:schemeClr>
                  </a:glow>
                  <a:outerShdw blurRad="38100" dist="38100" dir="2700000" algn="tl">
                    <a:srgbClr val="000000">
                      <a:alpha val="43137"/>
                    </a:srgbClr>
                  </a:outerShdw>
                </a:effectLst>
              </a:rPr>
              <a:t>Positioned </a:t>
            </a:r>
            <a:r>
              <a:rPr lang="en-US" sz="6000" b="1" dirty="0" smtClean="0">
                <a:ln w="18415" cmpd="sng">
                  <a:solidFill>
                    <a:srgbClr val="FFFFFF"/>
                  </a:solidFill>
                  <a:prstDash val="solid"/>
                </a:ln>
                <a:effectLst>
                  <a:glow rad="139700">
                    <a:schemeClr val="accent4">
                      <a:satMod val="175000"/>
                      <a:alpha val="40000"/>
                    </a:schemeClr>
                  </a:glow>
                  <a:outerShdw blurRad="38100" dist="38100" dir="2700000" algn="tl" rotWithShape="0">
                    <a:srgbClr val="000000">
                      <a:alpha val="43137"/>
                    </a:srgbClr>
                  </a:outerShdw>
                </a:effectLst>
              </a:rPr>
              <a:t>25000</a:t>
            </a:r>
            <a:r>
              <a:rPr lang="en-US" sz="6000" b="1" dirty="0" smtClean="0">
                <a:effectLst>
                  <a:glow rad="139700">
                    <a:schemeClr val="accent4">
                      <a:satMod val="175000"/>
                      <a:alpha val="40000"/>
                    </a:schemeClr>
                  </a:glow>
                  <a:outerShdw blurRad="38100" dist="38100" dir="2700000" algn="tl">
                    <a:srgbClr val="000000">
                      <a:alpha val="43137"/>
                    </a:srgbClr>
                  </a:outerShdw>
                </a:effectLst>
              </a:rPr>
              <a:t> light years away</a:t>
            </a:r>
          </a:p>
          <a:p>
            <a:pPr algn="l">
              <a:buFont typeface="Wingdings" pitchFamily="2" charset="2"/>
              <a:buChar char="Ø"/>
            </a:pPr>
            <a:endParaRPr lang="en-US" sz="6000" b="1" dirty="0" smtClean="0">
              <a:effectLst>
                <a:glow rad="139700">
                  <a:schemeClr val="accent4">
                    <a:satMod val="175000"/>
                    <a:alpha val="40000"/>
                  </a:schemeClr>
                </a:glow>
                <a:outerShdw blurRad="38100" dist="38100" dir="2700000" algn="tl">
                  <a:srgbClr val="000000">
                    <a:alpha val="43137"/>
                  </a:srgbClr>
                </a:outerShdw>
              </a:effectLst>
            </a:endParaRPr>
          </a:p>
          <a:p>
            <a:pPr algn="l">
              <a:buFont typeface="Wingdings" pitchFamily="2" charset="2"/>
              <a:buChar char="Ø"/>
            </a:pPr>
            <a:r>
              <a:rPr lang="en-US" sz="6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139700">
                    <a:schemeClr val="accent4">
                      <a:satMod val="175000"/>
                      <a:alpha val="40000"/>
                    </a:schemeClr>
                  </a:glow>
                  <a:outerShdw blurRad="38100" dist="38100" dir="2700000" algn="tl">
                    <a:srgbClr val="000000">
                      <a:alpha val="43137"/>
                    </a:srgbClr>
                  </a:outerShdw>
                </a:effectLst>
              </a:rPr>
              <a:t> </a:t>
            </a:r>
            <a:r>
              <a:rPr lang="en-US" sz="6000" b="1" dirty="0" smtClean="0">
                <a:effectLst>
                  <a:glow rad="139700">
                    <a:schemeClr val="accent4">
                      <a:satMod val="175000"/>
                      <a:alpha val="40000"/>
                    </a:schemeClr>
                  </a:glow>
                  <a:outerShdw blurRad="38100" dist="38100" dir="2700000" algn="tl">
                    <a:srgbClr val="000000">
                      <a:alpha val="43137"/>
                    </a:srgbClr>
                  </a:outerShdw>
                </a:effectLst>
              </a:rPr>
              <a:t>Has mass of approximately four million suns</a:t>
            </a:r>
            <a:endParaRPr lang="en-US" sz="6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139700">
                  <a:schemeClr val="accent4">
                    <a:satMod val="175000"/>
                    <a:alpha val="40000"/>
                  </a:schemeClr>
                </a:glow>
                <a:outerShdw blurRad="38100" dist="38100" dir="2700000" algn="tl">
                  <a:srgbClr val="000000">
                    <a:alpha val="43137"/>
                  </a:srgbClr>
                </a:outerShdw>
              </a:effectLst>
            </a:endParaRPr>
          </a:p>
          <a:p>
            <a:pPr algn="l"/>
            <a:r>
              <a:rPr lang="en-US" sz="1800" dirty="0" smtClean="0"/>
              <a:t> </a:t>
            </a:r>
          </a:p>
          <a:p>
            <a:pPr algn="l"/>
            <a:endParaRPr lang="en-US" dirty="0" smtClean="0"/>
          </a:p>
        </p:txBody>
      </p:sp>
      <p:pic>
        <p:nvPicPr>
          <p:cNvPr id="7" name="Рисунок 6" descr="11.jpg"/>
          <p:cNvPicPr>
            <a:picLocks noGrp="1" noChangeAspect="1"/>
          </p:cNvPicPr>
          <p:nvPr>
            <p:ph type="pic" idx="1"/>
          </p:nvPr>
        </p:nvPicPr>
        <p:blipFill>
          <a:blip r:embed="rId3" cstate="print"/>
          <a:srcRect l="13924" r="13924"/>
          <a:stretch>
            <a:fillRect/>
          </a:stretch>
        </p:blip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394448"/>
          </a:xfrm>
        </p:spPr>
        <p:txBody>
          <a:bodyPr>
            <a:noAutofit/>
          </a:bodyPr>
          <a:lstStyle/>
          <a:p>
            <a:pPr algn="ctr"/>
            <a:r>
              <a:rPr lang="en-US" sz="3200" dirty="0" smtClean="0"/>
              <a:t>The motion of a star around the central black hole in the milky way</a:t>
            </a:r>
            <a:endParaRPr lang="ru-RU" sz="3200" dirty="0"/>
          </a:p>
        </p:txBody>
      </p:sp>
      <p:pic>
        <p:nvPicPr>
          <p:cNvPr id="4" name="Содержимое 3" descr="10.jpg"/>
          <p:cNvPicPr>
            <a:picLocks noGrp="1" noChangeAspect="1"/>
          </p:cNvPicPr>
          <p:nvPr>
            <p:ph idx="1"/>
          </p:nvPr>
        </p:nvPicPr>
        <p:blipFill>
          <a:blip r:embed="rId3" cstate="print"/>
          <a:stretch>
            <a:fillRect/>
          </a:stretch>
        </p:blipFill>
        <p:spPr>
          <a:xfrm>
            <a:off x="808156" y="1609725"/>
            <a:ext cx="6537088" cy="4846638"/>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Works Cited</a:t>
            </a:r>
            <a:endParaRPr lang="ru-RU" dirty="0"/>
          </a:p>
        </p:txBody>
      </p:sp>
      <p:sp>
        <p:nvSpPr>
          <p:cNvPr id="3" name="Содержимое 2"/>
          <p:cNvSpPr>
            <a:spLocks noGrp="1"/>
          </p:cNvSpPr>
          <p:nvPr>
            <p:ph idx="1"/>
          </p:nvPr>
        </p:nvSpPr>
        <p:spPr/>
        <p:txBody>
          <a:bodyPr>
            <a:normAutofit fontScale="70000" lnSpcReduction="20000"/>
          </a:bodyPr>
          <a:lstStyle/>
          <a:p>
            <a:pPr>
              <a:buNone/>
            </a:pPr>
            <a:r>
              <a:rPr lang="en-US" dirty="0" smtClean="0"/>
              <a:t>“Black Hole: Gravity’s Relentless Pull.” </a:t>
            </a:r>
            <a:r>
              <a:rPr lang="en-US" u="sng" dirty="0" err="1" smtClean="0"/>
              <a:t>HubbleSite</a:t>
            </a:r>
            <a:r>
              <a:rPr lang="en-US" u="sng" dirty="0" smtClean="0"/>
              <a:t>. Black Hole Encyclopedia</a:t>
            </a:r>
            <a:r>
              <a:rPr lang="en-US" dirty="0" smtClean="0"/>
              <a:t>. 29 Apr. 2010. &lt;http://www.hubblesite.org/explore_astronomy/black_holes/encyclopedia.html&gt;.</a:t>
            </a:r>
            <a:endParaRPr lang="ru-RU" dirty="0" smtClean="0"/>
          </a:p>
          <a:p>
            <a:pPr>
              <a:buNone/>
            </a:pPr>
            <a:r>
              <a:rPr lang="en-US" dirty="0" smtClean="0"/>
              <a:t>McClintock, Jeffrey E. "Black hole." </a:t>
            </a:r>
            <a:r>
              <a:rPr lang="en-US" u="sng" dirty="0" smtClean="0"/>
              <a:t>World Book Online Reference Center.</a:t>
            </a:r>
            <a:r>
              <a:rPr lang="en-US" dirty="0" smtClean="0"/>
              <a:t> 2004. 29 Apr. 2010. &lt;http://www.worldbookonline.com/wb/Article?id=ar062594&gt;.</a:t>
            </a:r>
            <a:endParaRPr lang="ru-RU" dirty="0" smtClean="0"/>
          </a:p>
          <a:p>
            <a:pPr>
              <a:buNone/>
            </a:pPr>
            <a:r>
              <a:rPr lang="en-US" dirty="0" smtClean="0"/>
              <a:t>“Supermassive Black Holes.” </a:t>
            </a:r>
            <a:r>
              <a:rPr lang="en-US" u="sng" dirty="0" smtClean="0"/>
              <a:t>Chandra X-Ray Observatory</a:t>
            </a:r>
            <a:r>
              <a:rPr lang="en-US" dirty="0" smtClean="0"/>
              <a:t>. 18 Sept. 2008. 29 Apr. 2010. &lt; http://chandra.harvard.edu/xray_sources/blackholes_sm.html&gt;.</a:t>
            </a:r>
            <a:endParaRPr lang="ru-RU" dirty="0" smtClean="0"/>
          </a:p>
          <a:p>
            <a:pPr>
              <a:buNone/>
            </a:pPr>
            <a:r>
              <a:rPr lang="en-US" dirty="0" smtClean="0"/>
              <a:t>The World Book Student Discovery Encyclopedia. "Black Hole." Chicago: World Book, Inc., 2005.</a:t>
            </a:r>
            <a:endParaRPr lang="ru-RU" dirty="0" smtClean="0"/>
          </a:p>
          <a:p>
            <a:pPr>
              <a:buNone/>
            </a:pPr>
            <a:r>
              <a:rPr lang="en-US" dirty="0" smtClean="0"/>
              <a:t>“18 billions of suns support Einstein.”</a:t>
            </a:r>
            <a:r>
              <a:rPr lang="en-US" b="1" dirty="0" smtClean="0"/>
              <a:t> </a:t>
            </a:r>
            <a:r>
              <a:rPr lang="en-US" u="sng" dirty="0" err="1" smtClean="0"/>
              <a:t>Calar</a:t>
            </a:r>
            <a:r>
              <a:rPr lang="en-US" u="sng" dirty="0" smtClean="0"/>
              <a:t> Alto Observatory</a:t>
            </a:r>
            <a:r>
              <a:rPr lang="en-US" dirty="0" smtClean="0"/>
              <a:t>. Apr. 2008. 29 Apr. 2010. &lt;</a:t>
            </a:r>
            <a:r>
              <a:rPr lang="en-US" b="1" dirty="0" smtClean="0"/>
              <a:t> </a:t>
            </a:r>
            <a:r>
              <a:rPr lang="en-US" dirty="0" smtClean="0"/>
              <a:t>http://www.caha.es/18-billions-of-suns-support-einstein.html&gt;. </a:t>
            </a:r>
          </a:p>
          <a:p>
            <a:pPr>
              <a:buNone/>
            </a:pPr>
            <a:r>
              <a:rPr lang="en-US" sz="2800" dirty="0" smtClean="0"/>
              <a:t>“The motion of a star around the central black hole in the milky way.” </a:t>
            </a:r>
            <a:r>
              <a:rPr lang="en-US" sz="2800" u="sng" dirty="0" smtClean="0"/>
              <a:t>European Southern Observatory</a:t>
            </a:r>
            <a:r>
              <a:rPr lang="en-US" sz="2800" dirty="0" smtClean="0"/>
              <a:t>. May 2002. 29 Apr. 2010. &lt;http://www.eso.org/public/images/eso0226c/&gt;.</a:t>
            </a:r>
            <a:endParaRPr lang="ru-RU" dirty="0" smtClean="0"/>
          </a:p>
          <a:p>
            <a:pPr>
              <a:buNone/>
            </a:pPr>
            <a:endParaRPr lang="ru-RU" dirty="0" smtClean="0"/>
          </a:p>
          <a:p>
            <a:pPr>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4400" cap="none" dirty="0" smtClean="0">
                <a:ln>
                  <a:prstDash val="solid"/>
                </a:ln>
                <a:solidFill>
                  <a:schemeClr val="accent4">
                    <a:lumMod val="75000"/>
                  </a:schemeClr>
                </a:solidFill>
                <a:effectLst>
                  <a:glow rad="139700">
                    <a:schemeClr val="accent4">
                      <a:satMod val="175000"/>
                      <a:alpha val="40000"/>
                    </a:schemeClr>
                  </a:glow>
                  <a:outerShdw blurRad="88000" dist="50800" dir="5040000" algn="tl">
                    <a:schemeClr val="accent4">
                      <a:tint val="80000"/>
                      <a:satMod val="250000"/>
                      <a:alpha val="45000"/>
                    </a:schemeClr>
                  </a:outerShdw>
                </a:effectLst>
              </a:rPr>
              <a:t>Black holes</a:t>
            </a:r>
            <a:endParaRPr lang="ru-RU" sz="4400" cap="none" dirty="0">
              <a:ln>
                <a:prstDash val="solid"/>
              </a:ln>
              <a:solidFill>
                <a:schemeClr val="accent4">
                  <a:lumMod val="75000"/>
                </a:schemeClr>
              </a:solidFill>
              <a:effectLst>
                <a:glow rad="139700">
                  <a:schemeClr val="accent4">
                    <a:satMod val="175000"/>
                    <a:alpha val="40000"/>
                  </a:schemeClr>
                </a:glow>
                <a:outerShdw blurRad="88000" dist="50800" dir="5040000" algn="tl">
                  <a:schemeClr val="accent4">
                    <a:tint val="80000"/>
                    <a:satMod val="250000"/>
                    <a:alpha val="45000"/>
                  </a:schemeClr>
                </a:outerShdw>
              </a:effectLst>
            </a:endParaRPr>
          </a:p>
        </p:txBody>
      </p:sp>
      <p:sp>
        <p:nvSpPr>
          <p:cNvPr id="3" name="Содержимое 2"/>
          <p:cNvSpPr>
            <a:spLocks noGrp="1"/>
          </p:cNvSpPr>
          <p:nvPr>
            <p:ph idx="1"/>
          </p:nvPr>
        </p:nvSpPr>
        <p:spPr/>
        <p:txBody>
          <a:bodyPr>
            <a:scene3d>
              <a:camera prst="orthographicFront"/>
              <a:lightRig rig="threePt" dir="t"/>
            </a:scene3d>
            <a:sp3d extrusionH="57150">
              <a:bevelT w="38100" h="38100"/>
            </a:sp3d>
          </a:bodyPr>
          <a:lstStyle/>
          <a:p>
            <a:pPr algn="ctr">
              <a:buNone/>
            </a:pPr>
            <a:r>
              <a:rPr lang="en-US" b="1" dirty="0" smtClean="0">
                <a:solidFill>
                  <a:schemeClr val="accent4">
                    <a:lumMod val="75000"/>
                  </a:schemeClr>
                </a:solidFill>
              </a:rPr>
              <a:t>Black holes are extremely compact objects, with ordinary gravity developed to such an extent that it overpowers all other forces in the Universe.</a:t>
            </a:r>
            <a:r>
              <a:rPr lang="en-US" dirty="0" smtClean="0">
                <a:solidFill>
                  <a:schemeClr val="accent4">
                    <a:lumMod val="75000"/>
                  </a:schemeClr>
                </a:solidFill>
              </a:rPr>
              <a:t> </a:t>
            </a:r>
          </a:p>
          <a:p>
            <a:pPr algn="ctr">
              <a:buNone/>
            </a:pPr>
            <a:endParaRPr lang="en-US" b="1" dirty="0" smtClean="0">
              <a:solidFill>
                <a:schemeClr val="accent4">
                  <a:lumMod val="75000"/>
                </a:schemeClr>
              </a:solidFill>
            </a:endParaRPr>
          </a:p>
          <a:p>
            <a:pPr algn="ctr">
              <a:buNone/>
            </a:pPr>
            <a:r>
              <a:rPr lang="en-US" b="1" dirty="0" smtClean="0">
                <a:solidFill>
                  <a:schemeClr val="accent4">
                    <a:lumMod val="75000"/>
                  </a:schemeClr>
                </a:solidFill>
              </a:rPr>
              <a:t>Once inside, nothing can break away from a black hole's gravity, not even a single spot of light.</a:t>
            </a:r>
            <a:endParaRPr lang="ru-RU" dirty="0">
              <a:solidFill>
                <a:schemeClr val="accent4">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scene3d>
              <a:camera prst="orthographicFront"/>
              <a:lightRig rig="threePt" dir="t"/>
            </a:scene3d>
            <a:sp3d extrusionH="57150">
              <a:bevelT w="38100" h="38100"/>
            </a:sp3d>
          </a:bodyPr>
          <a:lstStyle/>
          <a:p>
            <a:pPr algn="ctr"/>
            <a:r>
              <a:rPr lang="en-US" dirty="0" smtClean="0">
                <a:solidFill>
                  <a:srgbClr val="7030A0"/>
                </a:solidFill>
                <a:effectLst>
                  <a:glow rad="228600">
                    <a:schemeClr val="accent4">
                      <a:satMod val="175000"/>
                      <a:alpha val="40000"/>
                    </a:schemeClr>
                  </a:glow>
                </a:effectLst>
              </a:rPr>
              <a:t>Black holes’ formation</a:t>
            </a:r>
            <a:endParaRPr lang="ru-RU" dirty="0">
              <a:solidFill>
                <a:srgbClr val="7030A0"/>
              </a:solidFill>
              <a:effectLst>
                <a:glow rad="228600">
                  <a:schemeClr val="accent4">
                    <a:satMod val="175000"/>
                    <a:alpha val="40000"/>
                  </a:schemeClr>
                </a:glow>
              </a:effectLst>
            </a:endParaRPr>
          </a:p>
        </p:txBody>
      </p:sp>
      <p:sp>
        <p:nvSpPr>
          <p:cNvPr id="3" name="Содержимое 2"/>
          <p:cNvSpPr>
            <a:spLocks noGrp="1"/>
          </p:cNvSpPr>
          <p:nvPr>
            <p:ph idx="1"/>
          </p:nvPr>
        </p:nvSpPr>
        <p:spPr/>
        <p:txBody>
          <a:bodyPr/>
          <a:lstStyle/>
          <a:p>
            <a:pPr marL="514350" indent="-514350">
              <a:buFont typeface="+mj-lt"/>
              <a:buAutoNum type="arabicPeriod"/>
            </a:pPr>
            <a:r>
              <a:rPr lang="en-US" b="1" dirty="0" smtClean="0">
                <a:solidFill>
                  <a:schemeClr val="accent4">
                    <a:lumMod val="50000"/>
                  </a:schemeClr>
                </a:solidFill>
              </a:rPr>
              <a:t>A massive star runs out of nuclear fuel and is crushed by its own gravitational force</a:t>
            </a:r>
          </a:p>
          <a:p>
            <a:pPr marL="514350" indent="-514350">
              <a:buFont typeface="+mj-lt"/>
              <a:buAutoNum type="arabicPeriod"/>
            </a:pPr>
            <a:endParaRPr lang="en-US" b="1" dirty="0" smtClean="0"/>
          </a:p>
          <a:p>
            <a:pPr marL="514350" indent="-514350">
              <a:buFont typeface="+mj-lt"/>
              <a:buAutoNum type="arabicPeriod"/>
            </a:pPr>
            <a:r>
              <a:rPr lang="en-US" b="1" dirty="0" smtClean="0">
                <a:solidFill>
                  <a:schemeClr val="accent4">
                    <a:lumMod val="50000"/>
                  </a:schemeClr>
                </a:solidFill>
              </a:rPr>
              <a:t>The star can no longer support its own weight. As a result, the core of the star collapses. </a:t>
            </a:r>
          </a:p>
          <a:p>
            <a:pPr marL="514350" indent="-514350">
              <a:buFont typeface="+mj-lt"/>
              <a:buAutoNum type="arabicPeriod"/>
            </a:pPr>
            <a:endParaRPr lang="en-US" b="1" dirty="0" smtClean="0">
              <a:solidFill>
                <a:schemeClr val="accent4">
                  <a:lumMod val="50000"/>
                </a:schemeClr>
              </a:solidFill>
            </a:endParaRPr>
          </a:p>
          <a:p>
            <a:pPr marL="514350" indent="-514350">
              <a:buFont typeface="+mj-lt"/>
              <a:buAutoNum type="arabicPeriod"/>
            </a:pPr>
            <a:r>
              <a:rPr lang="en-US" b="1" dirty="0" smtClean="0">
                <a:solidFill>
                  <a:schemeClr val="accent4">
                    <a:lumMod val="50000"/>
                  </a:schemeClr>
                </a:solidFill>
              </a:rPr>
              <a:t>If the mass of the core is three or more solar masses, the core collapses into a black hole in a fraction of a second.</a:t>
            </a:r>
            <a:endParaRPr lang="ru-RU" dirty="0">
              <a:solidFill>
                <a:schemeClr val="accent4">
                  <a:lumMod val="50000"/>
                </a:schemeClr>
              </a:solidFill>
            </a:endParaRPr>
          </a:p>
        </p:txBody>
      </p:sp>
      <p:sp>
        <p:nvSpPr>
          <p:cNvPr id="4" name="Стрелка вниз 3"/>
          <p:cNvSpPr/>
          <p:nvPr/>
        </p:nvSpPr>
        <p:spPr>
          <a:xfrm>
            <a:off x="3714744" y="2714620"/>
            <a:ext cx="857256" cy="714380"/>
          </a:xfrm>
          <a:prstGeom prst="downArrow">
            <a:avLst>
              <a:gd name="adj1" fmla="val 50000"/>
              <a:gd name="adj2" fmla="val 48061"/>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ru-RU"/>
          </a:p>
        </p:txBody>
      </p:sp>
      <p:sp>
        <p:nvSpPr>
          <p:cNvPr id="5" name="Стрелка вниз 4"/>
          <p:cNvSpPr/>
          <p:nvPr/>
        </p:nvSpPr>
        <p:spPr>
          <a:xfrm>
            <a:off x="3714744" y="4357694"/>
            <a:ext cx="857256" cy="785818"/>
          </a:xfrm>
          <a:prstGeom prst="down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16200000" scaled="0"/>
          <a:tileRect/>
        </a:grad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0"/>
            <a:ext cx="7239000" cy="1357298"/>
          </a:xfrm>
        </p:spPr>
        <p:txBody>
          <a:bodyPr>
            <a:normAutofit/>
          </a:bodyPr>
          <a:lstStyle/>
          <a:p>
            <a:pPr algn="ctr"/>
            <a:r>
              <a:rPr lang="en-US" sz="40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Black hole structure</a:t>
            </a:r>
            <a:r>
              <a:rPr lang="en-US" dirty="0" smtClean="0"/>
              <a:t/>
            </a:r>
            <a:br>
              <a:rPr lang="en-US" dirty="0" smtClean="0"/>
            </a:br>
            <a:r>
              <a:rPr lang="en-US" dirty="0" smtClean="0"/>
              <a:t> </a:t>
            </a:r>
            <a:r>
              <a:rPr lang="en-US" sz="3200" cap="none" dirty="0" smtClean="0">
                <a:solidFill>
                  <a:schemeClr val="accent4">
                    <a:lumMod val="75000"/>
                  </a:schemeClr>
                </a:solidFill>
              </a:rPr>
              <a:t>Non</a:t>
            </a:r>
            <a:r>
              <a:rPr lang="en-US" sz="3200" dirty="0" smtClean="0">
                <a:solidFill>
                  <a:schemeClr val="accent4">
                    <a:lumMod val="75000"/>
                  </a:schemeClr>
                </a:solidFill>
              </a:rPr>
              <a:t>-r</a:t>
            </a:r>
            <a:r>
              <a:rPr lang="en-US" sz="3200" cap="none" dirty="0" smtClean="0">
                <a:solidFill>
                  <a:schemeClr val="accent4">
                    <a:lumMod val="75000"/>
                  </a:schemeClr>
                </a:solidFill>
              </a:rPr>
              <a:t>otating</a:t>
            </a:r>
            <a:endParaRPr lang="ru-RU" dirty="0">
              <a:solidFill>
                <a:schemeClr val="accent4">
                  <a:lumMod val="75000"/>
                </a:schemeClr>
              </a:solidFill>
            </a:endParaRPr>
          </a:p>
        </p:txBody>
      </p:sp>
      <p:pic>
        <p:nvPicPr>
          <p:cNvPr id="6" name="Содержимое 5" descr="3.jpg"/>
          <p:cNvPicPr>
            <a:picLocks noGrp="1" noChangeAspect="1"/>
          </p:cNvPicPr>
          <p:nvPr>
            <p:ph idx="1"/>
          </p:nvPr>
        </p:nvPicPr>
        <p:blipFill>
          <a:blip r:embed="rId3" cstate="print"/>
          <a:stretch>
            <a:fillRect/>
          </a:stretch>
        </p:blipFill>
        <p:spPr>
          <a:xfrm>
            <a:off x="1357290" y="1571612"/>
            <a:ext cx="5357850" cy="4929222"/>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162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36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Black hole structure</a:t>
            </a:r>
            <a:r>
              <a:rPr lang="en-US" dirty="0" smtClean="0"/>
              <a:t/>
            </a:r>
            <a:br>
              <a:rPr lang="en-US" dirty="0" smtClean="0"/>
            </a:br>
            <a:r>
              <a:rPr lang="en-US" dirty="0" smtClean="0"/>
              <a:t> </a:t>
            </a:r>
            <a:r>
              <a:rPr lang="en-US" sz="3200" dirty="0" smtClean="0">
                <a:solidFill>
                  <a:schemeClr val="accent4">
                    <a:lumMod val="75000"/>
                  </a:schemeClr>
                </a:solidFill>
              </a:rPr>
              <a:t>r</a:t>
            </a:r>
            <a:r>
              <a:rPr lang="en-US" sz="3200" cap="none" dirty="0" smtClean="0">
                <a:solidFill>
                  <a:schemeClr val="accent4">
                    <a:lumMod val="75000"/>
                  </a:schemeClr>
                </a:solidFill>
              </a:rPr>
              <a:t>otating</a:t>
            </a:r>
            <a:endParaRPr lang="ru-RU" dirty="0"/>
          </a:p>
        </p:txBody>
      </p:sp>
      <p:pic>
        <p:nvPicPr>
          <p:cNvPr id="4" name="Содержимое 3" descr="5.jpg"/>
          <p:cNvPicPr>
            <a:picLocks noGrp="1" noChangeAspect="1"/>
          </p:cNvPicPr>
          <p:nvPr>
            <p:ph idx="1"/>
          </p:nvPr>
        </p:nvPicPr>
        <p:blipFill>
          <a:blip r:embed="rId3" cstate="print"/>
          <a:stretch>
            <a:fillRect/>
          </a:stretch>
        </p:blipFill>
        <p:spPr>
          <a:xfrm>
            <a:off x="1428728" y="1571612"/>
            <a:ext cx="5286412" cy="500066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89098" y="928670"/>
            <a:ext cx="3429000" cy="2143140"/>
          </a:xfrm>
        </p:spPr>
        <p:txBody>
          <a:bodyPr>
            <a:normAutofit/>
          </a:bodyPr>
          <a:lstStyle/>
          <a:p>
            <a:r>
              <a:rPr lang="en-US" sz="3200" dirty="0" smtClean="0">
                <a:effectLst>
                  <a:outerShdw blurRad="38100" dist="38100" dir="2700000" algn="tl">
                    <a:srgbClr val="000000">
                      <a:alpha val="43137"/>
                    </a:srgbClr>
                  </a:outerShdw>
                </a:effectLst>
              </a:rPr>
              <a:t>characteristics by which black holes are diversified:</a:t>
            </a:r>
            <a:endParaRPr lang="ru-RU" sz="3200" dirty="0">
              <a:effectLst>
                <a:outerShdw blurRad="38100" dist="38100" dir="2700000" algn="tl">
                  <a:srgbClr val="000000">
                    <a:alpha val="43137"/>
                  </a:srgbClr>
                </a:outerShdw>
              </a:effectLst>
            </a:endParaRPr>
          </a:p>
        </p:txBody>
      </p:sp>
      <p:sp>
        <p:nvSpPr>
          <p:cNvPr id="3" name="Текст 2"/>
          <p:cNvSpPr>
            <a:spLocks noGrp="1"/>
          </p:cNvSpPr>
          <p:nvPr>
            <p:ph type="body" sz="half" idx="2"/>
          </p:nvPr>
        </p:nvSpPr>
        <p:spPr>
          <a:xfrm>
            <a:off x="5389098" y="3429000"/>
            <a:ext cx="3429000" cy="1857388"/>
          </a:xfrm>
        </p:spPr>
        <p:txBody>
          <a:bodyPr>
            <a:normAutofit/>
            <a:scene3d>
              <a:camera prst="orthographicFront"/>
              <a:lightRig rig="soft" dir="t">
                <a:rot lat="0" lon="0" rev="10800000"/>
              </a:lightRig>
            </a:scene3d>
            <a:sp3d>
              <a:bevelT w="27940" h="12700"/>
              <a:contourClr>
                <a:srgbClr val="DDDDDD"/>
              </a:contourClr>
            </a:sp3d>
          </a:bodyPr>
          <a:lstStyle/>
          <a:p>
            <a:pPr>
              <a:spcBef>
                <a:spcPts val="600"/>
              </a:spcBef>
              <a:buFont typeface="Wingdings" pitchFamily="2" charset="2"/>
              <a:buChar char="q"/>
            </a:pPr>
            <a:r>
              <a:rPr lang="en-US" sz="2800" b="1" spc="150" dirty="0" smtClean="0">
                <a:ln w="11430"/>
                <a:solidFill>
                  <a:srgbClr val="F8F8F8"/>
                </a:solidFill>
                <a:effectLst>
                  <a:glow rad="101600">
                    <a:schemeClr val="accent4">
                      <a:satMod val="175000"/>
                      <a:alpha val="40000"/>
                    </a:schemeClr>
                  </a:glow>
                  <a:outerShdw blurRad="25400" algn="tl" rotWithShape="0">
                    <a:srgbClr val="000000">
                      <a:alpha val="43000"/>
                    </a:srgbClr>
                  </a:outerShdw>
                </a:effectLst>
              </a:rPr>
              <a:t> Mass</a:t>
            </a:r>
          </a:p>
          <a:p>
            <a:pPr>
              <a:spcBef>
                <a:spcPts val="600"/>
              </a:spcBef>
              <a:buFont typeface="Wingdings" pitchFamily="2" charset="2"/>
              <a:buChar char="q"/>
            </a:pPr>
            <a:r>
              <a:rPr lang="en-US" sz="2800" b="1" spc="150" dirty="0" smtClean="0">
                <a:ln w="11430"/>
                <a:solidFill>
                  <a:srgbClr val="F8F8F8"/>
                </a:solidFill>
                <a:effectLst>
                  <a:glow rad="101600">
                    <a:schemeClr val="accent4">
                      <a:satMod val="175000"/>
                      <a:alpha val="40000"/>
                    </a:schemeClr>
                  </a:glow>
                  <a:outerShdw blurRad="25400" algn="tl" rotWithShape="0">
                    <a:srgbClr val="000000">
                      <a:alpha val="43000"/>
                    </a:srgbClr>
                  </a:outerShdw>
                </a:effectLst>
              </a:rPr>
              <a:t> Spin</a:t>
            </a:r>
          </a:p>
          <a:p>
            <a:pPr>
              <a:spcBef>
                <a:spcPts val="600"/>
              </a:spcBef>
              <a:buFont typeface="Wingdings" pitchFamily="2" charset="2"/>
              <a:buChar char="q"/>
            </a:pPr>
            <a:r>
              <a:rPr lang="en-US" sz="2800" b="1" spc="150" dirty="0" smtClean="0">
                <a:ln w="11430"/>
                <a:solidFill>
                  <a:srgbClr val="F8F8F8"/>
                </a:solidFill>
                <a:effectLst>
                  <a:glow rad="101600">
                    <a:schemeClr val="accent4">
                      <a:satMod val="175000"/>
                      <a:alpha val="40000"/>
                    </a:schemeClr>
                  </a:glow>
                  <a:outerShdw blurRad="25400" algn="tl" rotWithShape="0">
                    <a:srgbClr val="000000">
                      <a:alpha val="43000"/>
                    </a:srgbClr>
                  </a:outerShdw>
                </a:effectLst>
              </a:rPr>
              <a:t> Electric Charge</a:t>
            </a:r>
            <a:endParaRPr lang="ru-RU" sz="2800" b="1" spc="150" dirty="0">
              <a:ln w="11430"/>
              <a:solidFill>
                <a:srgbClr val="F8F8F8"/>
              </a:solidFill>
              <a:effectLst>
                <a:glow rad="101600">
                  <a:schemeClr val="accent4">
                    <a:satMod val="175000"/>
                    <a:alpha val="40000"/>
                  </a:schemeClr>
                </a:glow>
                <a:outerShdw blurRad="25400" algn="tl" rotWithShape="0">
                  <a:srgbClr val="000000">
                    <a:alpha val="43000"/>
                  </a:srgbClr>
                </a:outerShdw>
              </a:effectLst>
            </a:endParaRPr>
          </a:p>
        </p:txBody>
      </p:sp>
      <p:pic>
        <p:nvPicPr>
          <p:cNvPr id="5" name="Рисунок 4" descr="rouge-black-hole.jpg"/>
          <p:cNvPicPr>
            <a:picLocks noGrp="1" noChangeAspect="1"/>
          </p:cNvPicPr>
          <p:nvPr>
            <p:ph type="pic" idx="1"/>
          </p:nvPr>
        </p:nvPicPr>
        <p:blipFill>
          <a:blip r:embed="rId3" cstate="print"/>
          <a:srcRect l="10035" r="10035"/>
          <a:stretch>
            <a:fillRect/>
          </a:stretch>
        </p:blipFill>
        <p:spPr>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28600"/>
            <a:ext cx="7643866" cy="842946"/>
          </a:xfrm>
        </p:spPr>
        <p:txBody>
          <a:bodyPr>
            <a:noAutofit/>
          </a:bodyPr>
          <a:lstStyle/>
          <a:p>
            <a:r>
              <a:rPr sz="3200" dirty="0" smtClean="0">
                <a:ln w="12700">
                  <a:solidFill>
                    <a:schemeClr val="tx2">
                      <a:satMod val="155000"/>
                    </a:schemeClr>
                  </a:solidFill>
                  <a:prstDash val="solid"/>
                </a:ln>
                <a:solidFill>
                  <a:schemeClr val="bg2">
                    <a:tint val="85000"/>
                    <a:satMod val="155000"/>
                  </a:schemeClr>
                </a:solidFill>
                <a:effectLst>
                  <a:glow rad="139700">
                    <a:schemeClr val="accent1">
                      <a:satMod val="175000"/>
                      <a:alpha val="40000"/>
                    </a:schemeClr>
                  </a:glow>
                  <a:outerShdw blurRad="41275" dist="20320" dir="1800000" algn="tl" rotWithShape="0">
                    <a:srgbClr val="000000">
                      <a:alpha val="40000"/>
                    </a:srgbClr>
                  </a:outerShdw>
                </a:effectLst>
              </a:rPr>
              <a:t>Schematic illustration of </a:t>
            </a:r>
            <a:r>
              <a:rPr sz="4000" dirty="0">
                <a:ln w="12700">
                  <a:solidFill>
                    <a:schemeClr val="tx2">
                      <a:satMod val="155000"/>
                    </a:schemeClr>
                  </a:solidFill>
                  <a:prstDash val="solid"/>
                </a:ln>
                <a:solidFill>
                  <a:schemeClr val="bg2">
                    <a:tint val="85000"/>
                    <a:satMod val="155000"/>
                  </a:schemeClr>
                </a:solidFill>
                <a:effectLst>
                  <a:glow rad="139700">
                    <a:schemeClr val="accent1">
                      <a:satMod val="175000"/>
                      <a:alpha val="40000"/>
                    </a:schemeClr>
                  </a:glow>
                  <a:outerShdw blurRad="41275" dist="20320" dir="1800000" algn="tl" rotWithShape="0">
                    <a:srgbClr val="000000">
                      <a:alpha val="40000"/>
                    </a:srgbClr>
                  </a:outerShdw>
                </a:effectLst>
              </a:rPr>
              <a:t>OJ 287</a:t>
            </a:r>
            <a:endParaRPr lang="ru-RU" sz="3200" dirty="0">
              <a:ln w="12700">
                <a:solidFill>
                  <a:schemeClr val="tx2">
                    <a:satMod val="155000"/>
                  </a:schemeClr>
                </a:solidFill>
                <a:prstDash val="solid"/>
              </a:ln>
              <a:solidFill>
                <a:schemeClr val="bg2">
                  <a:tint val="85000"/>
                  <a:satMod val="155000"/>
                </a:schemeClr>
              </a:solidFill>
              <a:effectLst>
                <a:glow rad="139700">
                  <a:schemeClr val="accent1">
                    <a:satMod val="175000"/>
                    <a:alpha val="40000"/>
                  </a:schemeClr>
                </a:glow>
                <a:outerShdw blurRad="41275" dist="20320" dir="1800000" algn="tl" rotWithShape="0">
                  <a:srgbClr val="000000">
                    <a:alpha val="40000"/>
                  </a:srgbClr>
                </a:outerShdw>
              </a:effectLst>
            </a:endParaRPr>
          </a:p>
        </p:txBody>
      </p:sp>
      <p:sp>
        <p:nvSpPr>
          <p:cNvPr id="3" name="Текст 2"/>
          <p:cNvSpPr>
            <a:spLocks noGrp="1"/>
          </p:cNvSpPr>
          <p:nvPr>
            <p:ph type="body" idx="2"/>
          </p:nvPr>
        </p:nvSpPr>
        <p:spPr>
          <a:xfrm>
            <a:off x="457200" y="1285860"/>
            <a:ext cx="7400948" cy="814068"/>
          </a:xfrm>
        </p:spPr>
        <p:txBody>
          <a:bodyPr>
            <a:noAutofit/>
          </a:bodyPr>
          <a:lstStyle/>
          <a:p>
            <a:pPr algn="ctr"/>
            <a:r>
              <a:rPr lang="en-US" sz="2400" b="1" dirty="0" smtClean="0">
                <a:solidFill>
                  <a:schemeClr val="tx2">
                    <a:lumMod val="20000"/>
                    <a:lumOff val="80000"/>
                  </a:schemeClr>
                </a:solidFill>
                <a:effectLst>
                  <a:glow rad="63500">
                    <a:schemeClr val="accent1">
                      <a:satMod val="175000"/>
                      <a:alpha val="40000"/>
                    </a:schemeClr>
                  </a:glow>
                  <a:outerShdw blurRad="38100" dist="38100" dir="2700000" algn="tl">
                    <a:srgbClr val="000000">
                      <a:alpha val="43137"/>
                    </a:srgbClr>
                  </a:outerShdw>
                </a:effectLst>
              </a:rPr>
              <a:t>Biggest supermassive black hole now discovered: it has a mass of </a:t>
            </a:r>
            <a:r>
              <a:rPr lang="en-US" sz="2400" b="1" u="sng" dirty="0" smtClean="0">
                <a:solidFill>
                  <a:schemeClr val="tx2">
                    <a:lumMod val="20000"/>
                    <a:lumOff val="80000"/>
                  </a:schemeClr>
                </a:solidFill>
                <a:effectLst>
                  <a:glow rad="63500">
                    <a:schemeClr val="accent1">
                      <a:satMod val="175000"/>
                      <a:alpha val="40000"/>
                    </a:schemeClr>
                  </a:glow>
                  <a:outerShdw blurRad="38100" dist="38100" dir="2700000" algn="tl">
                    <a:srgbClr val="000000">
                      <a:alpha val="43137"/>
                    </a:srgbClr>
                  </a:outerShdw>
                </a:effectLst>
              </a:rPr>
              <a:t>18 billion solar</a:t>
            </a:r>
            <a:r>
              <a:rPr lang="en-US" sz="2400" b="1" u="sng" dirty="0" smtClean="0">
                <a:solidFill>
                  <a:schemeClr val="tx2">
                    <a:lumMod val="20000"/>
                    <a:lumOff val="80000"/>
                  </a:schemeClr>
                </a:solidFill>
                <a:effectLst>
                  <a:outerShdw blurRad="38100" dist="38100" dir="2700000" algn="tl">
                    <a:srgbClr val="000000">
                      <a:alpha val="43137"/>
                    </a:srgbClr>
                  </a:outerShdw>
                </a:effectLst>
              </a:rPr>
              <a:t> masses</a:t>
            </a:r>
            <a:endParaRPr lang="ru-RU" sz="2400" b="1" u="sng" dirty="0">
              <a:solidFill>
                <a:schemeClr val="tx2">
                  <a:lumMod val="20000"/>
                  <a:lumOff val="80000"/>
                </a:schemeClr>
              </a:solidFill>
              <a:effectLst>
                <a:outerShdw blurRad="38100" dist="38100" dir="2700000" algn="tl">
                  <a:srgbClr val="000000">
                    <a:alpha val="43137"/>
                  </a:srgbClr>
                </a:outerShdw>
              </a:effectLst>
            </a:endParaRPr>
          </a:p>
        </p:txBody>
      </p:sp>
      <p:pic>
        <p:nvPicPr>
          <p:cNvPr id="5" name="Содержимое 4" descr="6.jpg"/>
          <p:cNvPicPr>
            <a:picLocks noGrp="1" noChangeAspect="1"/>
          </p:cNvPicPr>
          <p:nvPr>
            <p:ph sz="half" idx="1"/>
          </p:nvPr>
        </p:nvPicPr>
        <p:blipFill>
          <a:blip r:embed="rId3" cstate="print"/>
          <a:stretch>
            <a:fillRect/>
          </a:stretch>
        </p:blipFill>
        <p:spPr>
          <a:xfrm>
            <a:off x="0" y="2133600"/>
            <a:ext cx="8143900" cy="4724400"/>
          </a:xfrm>
          <a:prstGeom prst="rect">
            <a:avLst/>
          </a:prstGeom>
          <a:ln>
            <a:noFill/>
          </a:ln>
          <a:effectLst>
            <a:softEdge rad="11250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228600"/>
            <a:ext cx="7186634" cy="914384"/>
          </a:xfrm>
        </p:spPr>
        <p:txBody>
          <a:bodyPr>
            <a:noAutofit/>
          </a:bodyPr>
          <a:lstStyle/>
          <a:p>
            <a:r>
              <a:rPr sz="3200"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1">
                      <a:satMod val="175000"/>
                      <a:alpha val="40000"/>
                    </a:schemeClr>
                  </a:glow>
                  <a:innerShdw blurRad="101600" dist="76200" dir="5400000">
                    <a:schemeClr val="accent1">
                      <a:satMod val="190000"/>
                      <a:tint val="100000"/>
                      <a:alpha val="74000"/>
                    </a:schemeClr>
                  </a:innerShdw>
                </a:effectLst>
              </a:rPr>
              <a:t>X-Ray Binary System</a:t>
            </a:r>
            <a:r>
              <a:rPr sz="3200" cap="none"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1">
                      <a:satMod val="175000"/>
                      <a:alpha val="40000"/>
                    </a:schemeClr>
                  </a:glow>
                  <a:innerShdw blurRad="101600" dist="76200" dir="5400000">
                    <a:schemeClr val="accent1">
                      <a:satMod val="190000"/>
                      <a:tint val="100000"/>
                      <a:alpha val="74000"/>
                    </a:schemeClr>
                  </a:innerShdw>
                </a:effectLst>
              </a:rPr>
              <a:t>: </a:t>
            </a:r>
            <a:br>
              <a:rPr sz="3200" cap="none"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1">
                      <a:satMod val="175000"/>
                      <a:alpha val="40000"/>
                    </a:schemeClr>
                  </a:glow>
                  <a:innerShdw blurRad="101600" dist="76200" dir="5400000">
                    <a:schemeClr val="accent1">
                      <a:satMod val="190000"/>
                      <a:tint val="100000"/>
                      <a:alpha val="74000"/>
                    </a:schemeClr>
                  </a:innerShdw>
                </a:effectLst>
              </a:rPr>
            </a:br>
            <a:r>
              <a:rPr sz="3200" cap="none"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1">
                      <a:satMod val="175000"/>
                      <a:alpha val="40000"/>
                    </a:schemeClr>
                  </a:glow>
                  <a:innerShdw blurRad="101600" dist="76200" dir="5400000">
                    <a:schemeClr val="accent1">
                      <a:satMod val="190000"/>
                      <a:tint val="100000"/>
                      <a:alpha val="74000"/>
                    </a:schemeClr>
                  </a:innerShdw>
                </a:effectLst>
              </a:rPr>
              <a:t>Locating Black Hole</a:t>
            </a:r>
            <a:endParaRPr lang="ru-RU" sz="3200" cap="none" dirty="0">
              <a:ln w="900" cmpd="sng">
                <a:solidFill>
                  <a:schemeClr val="accent1">
                    <a:satMod val="190000"/>
                    <a:alpha val="55000"/>
                  </a:schemeClr>
                </a:solidFill>
                <a:prstDash val="solid"/>
              </a:ln>
              <a:solidFill>
                <a:schemeClr val="accent1">
                  <a:satMod val="200000"/>
                  <a:tint val="3000"/>
                </a:schemeClr>
              </a:solidFill>
              <a:effectLst>
                <a:glow rad="228600">
                  <a:schemeClr val="accent1">
                    <a:satMod val="175000"/>
                    <a:alpha val="40000"/>
                  </a:schemeClr>
                </a:glow>
                <a:innerShdw blurRad="101600" dist="76200" dir="5400000">
                  <a:schemeClr val="accent1">
                    <a:satMod val="190000"/>
                    <a:tint val="100000"/>
                    <a:alpha val="74000"/>
                  </a:schemeClr>
                </a:innerShdw>
              </a:effectLst>
            </a:endParaRPr>
          </a:p>
        </p:txBody>
      </p:sp>
      <p:sp>
        <p:nvSpPr>
          <p:cNvPr id="7" name="Текст 6"/>
          <p:cNvSpPr>
            <a:spLocks noGrp="1"/>
          </p:cNvSpPr>
          <p:nvPr>
            <p:ph type="body" idx="2"/>
          </p:nvPr>
        </p:nvSpPr>
        <p:spPr>
          <a:xfrm>
            <a:off x="214282" y="1285860"/>
            <a:ext cx="7186634" cy="1214446"/>
          </a:xfrm>
        </p:spPr>
        <p:txBody>
          <a:bodyPr>
            <a:noAutofit/>
            <a:scene3d>
              <a:camera prst="orthographicFront"/>
              <a:lightRig rig="threePt" dir="t"/>
            </a:scene3d>
            <a:sp3d extrusionH="57150">
              <a:bevelT w="38100" h="38100"/>
            </a:sp3d>
          </a:bodyPr>
          <a:lstStyle/>
          <a:p>
            <a:r>
              <a:rPr lang="en-US" sz="1600" b="1" dirty="0" smtClean="0">
                <a:solidFill>
                  <a:schemeClr val="tx2">
                    <a:lumMod val="50000"/>
                  </a:schemeClr>
                </a:solidFill>
                <a:latin typeface="Times New Roman" pitchFamily="18" charset="0"/>
                <a:cs typeface="Times New Roman" pitchFamily="18" charset="0"/>
              </a:rPr>
              <a:t>Black Hole strips gas from a star. As the gas falls toward the black hole, tension between the gas atoms warms up the gas in the vicinity of the event horizon so that its temperature may reach several million degrees. The heated gas gives off X-Rays. That is how a black hole is located. (</a:t>
            </a:r>
            <a:r>
              <a:rPr lang="en-US" sz="1600" dirty="0" smtClean="0">
                <a:latin typeface="Times New Roman" pitchFamily="18" charset="0"/>
                <a:cs typeface="Times New Roman" pitchFamily="18" charset="0"/>
              </a:rPr>
              <a:t>The World Book Student Discovery Encyclopedia) </a:t>
            </a:r>
            <a:endParaRPr lang="ru-RU" sz="1600" b="1" dirty="0">
              <a:solidFill>
                <a:schemeClr val="tx2">
                  <a:lumMod val="50000"/>
                </a:schemeClr>
              </a:solidFill>
              <a:latin typeface="Times New Roman" pitchFamily="18" charset="0"/>
              <a:cs typeface="Times New Roman" pitchFamily="18" charset="0"/>
            </a:endParaRPr>
          </a:p>
        </p:txBody>
      </p:sp>
      <p:pic>
        <p:nvPicPr>
          <p:cNvPr id="5" name="Содержимое 4" descr="binary star black hole 2.jpg"/>
          <p:cNvPicPr>
            <a:picLocks noGrp="1" noChangeAspect="1"/>
          </p:cNvPicPr>
          <p:nvPr>
            <p:ph sz="half" idx="1"/>
          </p:nvPr>
        </p:nvPicPr>
        <p:blipFill>
          <a:blip r:embed="rId3" cstate="print"/>
          <a:stretch>
            <a:fillRect/>
          </a:stretch>
        </p:blipFill>
        <p:spPr>
          <a:xfrm>
            <a:off x="500034" y="2571744"/>
            <a:ext cx="7127093" cy="398941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89098" y="785794"/>
            <a:ext cx="3429000" cy="3286148"/>
          </a:xfrm>
        </p:spPr>
        <p:txBody>
          <a:bodyPr>
            <a:noAutofit/>
          </a:bodyPr>
          <a:lstStyle/>
          <a:p>
            <a:r>
              <a:rPr lang="en-US" sz="32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Supermassive black holes are nowadays thought to be positioned in the center of each existing galaxy. </a:t>
            </a:r>
            <a:endParaRPr lang="ru-RU" sz="3200"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Содержимое 2"/>
          <p:cNvSpPr>
            <a:spLocks noGrp="1"/>
          </p:cNvSpPr>
          <p:nvPr>
            <p:ph type="body" sz="half" idx="2"/>
          </p:nvPr>
        </p:nvSpPr>
        <p:spPr>
          <a:xfrm>
            <a:off x="5389098" y="4214818"/>
            <a:ext cx="3429000" cy="989056"/>
          </a:xfrm>
        </p:spPr>
        <p:txBody>
          <a:bodyPr>
            <a:noAutofit/>
          </a:bodyPr>
          <a:lstStyle/>
          <a:p>
            <a:pPr>
              <a:buNone/>
            </a:pPr>
            <a:r>
              <a:rPr lang="en-US" sz="2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Bigger galaxies normally contain larger black holes.</a:t>
            </a:r>
            <a:endParaRPr lang="ru-RU" sz="2400"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6" name="Рисунок 5" descr="9.jpg"/>
          <p:cNvPicPr>
            <a:picLocks noGrp="1" noChangeAspect="1"/>
          </p:cNvPicPr>
          <p:nvPr>
            <p:ph type="pic" idx="1"/>
          </p:nvPr>
        </p:nvPicPr>
        <p:blipFill>
          <a:blip r:embed="rId3" cstate="print"/>
          <a:srcRect t="19" b="19"/>
          <a:stretch>
            <a:fillRect/>
          </a:stretch>
        </p:blipFill>
        <p:spPr>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574</Words>
  <Application>Microsoft Office PowerPoint</Application>
  <PresentationFormat>Экран (4:3)</PresentationFormat>
  <Paragraphs>53</Paragraphs>
  <Slides>12</Slides>
  <Notes>12</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Изящная</vt:lpstr>
      <vt:lpstr>Supermassive black  Holes</vt:lpstr>
      <vt:lpstr>Black holes</vt:lpstr>
      <vt:lpstr>Black holes’ formation</vt:lpstr>
      <vt:lpstr>Black hole structure  Non-rotating</vt:lpstr>
      <vt:lpstr>Black hole structure  rotating</vt:lpstr>
      <vt:lpstr>characteristics by which black holes are diversified:</vt:lpstr>
      <vt:lpstr>Schematic illustration of OJ 287</vt:lpstr>
      <vt:lpstr>X-Ray Binary System:  Locating Black Hole</vt:lpstr>
      <vt:lpstr>Supermassive black holes are nowadays thought to be positioned in the center of each existing galaxy. </vt:lpstr>
      <vt:lpstr>A supermassive black hole exists at the very core of Milky Way: </vt:lpstr>
      <vt:lpstr>The motion of a star around the central black hole in the milky way</vt:lpstr>
      <vt:lpstr>Works Cited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2010-04-30T15:54:47Z</dcterms:created>
  <dcterms:modified xsi:type="dcterms:W3CDTF">2010-04-30T15:54:54Z</dcterms:modified>
</cp:coreProperties>
</file>