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6" r:id="rId10"/>
    <p:sldId id="264" r:id="rId11"/>
    <p:sldId id="265"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B1DDD6-FC0C-4373-A49A-27DBCBD18E38}" type="datetimeFigureOut">
              <a:rPr lang="en-US" smtClean="0"/>
              <a:pPr/>
              <a:t>5/3/2010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9338DA-5920-4584-9191-5B748C27A73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Edwards Aquifer is an aquifer that exists in a delicate balance.  That delicate balance is being</a:t>
            </a:r>
            <a:r>
              <a:rPr lang="en-US" baseline="0" dirty="0" smtClean="0"/>
              <a:t> threatened by human processes such as land development and pollution.</a:t>
            </a:r>
            <a:endParaRPr lang="en-US" dirty="0"/>
          </a:p>
        </p:txBody>
      </p:sp>
      <p:sp>
        <p:nvSpPr>
          <p:cNvPr id="4" name="Slide Number Placeholder 3"/>
          <p:cNvSpPr>
            <a:spLocks noGrp="1"/>
          </p:cNvSpPr>
          <p:nvPr>
            <p:ph type="sldNum" sz="quarter" idx="10"/>
          </p:nvPr>
        </p:nvSpPr>
        <p:spPr/>
        <p:txBody>
          <a:bodyPr/>
          <a:lstStyle/>
          <a:p>
            <a:fld id="{D99338DA-5920-4584-9191-5B748C27A73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9338DA-5920-4584-9191-5B748C27A73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9338DA-5920-4584-9191-5B748C27A73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9338DA-5920-4584-9191-5B748C27A734}"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9338DA-5920-4584-9191-5B748C27A73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9338DA-5920-4584-9191-5B748C27A73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9338DA-5920-4584-9191-5B748C27A73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9338DA-5920-4584-9191-5B748C27A73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9338DA-5920-4584-9191-5B748C27A73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9338DA-5920-4584-9191-5B748C27A73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9338DA-5920-4584-9191-5B748C27A73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9338DA-5920-4584-9191-5B748C27A73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CCE79C-3818-4915-9CC7-6AFCED6AD73A}" type="datetime1">
              <a:rPr lang="en-US" smtClean="0"/>
              <a:pPr/>
              <a:t>5/3/2010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B62E-6C08-493D-861F-09B9C613BF2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A15AEE-5E34-4FD5-B0C0-EA41EC967F21}" type="datetime1">
              <a:rPr lang="en-US" smtClean="0"/>
              <a:pPr/>
              <a:t>5/3/2010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B62E-6C08-493D-861F-09B9C613BF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AC7DFE-2641-4B23-BFB8-F778997861E4}" type="datetime1">
              <a:rPr lang="en-US" smtClean="0"/>
              <a:pPr/>
              <a:t>5/3/2010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B62E-6C08-493D-861F-09B9C613BF2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9A05C6-6972-49F1-87B3-E4CD1F1B720F}" type="datetime1">
              <a:rPr lang="en-US" smtClean="0"/>
              <a:pPr/>
              <a:t>5/3/2010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B62E-6C08-493D-861F-09B9C613BF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1B2D45-FBD2-49A6-839E-37720351B2F0}" type="datetime1">
              <a:rPr lang="en-US" smtClean="0"/>
              <a:pPr/>
              <a:t>5/3/2010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B62E-6C08-493D-861F-09B9C613BF2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DE5494-8F20-4955-AEEF-AA63FDF4B430}" type="datetime1">
              <a:rPr lang="en-US" smtClean="0"/>
              <a:pPr/>
              <a:t>5/3/2010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5B62E-6C08-493D-861F-09B9C613BF2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58C06F-3DFB-4C79-8759-78DC89D16C50}" type="datetime1">
              <a:rPr lang="en-US" smtClean="0"/>
              <a:pPr/>
              <a:t>5/3/2010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45B62E-6C08-493D-861F-09B9C613BF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AC67E2-7C56-4740-8D88-5A50A2AB9F20}" type="datetime1">
              <a:rPr lang="en-US" smtClean="0"/>
              <a:pPr/>
              <a:t>5/3/2010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45B62E-6C08-493D-861F-09B9C613BF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48AE6-9CAF-49E7-878C-399CC83B8A11}" type="datetime1">
              <a:rPr lang="en-US" smtClean="0"/>
              <a:pPr/>
              <a:t>5/3/2010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5B62E-6C08-493D-861F-09B9C613BF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D53663-ACDB-4903-8A2A-AE3F6EB9EA86}" type="datetime1">
              <a:rPr lang="en-US" smtClean="0"/>
              <a:pPr/>
              <a:t>5/3/2010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5B62E-6C08-493D-861F-09B9C613BF2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D989DD-601C-4DE6-BB16-84262A1B21B0}" type="datetime1">
              <a:rPr lang="en-US" smtClean="0"/>
              <a:pPr/>
              <a:t>5/3/2010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5B62E-6C08-493D-861F-09B9C613BF2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23FE3-981B-4DEA-B3FB-B10020E89484}" type="datetime1">
              <a:rPr lang="en-US" smtClean="0"/>
              <a:pPr/>
              <a:t>5/3/2010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5B62E-6C08-493D-861F-09B9C613BF2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www.edwardsaquifer.ne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aquiferalliance.org/TexasPollution.htm" TargetMode="External"/><Relationship Id="rId5" Type="http://schemas.openxmlformats.org/officeDocument/2006/relationships/hyperlink" Target="http://www.esi.utexas.edu/outreach/caves/edwardsaquifer.php" TargetMode="External"/><Relationship Id="rId4" Type="http://schemas.openxmlformats.org/officeDocument/2006/relationships/hyperlink" Target="http://edwardsaquifer.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981199"/>
          </a:xfrm>
        </p:spPr>
        <p:txBody>
          <a:bodyPr/>
          <a:lstStyle/>
          <a:p>
            <a:r>
              <a:rPr lang="en-US" dirty="0" smtClean="0"/>
              <a:t>The Edwards Aquifer</a:t>
            </a:r>
            <a:endParaRPr lang="en-US" dirty="0"/>
          </a:p>
        </p:txBody>
      </p:sp>
      <p:sp>
        <p:nvSpPr>
          <p:cNvPr id="3" name="Subtitle 2"/>
          <p:cNvSpPr>
            <a:spLocks noGrp="1"/>
          </p:cNvSpPr>
          <p:nvPr>
            <p:ph type="subTitle" idx="1"/>
          </p:nvPr>
        </p:nvSpPr>
        <p:spPr>
          <a:xfrm>
            <a:off x="1371600" y="5257800"/>
            <a:ext cx="6400800" cy="1066800"/>
          </a:xfrm>
        </p:spPr>
        <p:txBody>
          <a:bodyPr/>
          <a:lstStyle/>
          <a:p>
            <a:r>
              <a:rPr lang="en-US" dirty="0" smtClean="0"/>
              <a:t>An Ecosystem Under </a:t>
            </a:r>
            <a:r>
              <a:rPr lang="en-US" dirty="0"/>
              <a:t>A</a:t>
            </a:r>
            <a:r>
              <a:rPr lang="en-US" dirty="0" smtClean="0"/>
              <a:t>ttack</a:t>
            </a:r>
            <a:endParaRPr lang="en-US" dirty="0"/>
          </a:p>
        </p:txBody>
      </p:sp>
      <p:sp>
        <p:nvSpPr>
          <p:cNvPr id="4" name="Slide Number Placeholder 3"/>
          <p:cNvSpPr>
            <a:spLocks noGrp="1"/>
          </p:cNvSpPr>
          <p:nvPr>
            <p:ph type="sldNum" sz="quarter" idx="12"/>
          </p:nvPr>
        </p:nvSpPr>
        <p:spPr/>
        <p:txBody>
          <a:bodyPr/>
          <a:lstStyle/>
          <a:p>
            <a:fld id="{4145B62E-6C08-493D-861F-09B9C613BF2A}" type="slidenum">
              <a:rPr lang="en-US" smtClean="0"/>
              <a:pPr/>
              <a:t>1</a:t>
            </a:fld>
            <a:endParaRPr lang="en-US"/>
          </a:p>
        </p:txBody>
      </p:sp>
      <p:pic>
        <p:nvPicPr>
          <p:cNvPr id="5" name="Picture 4" descr="450px-Texas_Hill_Country_Nima_(4).JPG"/>
          <p:cNvPicPr>
            <a:picLocks noChangeAspect="1"/>
          </p:cNvPicPr>
          <p:nvPr/>
        </p:nvPicPr>
        <p:blipFill>
          <a:blip r:embed="rId3" cstate="print"/>
          <a:stretch>
            <a:fillRect/>
          </a:stretch>
        </p:blipFill>
        <p:spPr>
          <a:xfrm>
            <a:off x="2971800" y="1981200"/>
            <a:ext cx="3181350" cy="2895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Future Human Impact of the Edwards Aquifer</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Development over the aquifer needs to be limited to ensure an adequate sized recharge zone.</a:t>
            </a:r>
          </a:p>
          <a:p>
            <a:r>
              <a:rPr lang="en-US" dirty="0" smtClean="0"/>
              <a:t>Steps will need to be taken to lessen the amount of pollutants that are reaching the aquifer by implementing stricter building codes that allow for more permeable surfaces over the aquifer instead of asphalt.</a:t>
            </a:r>
          </a:p>
          <a:p>
            <a:r>
              <a:rPr lang="en-US" dirty="0" smtClean="0"/>
              <a:t>If proper management is not implemented, it could mean degradation or even destruction of this important water source system.</a:t>
            </a:r>
            <a:endParaRPr lang="en-US" dirty="0"/>
          </a:p>
        </p:txBody>
      </p:sp>
      <p:sp>
        <p:nvSpPr>
          <p:cNvPr id="4" name="Slide Number Placeholder 3"/>
          <p:cNvSpPr>
            <a:spLocks noGrp="1"/>
          </p:cNvSpPr>
          <p:nvPr>
            <p:ph type="sldNum" sz="quarter" idx="12"/>
          </p:nvPr>
        </p:nvSpPr>
        <p:spPr/>
        <p:txBody>
          <a:bodyPr/>
          <a:lstStyle/>
          <a:p>
            <a:fld id="{4145B62E-6C08-493D-861F-09B9C613BF2A}"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Living in Harmony With Nature</a:t>
            </a:r>
            <a:endParaRPr lang="en-US" dirty="0"/>
          </a:p>
        </p:txBody>
      </p:sp>
      <p:sp>
        <p:nvSpPr>
          <p:cNvPr id="3" name="Content Placeholder 2"/>
          <p:cNvSpPr>
            <a:spLocks noGrp="1"/>
          </p:cNvSpPr>
          <p:nvPr>
            <p:ph type="body" sz="half" idx="2"/>
          </p:nvPr>
        </p:nvSpPr>
        <p:spPr/>
        <p:txBody>
          <a:bodyPr>
            <a:normAutofit fontScale="92500" lnSpcReduction="10000"/>
          </a:bodyPr>
          <a:lstStyle/>
          <a:p>
            <a:r>
              <a:rPr lang="en-US" dirty="0" smtClean="0"/>
              <a:t>The Edwards Aquifer provides not only drinking water but also provides for beautiful creeks for the swimming and enjoyment of all.  It is important to take steps to ensure that this beautiful system will continue to bring joy to future generations.   </a:t>
            </a:r>
            <a:endParaRPr lang="en-US" dirty="0"/>
          </a:p>
        </p:txBody>
      </p:sp>
      <p:sp>
        <p:nvSpPr>
          <p:cNvPr id="4" name="Slide Number Placeholder 3"/>
          <p:cNvSpPr>
            <a:spLocks noGrp="1"/>
          </p:cNvSpPr>
          <p:nvPr>
            <p:ph type="sldNum" sz="quarter" idx="12"/>
          </p:nvPr>
        </p:nvSpPr>
        <p:spPr/>
        <p:txBody>
          <a:bodyPr/>
          <a:lstStyle/>
          <a:p>
            <a:fld id="{4145B62E-6C08-493D-861F-09B9C613BF2A}" type="slidenum">
              <a:rPr lang="en-US" smtClean="0"/>
              <a:pPr/>
              <a:t>11</a:t>
            </a:fld>
            <a:endParaRPr lang="en-US"/>
          </a:p>
        </p:txBody>
      </p:sp>
      <p:pic>
        <p:nvPicPr>
          <p:cNvPr id="3075" name="Picture 3"/>
          <p:cNvPicPr>
            <a:picLocks noGrp="1" noChangeAspect="1" noChangeArrowheads="1"/>
          </p:cNvPicPr>
          <p:nvPr>
            <p:ph type="pic" idx="1"/>
          </p:nvPr>
        </p:nvPicPr>
        <p:blipFill>
          <a:blip r:embed="rId3" cstate="print"/>
          <a:srcRect l="5667" r="5667"/>
          <a:stretch>
            <a:fillRect/>
          </a:stretch>
        </p:blipFill>
        <p:spPr bwMode="auto">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References</a:t>
            </a:r>
            <a:endParaRPr lang="en-US" dirty="0"/>
          </a:p>
        </p:txBody>
      </p:sp>
      <p:sp>
        <p:nvSpPr>
          <p:cNvPr id="7" name="Content Placeholder 6"/>
          <p:cNvSpPr>
            <a:spLocks noGrp="1"/>
          </p:cNvSpPr>
          <p:nvPr>
            <p:ph idx="1"/>
          </p:nvPr>
        </p:nvSpPr>
        <p:spPr/>
        <p:txBody>
          <a:bodyPr>
            <a:normAutofit lnSpcReduction="10000"/>
          </a:bodyPr>
          <a:lstStyle/>
          <a:p>
            <a:r>
              <a:rPr lang="en-US" sz="2400" dirty="0" err="1" smtClean="0"/>
              <a:t>Eckhardt</a:t>
            </a:r>
            <a:r>
              <a:rPr lang="en-US" sz="2400" dirty="0" smtClean="0"/>
              <a:t>, Gregg. (2010) The Edwards Aquifer Website.  Retrieved May 2, 2010 from </a:t>
            </a:r>
            <a:r>
              <a:rPr lang="en-US" sz="2400" u="sng" dirty="0" smtClean="0">
                <a:hlinkClick r:id="rId3"/>
              </a:rPr>
              <a:t>http</a:t>
            </a:r>
            <a:r>
              <a:rPr lang="en-US" sz="2400" u="sng" dirty="0">
                <a:hlinkClick r:id="rId3"/>
              </a:rPr>
              <a:t>://www.edwardsaquifer.net</a:t>
            </a:r>
            <a:r>
              <a:rPr lang="en-US" sz="2400" u="sng" dirty="0" smtClean="0">
                <a:hlinkClick r:id="rId3"/>
              </a:rPr>
              <a:t>/</a:t>
            </a:r>
            <a:endParaRPr lang="en-US" sz="2400" u="sng" dirty="0" smtClean="0"/>
          </a:p>
          <a:p>
            <a:r>
              <a:rPr lang="en-US" sz="2400" dirty="0" smtClean="0"/>
              <a:t>The Edwards Aquifer Authority (2010) </a:t>
            </a:r>
            <a:r>
              <a:rPr lang="en-US" sz="2400" i="1" dirty="0" smtClean="0"/>
              <a:t>Hydrogeology of the Edwards Aquifer </a:t>
            </a:r>
            <a:r>
              <a:rPr lang="en-US" sz="2400" dirty="0" smtClean="0"/>
              <a:t>Retrieved May 2, 2010 from </a:t>
            </a:r>
            <a:r>
              <a:rPr lang="en-US" sz="2400" dirty="0" smtClean="0">
                <a:hlinkClick r:id="rId4"/>
              </a:rPr>
              <a:t>http</a:t>
            </a:r>
            <a:r>
              <a:rPr lang="en-US" sz="2400" dirty="0">
                <a:hlinkClick r:id="rId4"/>
              </a:rPr>
              <a:t>://</a:t>
            </a:r>
            <a:r>
              <a:rPr lang="en-US" sz="2400" dirty="0" smtClean="0">
                <a:hlinkClick r:id="rId4"/>
              </a:rPr>
              <a:t>edwardsaquifer.org</a:t>
            </a:r>
            <a:endParaRPr lang="en-US" sz="2400" dirty="0" smtClean="0"/>
          </a:p>
          <a:p>
            <a:r>
              <a:rPr lang="en-US" sz="2400" dirty="0" smtClean="0"/>
              <a:t>The University of Texas at Austin (2010) </a:t>
            </a:r>
            <a:r>
              <a:rPr lang="en-US" sz="2400" i="1" dirty="0" smtClean="0"/>
              <a:t>What is an Aquifer? </a:t>
            </a:r>
            <a:r>
              <a:rPr lang="en-US" sz="2400" dirty="0" smtClean="0"/>
              <a:t>Retrieved May 2, 2010 from </a:t>
            </a:r>
            <a:r>
              <a:rPr lang="en-US" sz="2400" u="sng" dirty="0" smtClean="0">
                <a:hlinkClick r:id="rId5"/>
              </a:rPr>
              <a:t>http</a:t>
            </a:r>
            <a:r>
              <a:rPr lang="en-US" sz="2400" u="sng" dirty="0">
                <a:hlinkClick r:id="rId5"/>
              </a:rPr>
              <a:t>://</a:t>
            </a:r>
            <a:r>
              <a:rPr lang="en-US" sz="2400" u="sng" dirty="0" smtClean="0">
                <a:hlinkClick r:id="rId5"/>
              </a:rPr>
              <a:t>www.esi.utexas.edu/outreach/caves/edwardsaquifer.php</a:t>
            </a:r>
            <a:endParaRPr lang="en-US" sz="2400" u="sng" dirty="0" smtClean="0"/>
          </a:p>
          <a:p>
            <a:r>
              <a:rPr lang="en-US" sz="2400" dirty="0" smtClean="0"/>
              <a:t>Greater Edwards Aquifer Alliance (2010) </a:t>
            </a:r>
            <a:r>
              <a:rPr lang="en-US" sz="2400" i="1" dirty="0" smtClean="0"/>
              <a:t>Pollution</a:t>
            </a:r>
            <a:r>
              <a:rPr lang="en-US" sz="2400" dirty="0" smtClean="0"/>
              <a:t> Retrieved May 2, 2010 from </a:t>
            </a:r>
            <a:r>
              <a:rPr lang="en-US" sz="2400" dirty="0" smtClean="0">
                <a:hlinkClick r:id="rId6"/>
              </a:rPr>
              <a:t>http://</a:t>
            </a:r>
            <a:r>
              <a:rPr lang="en-US" sz="2400" dirty="0" smtClean="0">
                <a:hlinkClick r:id="rId6"/>
              </a:rPr>
              <a:t>www.aquiferalliance.org/TexasPollution.htm</a:t>
            </a:r>
            <a:endParaRPr lang="en-US" sz="2400" dirty="0" smtClean="0"/>
          </a:p>
          <a:p>
            <a:endParaRPr lang="en-US" sz="2400" dirty="0"/>
          </a:p>
          <a:p>
            <a:endParaRPr lang="en-US" dirty="0"/>
          </a:p>
        </p:txBody>
      </p:sp>
      <p:sp>
        <p:nvSpPr>
          <p:cNvPr id="5" name="Slide Number Placeholder 4"/>
          <p:cNvSpPr>
            <a:spLocks noGrp="1"/>
          </p:cNvSpPr>
          <p:nvPr>
            <p:ph type="sldNum" sz="quarter" idx="12"/>
          </p:nvPr>
        </p:nvSpPr>
        <p:spPr/>
        <p:txBody>
          <a:bodyPr/>
          <a:lstStyle/>
          <a:p>
            <a:fld id="{4145B62E-6C08-493D-861F-09B9C613BF2A}" type="slidenum">
              <a:rPr lang="en-US" smtClean="0"/>
              <a:pPr/>
              <a:t>12</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and What is the Edwards Aquifer?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Edwards Aquifer is an </a:t>
            </a:r>
            <a:r>
              <a:rPr lang="en-US" b="1" dirty="0" smtClean="0"/>
              <a:t>artesian aquifer </a:t>
            </a:r>
            <a:r>
              <a:rPr lang="en-US" dirty="0" smtClean="0"/>
              <a:t>located in south central Texas  on the edge of the Chihuahua Desert.</a:t>
            </a:r>
          </a:p>
          <a:p>
            <a:r>
              <a:rPr lang="en-US" dirty="0" smtClean="0"/>
              <a:t>An </a:t>
            </a:r>
            <a:r>
              <a:rPr lang="en-US" b="1" dirty="0" smtClean="0"/>
              <a:t>artesian aquifer </a:t>
            </a:r>
            <a:r>
              <a:rPr lang="en-US" dirty="0" smtClean="0"/>
              <a:t>is a geologic formation in which water is under sufficient pressure to be discharged to the surface without pumping.</a:t>
            </a:r>
          </a:p>
          <a:p>
            <a:r>
              <a:rPr lang="en-US" dirty="0" smtClean="0"/>
              <a:t>The Edwards Aquifer is part of the larger Edwards-Trinity Aquifer system that runs from southwest Arkansas across into Oklahoma and down into Central Texas. </a:t>
            </a:r>
            <a:endParaRPr lang="en-US" dirty="0"/>
          </a:p>
        </p:txBody>
      </p:sp>
      <p:sp>
        <p:nvSpPr>
          <p:cNvPr id="4" name="Slide Number Placeholder 3"/>
          <p:cNvSpPr>
            <a:spLocks noGrp="1"/>
          </p:cNvSpPr>
          <p:nvPr>
            <p:ph type="sldNum" sz="quarter" idx="12"/>
          </p:nvPr>
        </p:nvSpPr>
        <p:spPr/>
        <p:txBody>
          <a:bodyPr/>
          <a:lstStyle/>
          <a:p>
            <a:fld id="{4145B62E-6C08-493D-861F-09B9C613BF2A}" type="slidenum">
              <a:rPr lang="en-US" smtClean="0"/>
              <a:pPr/>
              <a:t>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of the Aquifer System</a:t>
            </a:r>
            <a:endParaRPr lang="en-US" dirty="0"/>
          </a:p>
        </p:txBody>
      </p:sp>
      <p:pic>
        <p:nvPicPr>
          <p:cNvPr id="5" name="Content Placeholder 4" descr="745px-Edwards-Trinity_aquifer_system_v1.svg.png"/>
          <p:cNvPicPr>
            <a:picLocks noGrp="1" noChangeAspect="1"/>
          </p:cNvPicPr>
          <p:nvPr>
            <p:ph idx="1"/>
          </p:nvPr>
        </p:nvPicPr>
        <p:blipFill>
          <a:blip r:embed="rId3" cstate="print"/>
          <a:stretch>
            <a:fillRect/>
          </a:stretch>
        </p:blipFill>
        <p:spPr>
          <a:xfrm>
            <a:off x="1762131" y="1600200"/>
            <a:ext cx="5619737" cy="4525963"/>
          </a:xfrm>
        </p:spPr>
      </p:pic>
      <p:sp>
        <p:nvSpPr>
          <p:cNvPr id="4" name="Slide Number Placeholder 3"/>
          <p:cNvSpPr>
            <a:spLocks noGrp="1"/>
          </p:cNvSpPr>
          <p:nvPr>
            <p:ph type="sldNum" sz="quarter" idx="12"/>
          </p:nvPr>
        </p:nvSpPr>
        <p:spPr/>
        <p:txBody>
          <a:bodyPr/>
          <a:lstStyle/>
          <a:p>
            <a:fld id="{4145B62E-6C08-493D-861F-09B9C613BF2A}"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Major Biotic Components of the Edwards Aquifer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There are over 54 species that live within the aquifer system, in the water or in caves.  These include plants, fish, amphibians, reptiles, and insects.  Some of the most famous residents include:</a:t>
            </a:r>
          </a:p>
          <a:p>
            <a:pPr lvl="1"/>
            <a:r>
              <a:rPr lang="en-US" dirty="0" smtClean="0"/>
              <a:t>Texas Blind Salamander, threatened</a:t>
            </a:r>
          </a:p>
          <a:p>
            <a:pPr lvl="1"/>
            <a:r>
              <a:rPr lang="en-US" dirty="0" smtClean="0"/>
              <a:t>Fountain Darter, endangered</a:t>
            </a:r>
          </a:p>
          <a:p>
            <a:pPr lvl="1"/>
            <a:r>
              <a:rPr lang="en-US" dirty="0" smtClean="0"/>
              <a:t>Robber Baron Cave Spider</a:t>
            </a:r>
          </a:p>
          <a:p>
            <a:pPr lvl="1"/>
            <a:r>
              <a:rPr lang="en-US" dirty="0" smtClean="0"/>
              <a:t>San Marcos </a:t>
            </a:r>
            <a:r>
              <a:rPr lang="en-US" dirty="0" err="1" smtClean="0"/>
              <a:t>Gambusia</a:t>
            </a:r>
            <a:r>
              <a:rPr lang="en-US" dirty="0" smtClean="0"/>
              <a:t>, endangered</a:t>
            </a:r>
          </a:p>
          <a:p>
            <a:pPr lvl="1"/>
            <a:r>
              <a:rPr lang="en-US" dirty="0" smtClean="0"/>
              <a:t>Robber Baron Cave Spider</a:t>
            </a:r>
          </a:p>
          <a:p>
            <a:pPr lvl="1"/>
            <a:r>
              <a:rPr lang="en-US" dirty="0" smtClean="0"/>
              <a:t>Texas Wild Rice, endangered</a:t>
            </a:r>
            <a:endParaRPr lang="en-US" dirty="0"/>
          </a:p>
        </p:txBody>
      </p:sp>
      <p:sp>
        <p:nvSpPr>
          <p:cNvPr id="4" name="Slide Number Placeholder 3"/>
          <p:cNvSpPr>
            <a:spLocks noGrp="1"/>
          </p:cNvSpPr>
          <p:nvPr>
            <p:ph type="sldNum" sz="quarter" idx="12"/>
          </p:nvPr>
        </p:nvSpPr>
        <p:spPr/>
        <p:txBody>
          <a:bodyPr/>
          <a:lstStyle/>
          <a:p>
            <a:fld id="{4145B62E-6C08-493D-861F-09B9C613BF2A}"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famous Edwards Aquifer Species</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Texas Blind Salamander, (</a:t>
            </a:r>
            <a:r>
              <a:rPr lang="en-US" i="1" dirty="0" err="1" smtClean="0"/>
              <a:t>Typhlomolge</a:t>
            </a:r>
            <a:r>
              <a:rPr lang="en-US" i="1" dirty="0" smtClean="0"/>
              <a:t> </a:t>
            </a:r>
            <a:r>
              <a:rPr lang="en-US" i="1" dirty="0" err="1" smtClean="0"/>
              <a:t>rathbuni</a:t>
            </a:r>
            <a:r>
              <a:rPr lang="en-US" dirty="0" smtClean="0"/>
              <a:t>)</a:t>
            </a:r>
            <a:endParaRPr lang="en-US" dirty="0"/>
          </a:p>
        </p:txBody>
      </p:sp>
      <p:sp>
        <p:nvSpPr>
          <p:cNvPr id="5" name="Text Placeholder 4"/>
          <p:cNvSpPr>
            <a:spLocks noGrp="1"/>
          </p:cNvSpPr>
          <p:nvPr>
            <p:ph type="body" sz="quarter" idx="3"/>
          </p:nvPr>
        </p:nvSpPr>
        <p:spPr/>
        <p:txBody>
          <a:bodyPr>
            <a:normAutofit fontScale="92500" lnSpcReduction="20000"/>
          </a:bodyPr>
          <a:lstStyle/>
          <a:p>
            <a:r>
              <a:rPr lang="en-US" dirty="0"/>
              <a:t>Robber Baron Cave spider </a:t>
            </a:r>
            <a:r>
              <a:rPr lang="en-US" i="1" dirty="0"/>
              <a:t>(</a:t>
            </a:r>
            <a:r>
              <a:rPr lang="en-US" i="1" dirty="0" err="1"/>
              <a:t>Cicurina</a:t>
            </a:r>
            <a:r>
              <a:rPr lang="en-US" i="1" dirty="0"/>
              <a:t> </a:t>
            </a:r>
            <a:r>
              <a:rPr lang="en-US" i="1" dirty="0" err="1"/>
              <a:t>baronia</a:t>
            </a:r>
            <a:r>
              <a:rPr lang="en-US" dirty="0"/>
              <a:t>)</a:t>
            </a:r>
          </a:p>
        </p:txBody>
      </p:sp>
      <p:sp>
        <p:nvSpPr>
          <p:cNvPr id="7" name="Slide Number Placeholder 6"/>
          <p:cNvSpPr>
            <a:spLocks noGrp="1"/>
          </p:cNvSpPr>
          <p:nvPr>
            <p:ph type="sldNum" sz="quarter" idx="12"/>
          </p:nvPr>
        </p:nvSpPr>
        <p:spPr/>
        <p:txBody>
          <a:bodyPr/>
          <a:lstStyle/>
          <a:p>
            <a:fld id="{4145B62E-6C08-493D-861F-09B9C613BF2A}" type="slidenum">
              <a:rPr lang="en-US" smtClean="0"/>
              <a:pPr/>
              <a:t>5</a:t>
            </a:fld>
            <a:endParaRPr lang="en-US"/>
          </a:p>
        </p:txBody>
      </p:sp>
      <p:pic>
        <p:nvPicPr>
          <p:cNvPr id="1026" name="Picture 2"/>
          <p:cNvPicPr>
            <a:picLocks noGrp="1" noChangeAspect="1" noChangeArrowheads="1"/>
          </p:cNvPicPr>
          <p:nvPr>
            <p:ph sz="quarter" idx="4"/>
          </p:nvPr>
        </p:nvPicPr>
        <p:blipFill>
          <a:blip r:embed="rId3" cstate="print"/>
          <a:srcRect/>
          <a:stretch>
            <a:fillRect/>
          </a:stretch>
        </p:blipFill>
        <p:spPr bwMode="auto">
          <a:xfrm>
            <a:off x="5141912" y="3007519"/>
            <a:ext cx="3048000" cy="2286000"/>
          </a:xfrm>
          <a:prstGeom prst="rect">
            <a:avLst/>
          </a:prstGeom>
          <a:noFill/>
          <a:ln w="9525">
            <a:noFill/>
            <a:miter lim="800000"/>
            <a:headEnd/>
            <a:tailEnd/>
          </a:ln>
        </p:spPr>
      </p:pic>
      <p:pic>
        <p:nvPicPr>
          <p:cNvPr id="1027" name="Picture 3"/>
          <p:cNvPicPr>
            <a:picLocks noGrp="1" noChangeAspect="1" noChangeArrowheads="1"/>
          </p:cNvPicPr>
          <p:nvPr>
            <p:ph sz="half" idx="2"/>
          </p:nvPr>
        </p:nvPicPr>
        <p:blipFill>
          <a:blip r:embed="rId4" cstate="print"/>
          <a:srcRect/>
          <a:stretch>
            <a:fillRect/>
          </a:stretch>
        </p:blipFill>
        <p:spPr bwMode="auto">
          <a:xfrm>
            <a:off x="953294" y="3136106"/>
            <a:ext cx="3048000" cy="2028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Major </a:t>
            </a:r>
            <a:r>
              <a:rPr lang="en-US" dirty="0" err="1" smtClean="0"/>
              <a:t>Abiotic</a:t>
            </a:r>
            <a:r>
              <a:rPr lang="en-US" dirty="0" smtClean="0"/>
              <a:t> Components of the Edwards Aquifer</a:t>
            </a:r>
            <a:endParaRPr lang="en-US" dirty="0"/>
          </a:p>
        </p:txBody>
      </p:sp>
      <p:sp>
        <p:nvSpPr>
          <p:cNvPr id="9" name="Content Placeholder 8"/>
          <p:cNvSpPr>
            <a:spLocks noGrp="1"/>
          </p:cNvSpPr>
          <p:nvPr>
            <p:ph idx="1"/>
          </p:nvPr>
        </p:nvSpPr>
        <p:spPr/>
        <p:txBody>
          <a:bodyPr>
            <a:normAutofit lnSpcReduction="10000"/>
          </a:bodyPr>
          <a:lstStyle/>
          <a:p>
            <a:r>
              <a:rPr lang="en-US" dirty="0" smtClean="0"/>
              <a:t>Water!  Rain water recharges the aquifer from various recharge zones.  Surface water is absorbed through the limestone </a:t>
            </a:r>
            <a:r>
              <a:rPr lang="en-US" dirty="0" err="1" smtClean="0"/>
              <a:t>karst</a:t>
            </a:r>
            <a:r>
              <a:rPr lang="en-US" dirty="0" smtClean="0"/>
              <a:t> system.  This refills the system and keeps the springs and creeks flowing freely.</a:t>
            </a:r>
          </a:p>
          <a:p>
            <a:r>
              <a:rPr lang="en-US" dirty="0" smtClean="0"/>
              <a:t>Limestone bedrock forms the frame of the aquifer.  This dissolvable mineral filters surface water and removes impurities, making the aquifer water some of the purist on Earth.</a:t>
            </a:r>
            <a:endParaRPr lang="en-US" dirty="0"/>
          </a:p>
        </p:txBody>
      </p:sp>
      <p:sp>
        <p:nvSpPr>
          <p:cNvPr id="7" name="Slide Number Placeholder 6"/>
          <p:cNvSpPr>
            <a:spLocks noGrp="1"/>
          </p:cNvSpPr>
          <p:nvPr>
            <p:ph type="sldNum" sz="quarter" idx="12"/>
          </p:nvPr>
        </p:nvSpPr>
        <p:spPr/>
        <p:txBody>
          <a:bodyPr/>
          <a:lstStyle/>
          <a:p>
            <a:fld id="{4145B62E-6C08-493D-861F-09B9C613BF2A}"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Some Aquifer Images</a:t>
            </a:r>
            <a:endParaRPr lang="en-US" dirty="0"/>
          </a:p>
        </p:txBody>
      </p:sp>
      <p:sp>
        <p:nvSpPr>
          <p:cNvPr id="6" name="Text Placeholder 5"/>
          <p:cNvSpPr>
            <a:spLocks noGrp="1"/>
          </p:cNvSpPr>
          <p:nvPr>
            <p:ph type="body" idx="1"/>
          </p:nvPr>
        </p:nvSpPr>
        <p:spPr>
          <a:xfrm>
            <a:off x="457200" y="1535112"/>
            <a:ext cx="4040188" cy="1131887"/>
          </a:xfrm>
        </p:spPr>
        <p:txBody>
          <a:bodyPr>
            <a:normAutofit fontScale="92500" lnSpcReduction="10000"/>
          </a:bodyPr>
          <a:lstStyle/>
          <a:p>
            <a:r>
              <a:rPr lang="en-US" dirty="0" smtClean="0"/>
              <a:t>A Limestone </a:t>
            </a:r>
            <a:r>
              <a:rPr lang="en-US" dirty="0" err="1" smtClean="0"/>
              <a:t>Karst</a:t>
            </a:r>
            <a:r>
              <a:rPr lang="en-US" dirty="0" smtClean="0"/>
              <a:t> Cave</a:t>
            </a:r>
          </a:p>
          <a:p>
            <a:r>
              <a:rPr lang="en-US" b="0" dirty="0" smtClean="0"/>
              <a:t>Here is where surface water flows into the underground aquifer</a:t>
            </a:r>
            <a:endParaRPr lang="en-US" b="0" dirty="0"/>
          </a:p>
        </p:txBody>
      </p:sp>
      <p:sp>
        <p:nvSpPr>
          <p:cNvPr id="8" name="Text Placeholder 7"/>
          <p:cNvSpPr>
            <a:spLocks noGrp="1"/>
          </p:cNvSpPr>
          <p:nvPr>
            <p:ph type="body" sz="quarter" idx="3"/>
          </p:nvPr>
        </p:nvSpPr>
        <p:spPr>
          <a:xfrm>
            <a:off x="4495800" y="1447800"/>
            <a:ext cx="4343399" cy="1447800"/>
          </a:xfrm>
        </p:spPr>
        <p:txBody>
          <a:bodyPr>
            <a:normAutofit fontScale="85000" lnSpcReduction="20000"/>
          </a:bodyPr>
          <a:lstStyle/>
          <a:p>
            <a:r>
              <a:rPr lang="en-US" dirty="0" smtClean="0"/>
              <a:t>Flowing Surface Water</a:t>
            </a:r>
          </a:p>
          <a:p>
            <a:r>
              <a:rPr lang="en-US" b="0" dirty="0" smtClean="0"/>
              <a:t>Note the fractured limestone creek bottom which allows water to seep back into the aquifer as the water flows over the surface.</a:t>
            </a:r>
            <a:endParaRPr lang="en-US" b="0" dirty="0"/>
          </a:p>
        </p:txBody>
      </p:sp>
      <p:sp>
        <p:nvSpPr>
          <p:cNvPr id="4" name="Slide Number Placeholder 3"/>
          <p:cNvSpPr>
            <a:spLocks noGrp="1"/>
          </p:cNvSpPr>
          <p:nvPr>
            <p:ph type="sldNum" sz="quarter" idx="12"/>
          </p:nvPr>
        </p:nvSpPr>
        <p:spPr/>
        <p:txBody>
          <a:bodyPr/>
          <a:lstStyle/>
          <a:p>
            <a:fld id="{4145B62E-6C08-493D-861F-09B9C613BF2A}" type="slidenum">
              <a:rPr lang="en-US" smtClean="0"/>
              <a:pPr/>
              <a:t>7</a:t>
            </a:fld>
            <a:endParaRPr lang="en-US"/>
          </a:p>
        </p:txBody>
      </p:sp>
      <p:pic>
        <p:nvPicPr>
          <p:cNvPr id="2050" name="Picture 2"/>
          <p:cNvPicPr>
            <a:picLocks noGrp="1" noChangeAspect="1" noChangeArrowheads="1"/>
          </p:cNvPicPr>
          <p:nvPr>
            <p:ph sz="half" idx="2"/>
          </p:nvPr>
        </p:nvPicPr>
        <p:blipFill>
          <a:blip r:embed="rId3" cstate="print"/>
          <a:srcRect/>
          <a:stretch>
            <a:fillRect/>
          </a:stretch>
        </p:blipFill>
        <p:spPr bwMode="auto">
          <a:xfrm>
            <a:off x="1310481" y="2921794"/>
            <a:ext cx="2333625" cy="2457450"/>
          </a:xfrm>
          <a:prstGeom prst="rect">
            <a:avLst/>
          </a:prstGeom>
          <a:noFill/>
          <a:ln w="9525">
            <a:noFill/>
            <a:miter lim="800000"/>
            <a:headEnd/>
            <a:tailEnd/>
          </a:ln>
        </p:spPr>
      </p:pic>
      <p:pic>
        <p:nvPicPr>
          <p:cNvPr id="2051" name="Picture 3"/>
          <p:cNvPicPr>
            <a:picLocks noGrp="1" noChangeAspect="1" noChangeArrowheads="1"/>
          </p:cNvPicPr>
          <p:nvPr>
            <p:ph sz="quarter" idx="4"/>
          </p:nvPr>
        </p:nvPicPr>
        <p:blipFill>
          <a:blip r:embed="rId4" cstate="print"/>
          <a:srcRect/>
          <a:stretch>
            <a:fillRect/>
          </a:stretch>
        </p:blipFill>
        <p:spPr bwMode="auto">
          <a:xfrm>
            <a:off x="5237162" y="3359944"/>
            <a:ext cx="2857500" cy="158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200" b="1" dirty="0" smtClean="0"/>
              <a:t>The Two Main Human Impacts on the Edwards Aquifer are Contamination and Extraction</a:t>
            </a:r>
            <a:endParaRPr lang="en-US" sz="3200" b="1" dirty="0"/>
          </a:p>
        </p:txBody>
      </p:sp>
      <p:sp>
        <p:nvSpPr>
          <p:cNvPr id="9" name="Content Placeholder 8"/>
          <p:cNvSpPr>
            <a:spLocks noGrp="1"/>
          </p:cNvSpPr>
          <p:nvPr>
            <p:ph idx="1"/>
          </p:nvPr>
        </p:nvSpPr>
        <p:spPr/>
        <p:txBody>
          <a:bodyPr>
            <a:normAutofit/>
          </a:bodyPr>
          <a:lstStyle/>
          <a:p>
            <a:r>
              <a:rPr lang="en-US" b="1" dirty="0" smtClean="0"/>
              <a:t>Contamination</a:t>
            </a:r>
            <a:r>
              <a:rPr lang="en-US" dirty="0" smtClean="0"/>
              <a:t>:  Run-off from cities is funneled into the aquifer through asphalt covered surfaces instead of permeating through the layers of limestone through the ground.</a:t>
            </a:r>
          </a:p>
          <a:p>
            <a:r>
              <a:rPr lang="en-US" b="1" dirty="0" smtClean="0"/>
              <a:t>Extraction</a:t>
            </a:r>
            <a:r>
              <a:rPr lang="en-US" dirty="0" smtClean="0"/>
              <a:t>: Increasing demand for water from growing cities is resulting in more water being extracted than is replenished.</a:t>
            </a:r>
          </a:p>
        </p:txBody>
      </p:sp>
      <p:sp>
        <p:nvSpPr>
          <p:cNvPr id="7" name="Slide Number Placeholder 6"/>
          <p:cNvSpPr>
            <a:spLocks noGrp="1"/>
          </p:cNvSpPr>
          <p:nvPr>
            <p:ph type="sldNum" sz="quarter" idx="12"/>
          </p:nvPr>
        </p:nvSpPr>
        <p:spPr/>
        <p:txBody>
          <a:bodyPr/>
          <a:lstStyle/>
          <a:p>
            <a:fld id="{4145B62E-6C08-493D-861F-09B9C613BF2A}"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Future of the Edwards Aquifer</a:t>
            </a:r>
            <a:endParaRPr lang="en-US" b="1" dirty="0"/>
          </a:p>
        </p:txBody>
      </p:sp>
      <p:sp>
        <p:nvSpPr>
          <p:cNvPr id="3" name="Content Placeholder 2"/>
          <p:cNvSpPr>
            <a:spLocks noGrp="1"/>
          </p:cNvSpPr>
          <p:nvPr>
            <p:ph idx="1"/>
          </p:nvPr>
        </p:nvSpPr>
        <p:spPr/>
        <p:txBody>
          <a:bodyPr/>
          <a:lstStyle/>
          <a:p>
            <a:r>
              <a:rPr lang="en-US" dirty="0" smtClean="0"/>
              <a:t>If the </a:t>
            </a:r>
            <a:r>
              <a:rPr lang="en-US" b="1" dirty="0" smtClean="0"/>
              <a:t>water table drops </a:t>
            </a:r>
            <a:r>
              <a:rPr lang="en-US" dirty="0" smtClean="0"/>
              <a:t>too low for too long, the water table balance could be upset by an influx of saline water.  If this happens, it could mean a serious degradation of the aquifers waters.</a:t>
            </a:r>
          </a:p>
          <a:p>
            <a:r>
              <a:rPr lang="en-US" dirty="0" smtClean="0"/>
              <a:t>If </a:t>
            </a:r>
            <a:r>
              <a:rPr lang="en-US" b="1" dirty="0" smtClean="0"/>
              <a:t>wells dry up</a:t>
            </a:r>
            <a:r>
              <a:rPr lang="en-US" dirty="0" smtClean="0"/>
              <a:t>, it will mean that many people in rural communities that live off of well water will be without water.</a:t>
            </a:r>
            <a:endParaRPr lang="en-US" dirty="0"/>
          </a:p>
        </p:txBody>
      </p:sp>
      <p:sp>
        <p:nvSpPr>
          <p:cNvPr id="4" name="Slide Number Placeholder 3"/>
          <p:cNvSpPr>
            <a:spLocks noGrp="1"/>
          </p:cNvSpPr>
          <p:nvPr>
            <p:ph type="sldNum" sz="quarter" idx="12"/>
          </p:nvPr>
        </p:nvSpPr>
        <p:spPr/>
        <p:txBody>
          <a:bodyPr/>
          <a:lstStyle/>
          <a:p>
            <a:fld id="{4145B62E-6C08-493D-861F-09B9C613BF2A}"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692</Words>
  <Application>Microsoft Office PowerPoint</Application>
  <PresentationFormat>On-screen Show (4:3)</PresentationFormat>
  <Paragraphs>68</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The Edwards Aquifer</vt:lpstr>
      <vt:lpstr>Where and What is the Edwards Aquifer?</vt:lpstr>
      <vt:lpstr>Map of the Aquifer System</vt:lpstr>
      <vt:lpstr>Major Biotic Components of the Edwards Aquifer</vt:lpstr>
      <vt:lpstr>Two famous Edwards Aquifer Species</vt:lpstr>
      <vt:lpstr>Major Abiotic Components of the Edwards Aquifer</vt:lpstr>
      <vt:lpstr>Some Aquifer Images</vt:lpstr>
      <vt:lpstr>The Two Main Human Impacts on the Edwards Aquifer are Contamination and Extraction</vt:lpstr>
      <vt:lpstr>The Future of the Edwards Aquifer</vt:lpstr>
      <vt:lpstr>Future Human Impact of the Edwards Aquifer</vt:lpstr>
      <vt:lpstr>Living in Harmony With Nature</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2010-05-02T21:43:26Z</dcterms:created>
  <dcterms:modified xsi:type="dcterms:W3CDTF">2010-05-03T15:41:21Z</dcterms:modified>
</cp:coreProperties>
</file>