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8" r:id="rId11"/>
    <p:sldId id="27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39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85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0133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416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3965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74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286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5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16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36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35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8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38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06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3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27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05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ber.org/digest/apr06/w11609.html" TargetMode="External"/><Relationship Id="rId2" Type="http://schemas.openxmlformats.org/officeDocument/2006/relationships/hyperlink" Target="http://www.lindsayresnick.com/Resource_Links/BoomerHealthcar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Case Study: Golden Age Hospital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278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Growth of Senior Healthcare Services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 the aging population increases, their market needs are increasingly segmented and require individual attention and resources</a:t>
            </a:r>
          </a:p>
          <a:p>
            <a:r>
              <a:rPr lang="en-US" sz="2400" dirty="0" smtClean="0"/>
              <a:t>Demographics continue to shift and must be accommodated through specialized services that address practical healthcare needs</a:t>
            </a:r>
          </a:p>
          <a:p>
            <a:r>
              <a:rPr lang="en-US" sz="2400" dirty="0" smtClean="0"/>
              <a:t>Seniors must be provided with a framework for success that will meet these needs effectively and without delays in care and treatment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3237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Golden Age Hospital: An Opportunity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48245"/>
            <a:ext cx="8596668" cy="449311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Golden Age Hospital will accommodate the demand for specialized senior services in the community</a:t>
            </a:r>
          </a:p>
          <a:p>
            <a:r>
              <a:rPr lang="en-US" sz="2400" dirty="0" smtClean="0"/>
              <a:t>There must be a greater focus on these needs as part of a larger emphasis on preserving quality of life</a:t>
            </a:r>
          </a:p>
          <a:p>
            <a:r>
              <a:rPr lang="en-US" sz="2400" dirty="0" smtClean="0"/>
              <a:t>The hospital environment must be able to recognize market needs and expand its influence on seniors in a positive manner</a:t>
            </a:r>
          </a:p>
          <a:p>
            <a:r>
              <a:rPr lang="en-US" sz="2400" dirty="0" smtClean="0"/>
              <a:t>These efforts will support the demand for the ever-growing senior population to receive high quality care and treatment in the community setting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0189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33945"/>
            <a:ext cx="8596668" cy="4607417"/>
          </a:xfrm>
        </p:spPr>
        <p:txBody>
          <a:bodyPr/>
          <a:lstStyle/>
          <a:p>
            <a:r>
              <a:rPr lang="en-US" dirty="0" smtClean="0"/>
              <a:t>American Hospital Association. When I’m 64: How Boomers will Change				Health Care. Retrieved from</a:t>
            </a:r>
          </a:p>
          <a:p>
            <a:pPr marL="914400" lvl="2" indent="0">
              <a:buNone/>
            </a:pP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www.lindsayresnick.com/Resource_Links/BoomerHealthcare.pdf</a:t>
            </a:r>
            <a:endParaRPr lang="en-US" sz="1800" dirty="0"/>
          </a:p>
          <a:p>
            <a:r>
              <a:rPr lang="en-US" dirty="0" smtClean="0"/>
              <a:t>ERA (2008). Martha Jefferson Hospital Market Study. Market Demand and			Analysis for Martha Jefferson Hospital Site. Pp. </a:t>
            </a:r>
            <a:r>
              <a:rPr lang="en-US" smtClean="0"/>
              <a:t>1-58. </a:t>
            </a:r>
            <a:endParaRPr lang="en-US" dirty="0" smtClean="0"/>
          </a:p>
          <a:p>
            <a:r>
              <a:rPr lang="en-US" dirty="0" err="1" smtClean="0"/>
              <a:t>Nesvisky</a:t>
            </a:r>
            <a:r>
              <a:rPr lang="en-US" dirty="0" smtClean="0"/>
              <a:t>, M. (2014). Medicare and its impact. Retrieved from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www.nber.org/digest/apr06/w11609.html</a:t>
            </a:r>
            <a:endParaRPr lang="en-US" dirty="0"/>
          </a:p>
          <a:p>
            <a:pPr indent="-285750"/>
            <a:r>
              <a:rPr lang="en-US" dirty="0" smtClean="0"/>
              <a:t>Reinhardt, U.E. (2003). Does the aging of the population really drive the 			demand for health care? </a:t>
            </a:r>
            <a:r>
              <a:rPr lang="en-US" i="1" dirty="0" smtClean="0"/>
              <a:t>Health Affairs, </a:t>
            </a:r>
            <a:r>
              <a:rPr lang="en-US" dirty="0" smtClean="0"/>
              <a:t>22(6), 27-39. </a:t>
            </a:r>
          </a:p>
        </p:txBody>
      </p:sp>
    </p:spTree>
    <p:extLst>
      <p:ext uri="{BB962C8B-B14F-4D97-AF65-F5344CB8AC3E}">
        <p14:creationId xmlns:p14="http://schemas.microsoft.com/office/powerpoint/2010/main" val="193861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Seniors require significant attention and focus on their health concerns on a continuous basis</a:t>
            </a:r>
          </a:p>
          <a:p>
            <a:r>
              <a:rPr lang="en-US" sz="2400" dirty="0" smtClean="0"/>
              <a:t>There is a high demand for senior-based services within local communities</a:t>
            </a:r>
          </a:p>
          <a:p>
            <a:r>
              <a:rPr lang="en-US" sz="2400" dirty="0" smtClean="0"/>
              <a:t>Many resources must be in place to provide service to this population</a:t>
            </a:r>
          </a:p>
          <a:p>
            <a:r>
              <a:rPr lang="en-US" sz="2400" dirty="0" smtClean="0"/>
              <a:t>As the market changes, services and support must also change to accommodate new demands</a:t>
            </a:r>
          </a:p>
          <a:p>
            <a:r>
              <a:rPr lang="en-US" sz="2400" dirty="0" smtClean="0"/>
              <a:t>Health for seniors is a substantial component of modern healthcare practice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784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Aging Market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350819"/>
            <a:ext cx="8596668" cy="469054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aging population drives the need for healthcare in many communities*</a:t>
            </a:r>
          </a:p>
          <a:p>
            <a:r>
              <a:rPr lang="en-US" sz="2400" dirty="0" smtClean="0"/>
              <a:t>Sustaining healthcare for older adults must be satisfied by a sufficient level of service availability*</a:t>
            </a:r>
          </a:p>
          <a:p>
            <a:r>
              <a:rPr lang="en-US" sz="2400" dirty="0" smtClean="0"/>
              <a:t>As the population grows older, their level of healthcare needs is expected to rise*</a:t>
            </a:r>
          </a:p>
          <a:p>
            <a:pPr lvl="1"/>
            <a:r>
              <a:rPr lang="en-US" sz="2200" dirty="0" smtClean="0"/>
              <a:t>This increases the demand for services and the dependency on healthcare to accommodate demand*</a:t>
            </a:r>
          </a:p>
          <a:p>
            <a:pPr lvl="1"/>
            <a:r>
              <a:rPr lang="en-US" sz="2200" dirty="0" smtClean="0"/>
              <a:t>Older adults require a greater focus on their healthcare needs through specialized services</a:t>
            </a:r>
          </a:p>
          <a:p>
            <a:pPr marL="457200" lvl="1" indent="0">
              <a:buNone/>
            </a:pPr>
            <a:r>
              <a:rPr lang="en-US" sz="1400" dirty="0" smtClean="0"/>
              <a:t>*Reinhardt, 2003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51568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Market Demand for Seniors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37855"/>
            <a:ext cx="8596668" cy="450350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Seniors require significant share in the healthcare market</a:t>
            </a:r>
          </a:p>
          <a:p>
            <a:r>
              <a:rPr lang="en-US" sz="2400" dirty="0" smtClean="0"/>
              <a:t>Medicare is key driver in this process and supports a key component of the market for this population*</a:t>
            </a:r>
          </a:p>
          <a:p>
            <a:r>
              <a:rPr lang="en-US" sz="2400" dirty="0" smtClean="0"/>
              <a:t>Seniors require high levels of healthcare support to meet their specific requirements as they age</a:t>
            </a:r>
          </a:p>
          <a:p>
            <a:r>
              <a:rPr lang="en-US" sz="2400" dirty="0" smtClean="0"/>
              <a:t>These factors impact their quality of life over time</a:t>
            </a:r>
          </a:p>
          <a:p>
            <a:r>
              <a:rPr lang="en-US" sz="2400" dirty="0" smtClean="0"/>
              <a:t>Market demand must accommodate aging effectively and stimulate new forms of growth that will positively impact healthcare outcomes </a:t>
            </a:r>
          </a:p>
          <a:p>
            <a:pPr marL="0" lvl="1" indent="0">
              <a:buNone/>
            </a:pPr>
            <a:r>
              <a:rPr lang="en-US" sz="1400" dirty="0"/>
              <a:t>*Reinhardt, 2003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379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Analysis of Market Demand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54727"/>
            <a:ext cx="8596668" cy="458663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Healthcare practice initiatives must reflect market demands in order to accommodate healthcare needs within a given community*</a:t>
            </a:r>
          </a:p>
          <a:p>
            <a:r>
              <a:rPr lang="en-US" sz="2400" dirty="0" smtClean="0"/>
              <a:t>There are significant advantages to developing healthcare programs for seniors that will accommodate local community members*</a:t>
            </a:r>
          </a:p>
          <a:p>
            <a:r>
              <a:rPr lang="en-US" sz="2400" dirty="0" smtClean="0"/>
              <a:t>It is important to identify how senior healthcare services might meet current demands for this population</a:t>
            </a:r>
          </a:p>
          <a:p>
            <a:r>
              <a:rPr lang="en-US" sz="2400" dirty="0" smtClean="0"/>
              <a:t>Resource availability must be focused and directed towards long-term growth and feasibility</a:t>
            </a:r>
          </a:p>
          <a:p>
            <a:pPr marL="0" lvl="1" indent="0">
              <a:buNone/>
            </a:pPr>
            <a:r>
              <a:rPr lang="en-US" sz="1400" dirty="0" smtClean="0"/>
              <a:t>*ERA, 2008</a:t>
            </a:r>
            <a:endParaRPr lang="en-US" sz="1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04549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Healthcare Market Needs for Seniors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641765"/>
            <a:ext cx="8596668" cy="439959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Seniors have specific needs that require specialized services</a:t>
            </a:r>
          </a:p>
          <a:p>
            <a:r>
              <a:rPr lang="en-US" sz="2400" dirty="0" smtClean="0"/>
              <a:t>By 2030, approximately 70 million Americans will cross over the age of 65* </a:t>
            </a:r>
          </a:p>
          <a:p>
            <a:r>
              <a:rPr lang="en-US" sz="2400" dirty="0" smtClean="0"/>
              <a:t>Chronic diseases (diabetes, hypertension) and obesity are critical factors in addressing older adults*</a:t>
            </a:r>
          </a:p>
          <a:p>
            <a:r>
              <a:rPr lang="en-US" sz="2400" dirty="0" smtClean="0"/>
              <a:t>Falls and cultural diversity are also factors that must be considered*</a:t>
            </a:r>
          </a:p>
          <a:p>
            <a:r>
              <a:rPr lang="en-US" sz="2400" dirty="0" smtClean="0"/>
              <a:t>Lifestyle needs must be considered to promote healthcare improvements*</a:t>
            </a:r>
          </a:p>
          <a:p>
            <a:pPr marL="0" lvl="1" indent="0">
              <a:buNone/>
            </a:pPr>
            <a:r>
              <a:rPr lang="en-US" sz="1400" dirty="0" smtClean="0"/>
              <a:t>*American Hospital Association</a:t>
            </a:r>
            <a:endParaRPr lang="en-US" sz="1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4285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Medicare and its Influence on the Senior Market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Medicare has a significant influence on senior healthcare services, with a continued increase in costs over the past several decades*</a:t>
            </a:r>
          </a:p>
          <a:p>
            <a:r>
              <a:rPr lang="en-US" sz="2400" dirty="0" smtClean="0"/>
              <a:t>Seniors rely on Medicare and also supplemental insurance to meet their healthcare needs*</a:t>
            </a:r>
          </a:p>
          <a:p>
            <a:r>
              <a:rPr lang="en-US" sz="2400" dirty="0" smtClean="0"/>
              <a:t>It is important to alleviate some out-of-pocket spending for seniors to improve income retention*</a:t>
            </a:r>
          </a:p>
          <a:p>
            <a:pPr lvl="1"/>
            <a:r>
              <a:rPr lang="en-US" sz="2200" dirty="0" smtClean="0"/>
              <a:t>However, new medications and technologies are expensive and may limit this practice*</a:t>
            </a:r>
          </a:p>
          <a:p>
            <a:pPr marL="57150" indent="0">
              <a:buNone/>
            </a:pPr>
            <a:r>
              <a:rPr lang="en-US" sz="2600" dirty="0" smtClean="0"/>
              <a:t>*</a:t>
            </a:r>
            <a:r>
              <a:rPr lang="en-US" sz="1400" dirty="0" smtClean="0"/>
              <a:t>(</a:t>
            </a:r>
            <a:r>
              <a:rPr lang="en-US" sz="1400" dirty="0" err="1" smtClean="0"/>
              <a:t>Nesvisky</a:t>
            </a:r>
            <a:r>
              <a:rPr lang="en-US" sz="1400" dirty="0" smtClean="0"/>
              <a:t>, 2014)</a:t>
            </a:r>
            <a:endParaRPr lang="en-US" sz="1400" dirty="0"/>
          </a:p>
          <a:p>
            <a:pPr marL="457200" lvl="1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961542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Healthcare Services for Seniors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631373"/>
            <a:ext cx="8596668" cy="440998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Common healthcare needs include chronic disease through routine clinic and/or hospital visits</a:t>
            </a:r>
          </a:p>
          <a:p>
            <a:r>
              <a:rPr lang="en-US" sz="2400" dirty="0" smtClean="0"/>
              <a:t>Medications and procedures are typically required for many members of this population</a:t>
            </a:r>
          </a:p>
          <a:p>
            <a:r>
              <a:rPr lang="en-US" sz="2400" dirty="0" smtClean="0"/>
              <a:t>Home health services continue to expand their presence and scope within communities</a:t>
            </a:r>
          </a:p>
          <a:p>
            <a:r>
              <a:rPr lang="en-US" sz="2400" dirty="0" smtClean="0"/>
              <a:t>Skilled care is required for some of the most serious cases where quality of life is poor</a:t>
            </a:r>
          </a:p>
          <a:p>
            <a:r>
              <a:rPr lang="en-US" sz="2400" dirty="0" smtClean="0"/>
              <a:t>New perspectives are required to meet the increased demand for services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6098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Community Need for Hospital Services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724891"/>
            <a:ext cx="8596668" cy="4316471"/>
          </a:xfrm>
        </p:spPr>
        <p:txBody>
          <a:bodyPr>
            <a:normAutofit/>
          </a:bodyPr>
          <a:lstStyle/>
          <a:p>
            <a:r>
              <a:rPr lang="en-US" sz="2300" dirty="0" smtClean="0"/>
              <a:t>Within a given community, seniors require specialized care and treatment to preserve health</a:t>
            </a:r>
          </a:p>
          <a:p>
            <a:r>
              <a:rPr lang="en-US" sz="2300" dirty="0" smtClean="0"/>
              <a:t>Hospitals are able to provide these services and support patient care needs on a continuous basis</a:t>
            </a:r>
          </a:p>
          <a:p>
            <a:r>
              <a:rPr lang="en-US" sz="2300" dirty="0" smtClean="0"/>
              <a:t>The costs associated with hospital care must be supplemented by Medicare and private insurance</a:t>
            </a:r>
          </a:p>
          <a:p>
            <a:r>
              <a:rPr lang="en-US" sz="2300" dirty="0" smtClean="0"/>
              <a:t>The Affordable Care Act also supports treatment, even when preexisting conditions are present</a:t>
            </a:r>
          </a:p>
          <a:p>
            <a:r>
              <a:rPr lang="en-US" sz="2300" dirty="0" smtClean="0"/>
              <a:t>Seniors require ongoing attention and focus to improve quality of life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2161425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745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Case Study: Golden Age Hospital</vt:lpstr>
      <vt:lpstr>Introduction</vt:lpstr>
      <vt:lpstr>The Aging Market</vt:lpstr>
      <vt:lpstr>Market Demand for Seniors</vt:lpstr>
      <vt:lpstr>Analysis of Market Demand</vt:lpstr>
      <vt:lpstr>Healthcare Market Needs for Seniors</vt:lpstr>
      <vt:lpstr>Medicare and its Influence on the Senior Market</vt:lpstr>
      <vt:lpstr>Healthcare Services for Seniors</vt:lpstr>
      <vt:lpstr>Community Need for Hospital Services</vt:lpstr>
      <vt:lpstr>The Growth of Senior Healthcare Services</vt:lpstr>
      <vt:lpstr>Golden Age Hospital: An Opportunity 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2014-06-03T12:44:51Z</dcterms:created>
  <dcterms:modified xsi:type="dcterms:W3CDTF">2014-06-03T12:44:55Z</dcterms:modified>
</cp:coreProperties>
</file>