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sldIdLst>
    <p:sldId id="256" r:id="rId3"/>
    <p:sldId id="257" r:id="rId4"/>
    <p:sldId id="258" r:id="rId5"/>
    <p:sldId id="261" r:id="rId6"/>
    <p:sldId id="262" r:id="rId7"/>
    <p:sldId id="263" r:id="rId8"/>
    <p:sldId id="264" r:id="rId9"/>
    <p:sldId id="26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762" autoAdjust="0"/>
  </p:normalViewPr>
  <p:slideViewPr>
    <p:cSldViewPr>
      <p:cViewPr varScale="1">
        <p:scale>
          <a:sx n="70" d="100"/>
          <a:sy n="70" d="100"/>
        </p:scale>
        <p:origin x="20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Direct and Email Mail</c:v>
                </c:pt>
                <c:pt idx="1">
                  <c:v>Online Advertising </c:v>
                </c:pt>
                <c:pt idx="2">
                  <c:v>Mobile Advertising </c:v>
                </c:pt>
                <c:pt idx="3">
                  <c:v>Digital Media</c:v>
                </c:pt>
              </c:strCache>
            </c:strRef>
          </c:cat>
          <c:val>
            <c:numRef>
              <c:f>Sheet1!$B$2:$B$5</c:f>
              <c:numCache>
                <c:formatCode>"$"#,##0_);[Red]\("$"#,##0\)</c:formatCode>
                <c:ptCount val="4"/>
                <c:pt idx="0">
                  <c:v>260</c:v>
                </c:pt>
                <c:pt idx="1">
                  <c:v>265</c:v>
                </c:pt>
                <c:pt idx="2">
                  <c:v>100</c:v>
                </c:pt>
                <c:pt idx="3">
                  <c:v>250</c:v>
                </c:pt>
              </c:numCache>
            </c:numRef>
          </c:val>
        </c:ser>
        <c:dLbls>
          <c:showLegendKey val="0"/>
          <c:showVal val="0"/>
          <c:showCatName val="0"/>
          <c:showSerName val="0"/>
          <c:showPercent val="0"/>
          <c:showBubbleSize val="0"/>
        </c:dLbls>
        <c:gapWidth val="100"/>
        <c:overlap val="-24"/>
        <c:axId val="321118568"/>
        <c:axId val="321115040"/>
      </c:barChart>
      <c:catAx>
        <c:axId val="321118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115040"/>
        <c:crosses val="autoZero"/>
        <c:auto val="1"/>
        <c:lblAlgn val="ctr"/>
        <c:lblOffset val="100"/>
        <c:noMultiLvlLbl val="0"/>
      </c:catAx>
      <c:valAx>
        <c:axId val="3211150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Millions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118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532AD-E48B-42CD-8044-628DEAB4781D}"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4DA9F45F-3AF2-4524-B13F-7933D44EF1D2}">
      <dgm:prSet phldrT="[Text]"/>
      <dgm:spPr/>
      <dgm:t>
        <a:bodyPr/>
        <a:lstStyle/>
        <a:p>
          <a:r>
            <a:rPr lang="en-US" dirty="0" smtClean="0"/>
            <a:t>Strengths</a:t>
          </a:r>
          <a:endParaRPr lang="en-US" dirty="0"/>
        </a:p>
      </dgm:t>
    </dgm:pt>
    <dgm:pt modelId="{165086F6-A443-4B62-995C-E64AE3EFF79D}" type="parTrans" cxnId="{35A0742D-C9D5-4C49-BBEB-DD8A24E575D2}">
      <dgm:prSet/>
      <dgm:spPr/>
      <dgm:t>
        <a:bodyPr/>
        <a:lstStyle/>
        <a:p>
          <a:endParaRPr lang="en-US"/>
        </a:p>
      </dgm:t>
    </dgm:pt>
    <dgm:pt modelId="{33279BA2-A993-46B2-B9D6-3D58493E1FF8}" type="sibTrans" cxnId="{35A0742D-C9D5-4C49-BBEB-DD8A24E575D2}">
      <dgm:prSet/>
      <dgm:spPr/>
      <dgm:t>
        <a:bodyPr/>
        <a:lstStyle/>
        <a:p>
          <a:endParaRPr lang="en-US"/>
        </a:p>
      </dgm:t>
    </dgm:pt>
    <dgm:pt modelId="{D832E1B2-6C8B-47AA-AF3F-E5825E480D03}">
      <dgm:prSet phldrT="[Text]"/>
      <dgm:spPr/>
      <dgm:t>
        <a:bodyPr/>
        <a:lstStyle/>
        <a:p>
          <a:r>
            <a:rPr lang="en-US" b="1" dirty="0" smtClean="0"/>
            <a:t>World’s largest Bank Holding Corporation in the U.S</a:t>
          </a:r>
          <a:endParaRPr lang="en-US" b="1" dirty="0"/>
        </a:p>
      </dgm:t>
    </dgm:pt>
    <dgm:pt modelId="{05F25209-4A15-4ADD-A492-884CD4C25E48}" type="parTrans" cxnId="{3B8F1BFA-4487-41B6-A407-CF66580DCE83}">
      <dgm:prSet/>
      <dgm:spPr/>
      <dgm:t>
        <a:bodyPr/>
        <a:lstStyle/>
        <a:p>
          <a:endParaRPr lang="en-US"/>
        </a:p>
      </dgm:t>
    </dgm:pt>
    <dgm:pt modelId="{976EDE4D-FDB1-45A1-AC13-50C5F76BD5B5}" type="sibTrans" cxnId="{3B8F1BFA-4487-41B6-A407-CF66580DCE83}">
      <dgm:prSet/>
      <dgm:spPr/>
      <dgm:t>
        <a:bodyPr/>
        <a:lstStyle/>
        <a:p>
          <a:endParaRPr lang="en-US"/>
        </a:p>
      </dgm:t>
    </dgm:pt>
    <dgm:pt modelId="{08559B73-E217-4866-8458-3233125F01BE}">
      <dgm:prSet phldrT="[Text]"/>
      <dgm:spPr/>
      <dgm:t>
        <a:bodyPr/>
        <a:lstStyle/>
        <a:p>
          <a:r>
            <a:rPr lang="en-US" dirty="0" smtClean="0"/>
            <a:t>Weakness</a:t>
          </a:r>
          <a:endParaRPr lang="en-US" dirty="0"/>
        </a:p>
      </dgm:t>
    </dgm:pt>
    <dgm:pt modelId="{285B1E80-EAF8-492F-BBB4-57BB07295C0E}" type="parTrans" cxnId="{3FB71A2F-7447-472E-AE0C-4FCA583F3A96}">
      <dgm:prSet/>
      <dgm:spPr/>
      <dgm:t>
        <a:bodyPr/>
        <a:lstStyle/>
        <a:p>
          <a:endParaRPr lang="en-US"/>
        </a:p>
      </dgm:t>
    </dgm:pt>
    <dgm:pt modelId="{B8878EEE-5996-4C20-A52A-85C8D5DB2AF1}" type="sibTrans" cxnId="{3FB71A2F-7447-472E-AE0C-4FCA583F3A96}">
      <dgm:prSet/>
      <dgm:spPr/>
      <dgm:t>
        <a:bodyPr/>
        <a:lstStyle/>
        <a:p>
          <a:endParaRPr lang="en-US"/>
        </a:p>
      </dgm:t>
    </dgm:pt>
    <dgm:pt modelId="{80F585A8-7129-440F-ABD9-341FA7BA57F0}">
      <dgm:prSet phldrT="[Text]"/>
      <dgm:spPr/>
      <dgm:t>
        <a:bodyPr/>
        <a:lstStyle/>
        <a:p>
          <a:r>
            <a:rPr lang="en-US" b="1" dirty="0" smtClean="0"/>
            <a:t>They still don’t have majority on international customers although they are in 150 countries.</a:t>
          </a:r>
          <a:endParaRPr lang="en-US" b="1" dirty="0"/>
        </a:p>
      </dgm:t>
    </dgm:pt>
    <dgm:pt modelId="{F657BAF3-28B1-49A4-BF00-A5AE113B632F}" type="parTrans" cxnId="{6E8D6ABE-85FC-4C5B-904E-E240489B14BB}">
      <dgm:prSet/>
      <dgm:spPr/>
      <dgm:t>
        <a:bodyPr/>
        <a:lstStyle/>
        <a:p>
          <a:endParaRPr lang="en-US"/>
        </a:p>
      </dgm:t>
    </dgm:pt>
    <dgm:pt modelId="{EBA594FB-7EC0-4493-A86D-5DA51A47D338}" type="sibTrans" cxnId="{6E8D6ABE-85FC-4C5B-904E-E240489B14BB}">
      <dgm:prSet/>
      <dgm:spPr/>
      <dgm:t>
        <a:bodyPr/>
        <a:lstStyle/>
        <a:p>
          <a:endParaRPr lang="en-US"/>
        </a:p>
      </dgm:t>
    </dgm:pt>
    <dgm:pt modelId="{FB183C32-BD50-41F2-A5E4-806FD04C93AF}">
      <dgm:prSet phldrT="[Text]"/>
      <dgm:spPr/>
      <dgm:t>
        <a:bodyPr/>
        <a:lstStyle/>
        <a:p>
          <a:r>
            <a:rPr lang="en-US" dirty="0" smtClean="0"/>
            <a:t>Opportunity </a:t>
          </a:r>
          <a:endParaRPr lang="en-US" dirty="0"/>
        </a:p>
      </dgm:t>
    </dgm:pt>
    <dgm:pt modelId="{D07E77C1-2C70-4833-86EE-05EF042775D1}" type="parTrans" cxnId="{55ABEBFD-F36A-4ED9-AE87-83D7CB00E2CF}">
      <dgm:prSet/>
      <dgm:spPr/>
      <dgm:t>
        <a:bodyPr/>
        <a:lstStyle/>
        <a:p>
          <a:endParaRPr lang="en-US"/>
        </a:p>
      </dgm:t>
    </dgm:pt>
    <dgm:pt modelId="{1FC1C96A-436A-444D-8DED-BFD065D5D236}" type="sibTrans" cxnId="{55ABEBFD-F36A-4ED9-AE87-83D7CB00E2CF}">
      <dgm:prSet/>
      <dgm:spPr/>
      <dgm:t>
        <a:bodyPr/>
        <a:lstStyle/>
        <a:p>
          <a:endParaRPr lang="en-US"/>
        </a:p>
      </dgm:t>
    </dgm:pt>
    <dgm:pt modelId="{FDA67263-93CE-432C-A3D7-92F14195346D}">
      <dgm:prSet phldrT="[Text]"/>
      <dgm:spPr/>
      <dgm:t>
        <a:bodyPr/>
        <a:lstStyle/>
        <a:p>
          <a:r>
            <a:rPr lang="en-US" b="1" dirty="0" smtClean="0"/>
            <a:t>Product Development and Market Penetration by Acquisitions</a:t>
          </a:r>
          <a:endParaRPr lang="en-US" b="1" dirty="0"/>
        </a:p>
      </dgm:t>
    </dgm:pt>
    <dgm:pt modelId="{975E6DB2-DCF5-4D2C-A2B8-AD053A9CD671}" type="parTrans" cxnId="{CDC5A137-F380-4DBF-A4B1-E39936D762B0}">
      <dgm:prSet/>
      <dgm:spPr/>
      <dgm:t>
        <a:bodyPr/>
        <a:lstStyle/>
        <a:p>
          <a:endParaRPr lang="en-US"/>
        </a:p>
      </dgm:t>
    </dgm:pt>
    <dgm:pt modelId="{6F2D8BBB-5465-4D6D-ACB2-7F299795FA0D}" type="sibTrans" cxnId="{CDC5A137-F380-4DBF-A4B1-E39936D762B0}">
      <dgm:prSet/>
      <dgm:spPr/>
      <dgm:t>
        <a:bodyPr/>
        <a:lstStyle/>
        <a:p>
          <a:endParaRPr lang="en-US"/>
        </a:p>
      </dgm:t>
    </dgm:pt>
    <dgm:pt modelId="{3A550172-50D7-419A-8BE3-234B91B1B94F}">
      <dgm:prSet/>
      <dgm:spPr/>
      <dgm:t>
        <a:bodyPr/>
        <a:lstStyle/>
        <a:p>
          <a:r>
            <a:rPr lang="en-US" dirty="0" smtClean="0"/>
            <a:t>Threats </a:t>
          </a:r>
          <a:endParaRPr lang="en-US" dirty="0"/>
        </a:p>
      </dgm:t>
    </dgm:pt>
    <dgm:pt modelId="{7CF2B295-0485-48CA-832E-47CACDD6CA31}" type="parTrans" cxnId="{58F4FDB3-CB1D-499F-9990-362BB7E11859}">
      <dgm:prSet/>
      <dgm:spPr/>
      <dgm:t>
        <a:bodyPr/>
        <a:lstStyle/>
        <a:p>
          <a:endParaRPr lang="en-US"/>
        </a:p>
      </dgm:t>
    </dgm:pt>
    <dgm:pt modelId="{DF65447C-739B-4D59-9D00-4C2649ABB1CB}" type="sibTrans" cxnId="{58F4FDB3-CB1D-499F-9990-362BB7E11859}">
      <dgm:prSet/>
      <dgm:spPr/>
      <dgm:t>
        <a:bodyPr/>
        <a:lstStyle/>
        <a:p>
          <a:endParaRPr lang="en-US"/>
        </a:p>
      </dgm:t>
    </dgm:pt>
    <dgm:pt modelId="{2C545B97-8DA9-4950-88A9-48782ED7EDD8}">
      <dgm:prSet/>
      <dgm:spPr/>
      <dgm:t>
        <a:bodyPr/>
        <a:lstStyle/>
        <a:p>
          <a:r>
            <a:rPr lang="en-US" b="1" dirty="0" smtClean="0"/>
            <a:t>Second Largest non-oil company in the U.S</a:t>
          </a:r>
          <a:endParaRPr lang="en-US" b="1" dirty="0"/>
        </a:p>
      </dgm:t>
    </dgm:pt>
    <dgm:pt modelId="{4AD2E366-E336-4B32-A3A2-4ABF092B9E2C}" type="parTrans" cxnId="{0784860C-5BB8-4B7C-BF3E-F6CA6B04BECA}">
      <dgm:prSet/>
      <dgm:spPr/>
      <dgm:t>
        <a:bodyPr/>
        <a:lstStyle/>
        <a:p>
          <a:endParaRPr lang="en-US"/>
        </a:p>
      </dgm:t>
    </dgm:pt>
    <dgm:pt modelId="{DD4D3AE1-AB7F-4CDB-845B-3B9D60A0229D}" type="sibTrans" cxnId="{0784860C-5BB8-4B7C-BF3E-F6CA6B04BECA}">
      <dgm:prSet/>
      <dgm:spPr/>
      <dgm:t>
        <a:bodyPr/>
        <a:lstStyle/>
        <a:p>
          <a:endParaRPr lang="en-US"/>
        </a:p>
      </dgm:t>
    </dgm:pt>
    <dgm:pt modelId="{4F3F175E-0E78-44B0-AB90-1571CB8C2E02}">
      <dgm:prSet/>
      <dgm:spPr/>
      <dgm:t>
        <a:bodyPr/>
        <a:lstStyle/>
        <a:p>
          <a:r>
            <a:rPr lang="en-US" b="1" dirty="0" smtClean="0"/>
            <a:t>The number one in market share</a:t>
          </a:r>
          <a:endParaRPr lang="en-US" b="1" dirty="0"/>
        </a:p>
      </dgm:t>
    </dgm:pt>
    <dgm:pt modelId="{720279E4-DA01-477F-8788-69F6882C9468}" type="parTrans" cxnId="{35BADFD8-9461-4519-A221-A6D62D9585C8}">
      <dgm:prSet/>
      <dgm:spPr/>
      <dgm:t>
        <a:bodyPr/>
        <a:lstStyle/>
        <a:p>
          <a:endParaRPr lang="en-US"/>
        </a:p>
      </dgm:t>
    </dgm:pt>
    <dgm:pt modelId="{3B2A08C9-858F-4F5A-8998-A7713FC7014B}" type="sibTrans" cxnId="{35BADFD8-9461-4519-A221-A6D62D9585C8}">
      <dgm:prSet/>
      <dgm:spPr/>
      <dgm:t>
        <a:bodyPr/>
        <a:lstStyle/>
        <a:p>
          <a:endParaRPr lang="en-US"/>
        </a:p>
      </dgm:t>
    </dgm:pt>
    <dgm:pt modelId="{DDA018DE-4F09-495E-8909-DFCFF28622C8}">
      <dgm:prSet/>
      <dgm:spPr/>
      <dgm:t>
        <a:bodyPr/>
        <a:lstStyle/>
        <a:p>
          <a:r>
            <a:rPr lang="en-US" b="1" dirty="0" smtClean="0"/>
            <a:t>Strong Global Presence and Brand Image</a:t>
          </a:r>
          <a:endParaRPr lang="en-US" b="1" dirty="0"/>
        </a:p>
      </dgm:t>
    </dgm:pt>
    <dgm:pt modelId="{CAADBDB3-E6F9-4313-AFBE-ECD207D37BCF}" type="parTrans" cxnId="{33B38163-1D5F-428F-A300-7CCE01B68F05}">
      <dgm:prSet/>
      <dgm:spPr/>
      <dgm:t>
        <a:bodyPr/>
        <a:lstStyle/>
        <a:p>
          <a:endParaRPr lang="en-US"/>
        </a:p>
      </dgm:t>
    </dgm:pt>
    <dgm:pt modelId="{CFCEB160-9905-4215-9421-33C847925750}" type="sibTrans" cxnId="{33B38163-1D5F-428F-A300-7CCE01B68F05}">
      <dgm:prSet/>
      <dgm:spPr/>
      <dgm:t>
        <a:bodyPr/>
        <a:lstStyle/>
        <a:p>
          <a:endParaRPr lang="en-US"/>
        </a:p>
      </dgm:t>
    </dgm:pt>
    <dgm:pt modelId="{D4CF61A7-EA77-4589-A7D3-1C999D5CBD20}">
      <dgm:prSet/>
      <dgm:spPr/>
      <dgm:t>
        <a:bodyPr/>
        <a:lstStyle/>
        <a:p>
          <a:r>
            <a:rPr lang="en-US" b="1" dirty="0" smtClean="0"/>
            <a:t>Weak Wholesale Banking Operations</a:t>
          </a:r>
          <a:endParaRPr lang="en-US" b="1" dirty="0"/>
        </a:p>
      </dgm:t>
    </dgm:pt>
    <dgm:pt modelId="{132B4B18-B5C4-41DF-9981-F727F3E76239}" type="parTrans" cxnId="{10057FD2-0196-458D-90B5-645D613A9756}">
      <dgm:prSet/>
      <dgm:spPr/>
      <dgm:t>
        <a:bodyPr/>
        <a:lstStyle/>
        <a:p>
          <a:endParaRPr lang="en-US"/>
        </a:p>
      </dgm:t>
    </dgm:pt>
    <dgm:pt modelId="{BAFB8513-F2AE-4927-8301-EC63EE74D17D}" type="sibTrans" cxnId="{10057FD2-0196-458D-90B5-645D613A9756}">
      <dgm:prSet/>
      <dgm:spPr/>
      <dgm:t>
        <a:bodyPr/>
        <a:lstStyle/>
        <a:p>
          <a:endParaRPr lang="en-US"/>
        </a:p>
      </dgm:t>
    </dgm:pt>
    <dgm:pt modelId="{4FC25DB9-779B-4554-A0D7-DD6747DACF0B}">
      <dgm:prSet/>
      <dgm:spPr/>
      <dgm:t>
        <a:bodyPr/>
        <a:lstStyle/>
        <a:p>
          <a:r>
            <a:rPr lang="en-US" b="1" dirty="0" smtClean="0"/>
            <a:t>Declining Net Interest Margins</a:t>
          </a:r>
          <a:endParaRPr lang="en-US" b="1" dirty="0"/>
        </a:p>
      </dgm:t>
    </dgm:pt>
    <dgm:pt modelId="{F0D6A634-956B-4A0A-8388-F0078FA33174}" type="parTrans" cxnId="{42D01CB6-C92A-420B-BF40-2B2BFF7C58AE}">
      <dgm:prSet/>
      <dgm:spPr/>
      <dgm:t>
        <a:bodyPr/>
        <a:lstStyle/>
        <a:p>
          <a:endParaRPr lang="en-US"/>
        </a:p>
      </dgm:t>
    </dgm:pt>
    <dgm:pt modelId="{CD1EE543-DB38-4A3A-9993-3B45475E9BE2}" type="sibTrans" cxnId="{42D01CB6-C92A-420B-BF40-2B2BFF7C58AE}">
      <dgm:prSet/>
      <dgm:spPr/>
      <dgm:t>
        <a:bodyPr/>
        <a:lstStyle/>
        <a:p>
          <a:endParaRPr lang="en-US"/>
        </a:p>
      </dgm:t>
    </dgm:pt>
    <dgm:pt modelId="{DCC918D0-2E5F-4407-BDFE-95004F83B021}">
      <dgm:prSet/>
      <dgm:spPr/>
      <dgm:t>
        <a:bodyPr/>
        <a:lstStyle/>
        <a:p>
          <a:r>
            <a:rPr lang="en-US" b="1" dirty="0" smtClean="0"/>
            <a:t>Criticisms from customer with raised interest rates</a:t>
          </a:r>
          <a:endParaRPr lang="en-US" b="1" dirty="0"/>
        </a:p>
      </dgm:t>
    </dgm:pt>
    <dgm:pt modelId="{B7CA03A1-5138-4F4D-9C41-187A2C467F9B}" type="parTrans" cxnId="{5A3B509E-DDAB-47BB-8CBC-98C16B3AF727}">
      <dgm:prSet/>
      <dgm:spPr/>
      <dgm:t>
        <a:bodyPr/>
        <a:lstStyle/>
        <a:p>
          <a:endParaRPr lang="en-US"/>
        </a:p>
      </dgm:t>
    </dgm:pt>
    <dgm:pt modelId="{C69D1593-5335-4A04-9158-56CF77FF5C93}" type="sibTrans" cxnId="{5A3B509E-DDAB-47BB-8CBC-98C16B3AF727}">
      <dgm:prSet/>
      <dgm:spPr/>
      <dgm:t>
        <a:bodyPr/>
        <a:lstStyle/>
        <a:p>
          <a:endParaRPr lang="en-US"/>
        </a:p>
      </dgm:t>
    </dgm:pt>
    <dgm:pt modelId="{D0A183FD-039A-4AAF-9940-0410D9EF9635}">
      <dgm:prSet phldrT="[Text]"/>
      <dgm:spPr/>
      <dgm:t>
        <a:bodyPr/>
        <a:lstStyle/>
        <a:p>
          <a:r>
            <a:rPr lang="en-US" b="1" dirty="0" smtClean="0"/>
            <a:t>Expanding globally through joint ventures</a:t>
          </a:r>
          <a:endParaRPr lang="en-US" b="1" dirty="0"/>
        </a:p>
      </dgm:t>
    </dgm:pt>
    <dgm:pt modelId="{6ABC86B4-41B3-4651-AEC2-5A4218B7F8D7}" type="parTrans" cxnId="{84DB03AE-CB70-4AF2-8AD0-00EDC492A07F}">
      <dgm:prSet/>
      <dgm:spPr/>
      <dgm:t>
        <a:bodyPr/>
        <a:lstStyle/>
        <a:p>
          <a:endParaRPr lang="en-US"/>
        </a:p>
      </dgm:t>
    </dgm:pt>
    <dgm:pt modelId="{49A61A08-513C-4775-A510-968A0522FCBF}" type="sibTrans" cxnId="{84DB03AE-CB70-4AF2-8AD0-00EDC492A07F}">
      <dgm:prSet/>
      <dgm:spPr/>
      <dgm:t>
        <a:bodyPr/>
        <a:lstStyle/>
        <a:p>
          <a:endParaRPr lang="en-US"/>
        </a:p>
      </dgm:t>
    </dgm:pt>
    <dgm:pt modelId="{2B4BB143-43BB-4E45-8133-3A6EB76790DA}">
      <dgm:prSet phldrT="[Text]"/>
      <dgm:spPr/>
      <dgm:t>
        <a:bodyPr/>
        <a:lstStyle/>
        <a:p>
          <a:r>
            <a:rPr lang="en-US" b="1" dirty="0" smtClean="0"/>
            <a:t>Penetrate the Latin Mobile Market</a:t>
          </a:r>
          <a:endParaRPr lang="en-US" b="1" dirty="0"/>
        </a:p>
      </dgm:t>
    </dgm:pt>
    <dgm:pt modelId="{50B45A81-847B-42BF-B484-9E444A9EABFC}" type="parTrans" cxnId="{AFC3D53D-09F0-4819-9E12-5197801F282A}">
      <dgm:prSet/>
      <dgm:spPr/>
      <dgm:t>
        <a:bodyPr/>
        <a:lstStyle/>
        <a:p>
          <a:endParaRPr lang="en-US"/>
        </a:p>
      </dgm:t>
    </dgm:pt>
    <dgm:pt modelId="{033A490D-AAA0-418C-837C-B00ED80FC7B3}" type="sibTrans" cxnId="{AFC3D53D-09F0-4819-9E12-5197801F282A}">
      <dgm:prSet/>
      <dgm:spPr/>
      <dgm:t>
        <a:bodyPr/>
        <a:lstStyle/>
        <a:p>
          <a:endParaRPr lang="en-US"/>
        </a:p>
      </dgm:t>
    </dgm:pt>
    <dgm:pt modelId="{C8DE06F6-8810-402C-9DC2-000ED3D27030}">
      <dgm:prSet phldrT="[Text]"/>
      <dgm:spPr/>
      <dgm:t>
        <a:bodyPr/>
        <a:lstStyle/>
        <a:p>
          <a:endParaRPr lang="en-US" b="1" dirty="0"/>
        </a:p>
      </dgm:t>
    </dgm:pt>
    <dgm:pt modelId="{6A6BED6E-D161-4038-9948-C69B722FAE6D}" type="parTrans" cxnId="{7FE674E1-74AD-4FC9-8F41-18B88D4D71DB}">
      <dgm:prSet/>
      <dgm:spPr/>
      <dgm:t>
        <a:bodyPr/>
        <a:lstStyle/>
        <a:p>
          <a:endParaRPr lang="en-US"/>
        </a:p>
      </dgm:t>
    </dgm:pt>
    <dgm:pt modelId="{78DA0E66-315C-4931-AD38-592A1FFF817D}" type="sibTrans" cxnId="{7FE674E1-74AD-4FC9-8F41-18B88D4D71DB}">
      <dgm:prSet/>
      <dgm:spPr/>
      <dgm:t>
        <a:bodyPr/>
        <a:lstStyle/>
        <a:p>
          <a:endParaRPr lang="en-US"/>
        </a:p>
      </dgm:t>
    </dgm:pt>
    <dgm:pt modelId="{BB1B122D-04D5-44BB-824C-89CEF7BA42C7}">
      <dgm:prSet/>
      <dgm:spPr/>
      <dgm:t>
        <a:bodyPr/>
        <a:lstStyle/>
        <a:p>
          <a:endParaRPr lang="en-US" b="1" dirty="0"/>
        </a:p>
      </dgm:t>
    </dgm:pt>
    <dgm:pt modelId="{90696827-1AC0-400B-879C-D38037B68C90}" type="parTrans" cxnId="{0BC7AD70-3848-4EA9-9857-18C414E9622E}">
      <dgm:prSet/>
      <dgm:spPr/>
      <dgm:t>
        <a:bodyPr/>
        <a:lstStyle/>
        <a:p>
          <a:endParaRPr lang="en-US"/>
        </a:p>
      </dgm:t>
    </dgm:pt>
    <dgm:pt modelId="{B39EBACC-443E-4B60-A27F-BB43DC124405}" type="sibTrans" cxnId="{0BC7AD70-3848-4EA9-9857-18C414E9622E}">
      <dgm:prSet/>
      <dgm:spPr/>
      <dgm:t>
        <a:bodyPr/>
        <a:lstStyle/>
        <a:p>
          <a:endParaRPr lang="en-US"/>
        </a:p>
      </dgm:t>
    </dgm:pt>
    <dgm:pt modelId="{D899AB41-10F1-48B7-91C4-CD75AF37E81D}">
      <dgm:prSet/>
      <dgm:spPr/>
      <dgm:t>
        <a:bodyPr/>
        <a:lstStyle/>
        <a:p>
          <a:endParaRPr lang="en-US" b="1" dirty="0"/>
        </a:p>
      </dgm:t>
    </dgm:pt>
    <dgm:pt modelId="{FF64DEBF-C56E-44B8-8B64-1769DC204222}" type="parTrans" cxnId="{B267848B-975A-4947-B5AA-C578A55A663B}">
      <dgm:prSet/>
      <dgm:spPr/>
      <dgm:t>
        <a:bodyPr/>
        <a:lstStyle/>
        <a:p>
          <a:endParaRPr lang="en-US"/>
        </a:p>
      </dgm:t>
    </dgm:pt>
    <dgm:pt modelId="{E93A7CC9-53A2-4F63-A24E-ED16A0C488E1}" type="sibTrans" cxnId="{B267848B-975A-4947-B5AA-C578A55A663B}">
      <dgm:prSet/>
      <dgm:spPr/>
      <dgm:t>
        <a:bodyPr/>
        <a:lstStyle/>
        <a:p>
          <a:endParaRPr lang="en-US"/>
        </a:p>
      </dgm:t>
    </dgm:pt>
    <dgm:pt modelId="{4314C13C-F0D0-46C9-A92C-67C08FF5A315}">
      <dgm:prSet phldrT="[Text]"/>
      <dgm:spPr/>
      <dgm:t>
        <a:bodyPr/>
        <a:lstStyle/>
        <a:p>
          <a:endParaRPr lang="en-US" b="1" dirty="0"/>
        </a:p>
      </dgm:t>
    </dgm:pt>
    <dgm:pt modelId="{4D7889C8-6128-4B7B-96E0-56805E68AE4A}" type="parTrans" cxnId="{D83A5427-20E7-48CD-B726-2CB220E37FA0}">
      <dgm:prSet/>
      <dgm:spPr/>
      <dgm:t>
        <a:bodyPr/>
        <a:lstStyle/>
        <a:p>
          <a:endParaRPr lang="en-US"/>
        </a:p>
      </dgm:t>
    </dgm:pt>
    <dgm:pt modelId="{47774399-D7FE-4F80-ADC7-031A5882E848}" type="sibTrans" cxnId="{D83A5427-20E7-48CD-B726-2CB220E37FA0}">
      <dgm:prSet/>
      <dgm:spPr/>
      <dgm:t>
        <a:bodyPr/>
        <a:lstStyle/>
        <a:p>
          <a:endParaRPr lang="en-US"/>
        </a:p>
      </dgm:t>
    </dgm:pt>
    <dgm:pt modelId="{D989ABE6-FBAB-4FF8-8250-96C4CA752A9B}">
      <dgm:prSet/>
      <dgm:spPr/>
      <dgm:t>
        <a:bodyPr/>
        <a:lstStyle/>
        <a:p>
          <a:endParaRPr lang="en-US" b="1" dirty="0"/>
        </a:p>
      </dgm:t>
    </dgm:pt>
    <dgm:pt modelId="{4AB77E0A-F933-42A1-8CF2-03DBA9E11C78}" type="parTrans" cxnId="{BEEFF4A0-64EB-4F92-B911-DB13A9103D4B}">
      <dgm:prSet/>
      <dgm:spPr/>
      <dgm:t>
        <a:bodyPr/>
        <a:lstStyle/>
        <a:p>
          <a:endParaRPr lang="en-US"/>
        </a:p>
      </dgm:t>
    </dgm:pt>
    <dgm:pt modelId="{8AF8DF07-A5CD-4389-ADD8-BFB15895F1ED}" type="sibTrans" cxnId="{BEEFF4A0-64EB-4F92-B911-DB13A9103D4B}">
      <dgm:prSet/>
      <dgm:spPr/>
      <dgm:t>
        <a:bodyPr/>
        <a:lstStyle/>
        <a:p>
          <a:endParaRPr lang="en-US"/>
        </a:p>
      </dgm:t>
    </dgm:pt>
    <dgm:pt modelId="{40E12A21-F680-4E09-ABBF-9EC9AD2561A5}">
      <dgm:prSet/>
      <dgm:spPr/>
      <dgm:t>
        <a:bodyPr/>
        <a:lstStyle/>
        <a:p>
          <a:endParaRPr lang="en-US" b="1" dirty="0"/>
        </a:p>
      </dgm:t>
    </dgm:pt>
    <dgm:pt modelId="{38107E6E-DCD5-496E-84A2-5D8E03A0972E}" type="parTrans" cxnId="{36286A89-D122-4CB7-B359-4E92C1DADC1A}">
      <dgm:prSet/>
      <dgm:spPr/>
      <dgm:t>
        <a:bodyPr/>
        <a:lstStyle/>
        <a:p>
          <a:endParaRPr lang="en-US"/>
        </a:p>
      </dgm:t>
    </dgm:pt>
    <dgm:pt modelId="{8AECEA92-85E5-4B2A-ABCA-01A21246C264}" type="sibTrans" cxnId="{36286A89-D122-4CB7-B359-4E92C1DADC1A}">
      <dgm:prSet/>
      <dgm:spPr/>
      <dgm:t>
        <a:bodyPr/>
        <a:lstStyle/>
        <a:p>
          <a:endParaRPr lang="en-US"/>
        </a:p>
      </dgm:t>
    </dgm:pt>
    <dgm:pt modelId="{AB41EE77-1FB9-4DF6-991E-C9E4648127A2}">
      <dgm:prSet phldrT="[Text]"/>
      <dgm:spPr/>
      <dgm:t>
        <a:bodyPr/>
        <a:lstStyle/>
        <a:p>
          <a:endParaRPr lang="en-US" b="1" dirty="0"/>
        </a:p>
      </dgm:t>
    </dgm:pt>
    <dgm:pt modelId="{5F57F612-97DB-47C9-907C-EF7F5466548A}" type="parTrans" cxnId="{96CA1990-5DD6-4F7E-A5AD-670D5EB55030}">
      <dgm:prSet/>
      <dgm:spPr/>
      <dgm:t>
        <a:bodyPr/>
        <a:lstStyle/>
        <a:p>
          <a:endParaRPr lang="en-US"/>
        </a:p>
      </dgm:t>
    </dgm:pt>
    <dgm:pt modelId="{ABFEF1CB-1849-4DE8-9E07-46C1825A94A4}" type="sibTrans" cxnId="{96CA1990-5DD6-4F7E-A5AD-670D5EB55030}">
      <dgm:prSet/>
      <dgm:spPr/>
      <dgm:t>
        <a:bodyPr/>
        <a:lstStyle/>
        <a:p>
          <a:endParaRPr lang="en-US"/>
        </a:p>
      </dgm:t>
    </dgm:pt>
    <dgm:pt modelId="{39E6C12D-BCFE-4CB2-9423-10034C647F5A}">
      <dgm:prSet phldrT="[Text]"/>
      <dgm:spPr/>
      <dgm:t>
        <a:bodyPr/>
        <a:lstStyle/>
        <a:p>
          <a:endParaRPr lang="en-US" b="1" dirty="0"/>
        </a:p>
      </dgm:t>
    </dgm:pt>
    <dgm:pt modelId="{B1B180C8-C6B1-4335-A513-E40046580E1C}" type="parTrans" cxnId="{1F983A2C-D4D1-46B6-AD4D-67ACC7E73F28}">
      <dgm:prSet/>
      <dgm:spPr/>
      <dgm:t>
        <a:bodyPr/>
        <a:lstStyle/>
        <a:p>
          <a:endParaRPr lang="en-US"/>
        </a:p>
      </dgm:t>
    </dgm:pt>
    <dgm:pt modelId="{B6C579B6-8932-47A9-B31D-167C729BA749}" type="sibTrans" cxnId="{1F983A2C-D4D1-46B6-AD4D-67ACC7E73F28}">
      <dgm:prSet/>
      <dgm:spPr/>
      <dgm:t>
        <a:bodyPr/>
        <a:lstStyle/>
        <a:p>
          <a:endParaRPr lang="en-US"/>
        </a:p>
      </dgm:t>
    </dgm:pt>
    <dgm:pt modelId="{1C7E8643-1953-4BF3-A0AC-59953AA96EEE}">
      <dgm:prSet/>
      <dgm:spPr/>
      <dgm:t>
        <a:bodyPr/>
        <a:lstStyle/>
        <a:p>
          <a:r>
            <a:rPr lang="en-US" b="1" dirty="0" smtClean="0"/>
            <a:t>Strong Competition from Chase, Wells Fargo, and Citi Group</a:t>
          </a:r>
          <a:endParaRPr lang="en-US" b="1" dirty="0"/>
        </a:p>
      </dgm:t>
    </dgm:pt>
    <dgm:pt modelId="{3827E98E-D5DE-4BC9-86D4-A710D768C4AB}" type="parTrans" cxnId="{3114E251-E30C-4869-AA2F-90C01340169E}">
      <dgm:prSet/>
      <dgm:spPr/>
      <dgm:t>
        <a:bodyPr/>
        <a:lstStyle/>
        <a:p>
          <a:endParaRPr lang="en-US"/>
        </a:p>
      </dgm:t>
    </dgm:pt>
    <dgm:pt modelId="{3F526C08-B812-4D14-B461-C294EBE6D73C}" type="sibTrans" cxnId="{3114E251-E30C-4869-AA2F-90C01340169E}">
      <dgm:prSet/>
      <dgm:spPr/>
      <dgm:t>
        <a:bodyPr/>
        <a:lstStyle/>
        <a:p>
          <a:endParaRPr lang="en-US"/>
        </a:p>
      </dgm:t>
    </dgm:pt>
    <dgm:pt modelId="{34D33E07-A18A-483B-B695-29E21632797D}">
      <dgm:prSet/>
      <dgm:spPr/>
      <dgm:t>
        <a:bodyPr/>
        <a:lstStyle/>
        <a:p>
          <a:endParaRPr lang="en-US" dirty="0"/>
        </a:p>
      </dgm:t>
    </dgm:pt>
    <dgm:pt modelId="{69A19FD9-591A-40A8-AFF6-EE951153512F}" type="parTrans" cxnId="{5ABD49D1-4476-4885-9700-7E9B2DA8F532}">
      <dgm:prSet/>
      <dgm:spPr/>
      <dgm:t>
        <a:bodyPr/>
        <a:lstStyle/>
        <a:p>
          <a:endParaRPr lang="en-US"/>
        </a:p>
      </dgm:t>
    </dgm:pt>
    <dgm:pt modelId="{82F46B6B-539F-45C1-ABD8-35BD4D8564A5}" type="sibTrans" cxnId="{5ABD49D1-4476-4885-9700-7E9B2DA8F532}">
      <dgm:prSet/>
      <dgm:spPr/>
      <dgm:t>
        <a:bodyPr/>
        <a:lstStyle/>
        <a:p>
          <a:endParaRPr lang="en-US"/>
        </a:p>
      </dgm:t>
    </dgm:pt>
    <dgm:pt modelId="{3386530C-A2FB-42F0-9F11-D7DFA114BCE7}">
      <dgm:prSet/>
      <dgm:spPr/>
      <dgm:t>
        <a:bodyPr/>
        <a:lstStyle/>
        <a:p>
          <a:r>
            <a:rPr lang="en-US" b="1" dirty="0" smtClean="0"/>
            <a:t>Various countries show an increase in political instability </a:t>
          </a:r>
          <a:endParaRPr lang="en-US" b="1" dirty="0"/>
        </a:p>
      </dgm:t>
    </dgm:pt>
    <dgm:pt modelId="{5143F3E3-43AE-427C-8B25-275B8B1F0506}" type="parTrans" cxnId="{22857187-61D4-423D-92B9-AE75D6BCA625}">
      <dgm:prSet/>
      <dgm:spPr/>
      <dgm:t>
        <a:bodyPr/>
        <a:lstStyle/>
        <a:p>
          <a:endParaRPr lang="en-US"/>
        </a:p>
      </dgm:t>
    </dgm:pt>
    <dgm:pt modelId="{ABCA74EC-65BD-4260-8F37-664920784F72}" type="sibTrans" cxnId="{22857187-61D4-423D-92B9-AE75D6BCA625}">
      <dgm:prSet/>
      <dgm:spPr/>
      <dgm:t>
        <a:bodyPr/>
        <a:lstStyle/>
        <a:p>
          <a:endParaRPr lang="en-US"/>
        </a:p>
      </dgm:t>
    </dgm:pt>
    <dgm:pt modelId="{1582A47B-BB86-4F8F-8A21-2DC695F796A6}">
      <dgm:prSet/>
      <dgm:spPr/>
      <dgm:t>
        <a:bodyPr/>
        <a:lstStyle/>
        <a:p>
          <a:endParaRPr lang="en-US" b="1" dirty="0"/>
        </a:p>
      </dgm:t>
    </dgm:pt>
    <dgm:pt modelId="{0BFB1842-DE69-4D2C-8500-5B60EE980F98}" type="parTrans" cxnId="{900D9F00-1991-4D4D-98E2-F6CCA84EC288}">
      <dgm:prSet/>
      <dgm:spPr/>
      <dgm:t>
        <a:bodyPr/>
        <a:lstStyle/>
        <a:p>
          <a:endParaRPr lang="en-US"/>
        </a:p>
      </dgm:t>
    </dgm:pt>
    <dgm:pt modelId="{918E7189-9353-44D8-972D-245E9EDF1D60}" type="sibTrans" cxnId="{900D9F00-1991-4D4D-98E2-F6CCA84EC288}">
      <dgm:prSet/>
      <dgm:spPr/>
      <dgm:t>
        <a:bodyPr/>
        <a:lstStyle/>
        <a:p>
          <a:endParaRPr lang="en-US"/>
        </a:p>
      </dgm:t>
    </dgm:pt>
    <dgm:pt modelId="{4E5DDC1B-81D4-4030-B2F4-19E5AB2FA5F9}">
      <dgm:prSet/>
      <dgm:spPr/>
      <dgm:t>
        <a:bodyPr/>
        <a:lstStyle/>
        <a:p>
          <a:r>
            <a:rPr lang="en-US" b="1" dirty="0" smtClean="0"/>
            <a:t>Restrictions in the capital market</a:t>
          </a:r>
          <a:endParaRPr lang="en-US" b="1" dirty="0"/>
        </a:p>
      </dgm:t>
    </dgm:pt>
    <dgm:pt modelId="{8D87FBA5-936E-439A-A4B7-023527C80371}" type="parTrans" cxnId="{A7B9073A-44B4-4126-918C-2C03F091569A}">
      <dgm:prSet/>
      <dgm:spPr/>
      <dgm:t>
        <a:bodyPr/>
        <a:lstStyle/>
        <a:p>
          <a:endParaRPr lang="en-US"/>
        </a:p>
      </dgm:t>
    </dgm:pt>
    <dgm:pt modelId="{35238D97-2872-455B-AC83-28D23752556D}" type="sibTrans" cxnId="{A7B9073A-44B4-4126-918C-2C03F091569A}">
      <dgm:prSet/>
      <dgm:spPr/>
      <dgm:t>
        <a:bodyPr/>
        <a:lstStyle/>
        <a:p>
          <a:endParaRPr lang="en-US"/>
        </a:p>
      </dgm:t>
    </dgm:pt>
    <dgm:pt modelId="{E58A6E9F-02C4-4083-A5F8-D452E07E8CEC}">
      <dgm:prSet/>
      <dgm:spPr/>
      <dgm:t>
        <a:bodyPr/>
        <a:lstStyle/>
        <a:p>
          <a:r>
            <a:rPr lang="en-US" b="1" dirty="0" smtClean="0"/>
            <a:t>Black money issues around the world. </a:t>
          </a:r>
          <a:endParaRPr lang="en-US" b="1" dirty="0"/>
        </a:p>
      </dgm:t>
    </dgm:pt>
    <dgm:pt modelId="{9BB69335-DBA3-41A6-AD56-457952CB9358}" type="parTrans" cxnId="{BD61CF25-F34D-49A8-BADA-3D4D0F6E2EE3}">
      <dgm:prSet/>
      <dgm:spPr/>
      <dgm:t>
        <a:bodyPr/>
        <a:lstStyle/>
        <a:p>
          <a:endParaRPr lang="en-US"/>
        </a:p>
      </dgm:t>
    </dgm:pt>
    <dgm:pt modelId="{06DD9F11-CB18-4692-8F37-DD68E07B9667}" type="sibTrans" cxnId="{BD61CF25-F34D-49A8-BADA-3D4D0F6E2EE3}">
      <dgm:prSet/>
      <dgm:spPr/>
      <dgm:t>
        <a:bodyPr/>
        <a:lstStyle/>
        <a:p>
          <a:endParaRPr lang="en-US"/>
        </a:p>
      </dgm:t>
    </dgm:pt>
    <dgm:pt modelId="{E761CE85-20C6-4309-8CD0-0F1009882BAB}">
      <dgm:prSet/>
      <dgm:spPr/>
      <dgm:t>
        <a:bodyPr/>
        <a:lstStyle/>
        <a:p>
          <a:endParaRPr lang="en-US" b="1" dirty="0"/>
        </a:p>
      </dgm:t>
    </dgm:pt>
    <dgm:pt modelId="{8C460DE8-6B5D-4C2C-B1F3-61F3F68DDFAE}" type="parTrans" cxnId="{FD7262B9-2E87-4AED-A705-40C77B78FE2A}">
      <dgm:prSet/>
      <dgm:spPr/>
      <dgm:t>
        <a:bodyPr/>
        <a:lstStyle/>
        <a:p>
          <a:endParaRPr lang="en-US"/>
        </a:p>
      </dgm:t>
    </dgm:pt>
    <dgm:pt modelId="{87378A50-8246-40F8-A004-560CF6BB381E}" type="sibTrans" cxnId="{FD7262B9-2E87-4AED-A705-40C77B78FE2A}">
      <dgm:prSet/>
      <dgm:spPr/>
      <dgm:t>
        <a:bodyPr/>
        <a:lstStyle/>
        <a:p>
          <a:endParaRPr lang="en-US"/>
        </a:p>
      </dgm:t>
    </dgm:pt>
    <dgm:pt modelId="{40D6A7A8-0835-4D09-AF84-A79E4B7F8A4A}">
      <dgm:prSet/>
      <dgm:spPr/>
      <dgm:t>
        <a:bodyPr/>
        <a:lstStyle/>
        <a:p>
          <a:endParaRPr lang="en-US" b="1" dirty="0"/>
        </a:p>
      </dgm:t>
    </dgm:pt>
    <dgm:pt modelId="{36D8B489-8310-430B-9EC1-5EF00501F9CE}" type="parTrans" cxnId="{7003164C-C36B-42A4-89CB-5E8DCC704C55}">
      <dgm:prSet/>
      <dgm:spPr/>
      <dgm:t>
        <a:bodyPr/>
        <a:lstStyle/>
        <a:p>
          <a:endParaRPr lang="en-US"/>
        </a:p>
      </dgm:t>
    </dgm:pt>
    <dgm:pt modelId="{950B2671-CB77-40ED-861C-602D34F1E626}" type="sibTrans" cxnId="{7003164C-C36B-42A4-89CB-5E8DCC704C55}">
      <dgm:prSet/>
      <dgm:spPr/>
      <dgm:t>
        <a:bodyPr/>
        <a:lstStyle/>
        <a:p>
          <a:endParaRPr lang="en-US"/>
        </a:p>
      </dgm:t>
    </dgm:pt>
    <dgm:pt modelId="{C4B42573-A8B3-4EE6-93BA-A443DB8A2FF5}" type="pres">
      <dgm:prSet presAssocID="{B21532AD-E48B-42CD-8044-628DEAB4781D}" presName="Name0" presStyleCnt="0">
        <dgm:presLayoutVars>
          <dgm:dir/>
          <dgm:animLvl val="lvl"/>
          <dgm:resizeHandles val="exact"/>
        </dgm:presLayoutVars>
      </dgm:prSet>
      <dgm:spPr/>
      <dgm:t>
        <a:bodyPr/>
        <a:lstStyle/>
        <a:p>
          <a:endParaRPr lang="en-US"/>
        </a:p>
      </dgm:t>
    </dgm:pt>
    <dgm:pt modelId="{940ADCE0-E3A5-4A36-BF66-F62A6A4601E9}" type="pres">
      <dgm:prSet presAssocID="{4DA9F45F-3AF2-4524-B13F-7933D44EF1D2}" presName="composite" presStyleCnt="0"/>
      <dgm:spPr/>
    </dgm:pt>
    <dgm:pt modelId="{FA555F71-3F72-43B0-8556-BDC79D207486}" type="pres">
      <dgm:prSet presAssocID="{4DA9F45F-3AF2-4524-B13F-7933D44EF1D2}" presName="parTx" presStyleLbl="alignNode1" presStyleIdx="0" presStyleCnt="4">
        <dgm:presLayoutVars>
          <dgm:chMax val="0"/>
          <dgm:chPref val="0"/>
          <dgm:bulletEnabled val="1"/>
        </dgm:presLayoutVars>
      </dgm:prSet>
      <dgm:spPr/>
      <dgm:t>
        <a:bodyPr/>
        <a:lstStyle/>
        <a:p>
          <a:endParaRPr lang="en-US"/>
        </a:p>
      </dgm:t>
    </dgm:pt>
    <dgm:pt modelId="{CFB7947A-E011-406F-8649-E8091A776F2A}" type="pres">
      <dgm:prSet presAssocID="{4DA9F45F-3AF2-4524-B13F-7933D44EF1D2}" presName="desTx" presStyleLbl="alignAccFollowNode1" presStyleIdx="0" presStyleCnt="4" custScaleX="118604">
        <dgm:presLayoutVars>
          <dgm:bulletEnabled val="1"/>
        </dgm:presLayoutVars>
      </dgm:prSet>
      <dgm:spPr/>
      <dgm:t>
        <a:bodyPr/>
        <a:lstStyle/>
        <a:p>
          <a:endParaRPr lang="en-US"/>
        </a:p>
      </dgm:t>
    </dgm:pt>
    <dgm:pt modelId="{AB6605A1-3A0C-4D0C-9D0F-CB6CD0CAB38B}" type="pres">
      <dgm:prSet presAssocID="{33279BA2-A993-46B2-B9D6-3D58493E1FF8}" presName="space" presStyleCnt="0"/>
      <dgm:spPr/>
    </dgm:pt>
    <dgm:pt modelId="{42E9EAEA-99CE-44E3-B2E5-192DDE90508E}" type="pres">
      <dgm:prSet presAssocID="{08559B73-E217-4866-8458-3233125F01BE}" presName="composite" presStyleCnt="0"/>
      <dgm:spPr/>
    </dgm:pt>
    <dgm:pt modelId="{A67FA0B8-E5AC-48AB-80E9-86650705755A}" type="pres">
      <dgm:prSet presAssocID="{08559B73-E217-4866-8458-3233125F01BE}" presName="parTx" presStyleLbl="alignNode1" presStyleIdx="1" presStyleCnt="4">
        <dgm:presLayoutVars>
          <dgm:chMax val="0"/>
          <dgm:chPref val="0"/>
          <dgm:bulletEnabled val="1"/>
        </dgm:presLayoutVars>
      </dgm:prSet>
      <dgm:spPr/>
      <dgm:t>
        <a:bodyPr/>
        <a:lstStyle/>
        <a:p>
          <a:endParaRPr lang="en-US"/>
        </a:p>
      </dgm:t>
    </dgm:pt>
    <dgm:pt modelId="{6E567A72-430A-4B65-8097-331BF81F3FA4}" type="pres">
      <dgm:prSet presAssocID="{08559B73-E217-4866-8458-3233125F01BE}" presName="desTx" presStyleLbl="alignAccFollowNode1" presStyleIdx="1" presStyleCnt="4" custScaleX="118380">
        <dgm:presLayoutVars>
          <dgm:bulletEnabled val="1"/>
        </dgm:presLayoutVars>
      </dgm:prSet>
      <dgm:spPr/>
      <dgm:t>
        <a:bodyPr/>
        <a:lstStyle/>
        <a:p>
          <a:endParaRPr lang="en-US"/>
        </a:p>
      </dgm:t>
    </dgm:pt>
    <dgm:pt modelId="{F78A10FC-99E4-4963-9E2C-B757E72E48FE}" type="pres">
      <dgm:prSet presAssocID="{B8878EEE-5996-4C20-A52A-85C8D5DB2AF1}" presName="space" presStyleCnt="0"/>
      <dgm:spPr/>
    </dgm:pt>
    <dgm:pt modelId="{997DCD55-BD60-4D93-B7DA-E871A70066CD}" type="pres">
      <dgm:prSet presAssocID="{FB183C32-BD50-41F2-A5E4-806FD04C93AF}" presName="composite" presStyleCnt="0"/>
      <dgm:spPr/>
    </dgm:pt>
    <dgm:pt modelId="{46C4D6EB-5E10-4D82-9AC0-EF5F55FADE0C}" type="pres">
      <dgm:prSet presAssocID="{FB183C32-BD50-41F2-A5E4-806FD04C93AF}" presName="parTx" presStyleLbl="alignNode1" presStyleIdx="2" presStyleCnt="4">
        <dgm:presLayoutVars>
          <dgm:chMax val="0"/>
          <dgm:chPref val="0"/>
          <dgm:bulletEnabled val="1"/>
        </dgm:presLayoutVars>
      </dgm:prSet>
      <dgm:spPr/>
      <dgm:t>
        <a:bodyPr/>
        <a:lstStyle/>
        <a:p>
          <a:endParaRPr lang="en-US"/>
        </a:p>
      </dgm:t>
    </dgm:pt>
    <dgm:pt modelId="{88E155D4-63C7-4255-9C51-5BC51190382E}" type="pres">
      <dgm:prSet presAssocID="{FB183C32-BD50-41F2-A5E4-806FD04C93AF}" presName="desTx" presStyleLbl="alignAccFollowNode1" presStyleIdx="2" presStyleCnt="4" custScaleX="109893">
        <dgm:presLayoutVars>
          <dgm:bulletEnabled val="1"/>
        </dgm:presLayoutVars>
      </dgm:prSet>
      <dgm:spPr/>
      <dgm:t>
        <a:bodyPr/>
        <a:lstStyle/>
        <a:p>
          <a:endParaRPr lang="en-US"/>
        </a:p>
      </dgm:t>
    </dgm:pt>
    <dgm:pt modelId="{05DAF613-05CA-4CDB-A543-485FBE4D3059}" type="pres">
      <dgm:prSet presAssocID="{1FC1C96A-436A-444D-8DED-BFD065D5D236}" presName="space" presStyleCnt="0"/>
      <dgm:spPr/>
    </dgm:pt>
    <dgm:pt modelId="{1132CD71-7498-4B23-BAEE-1D18A75DC78A}" type="pres">
      <dgm:prSet presAssocID="{3A550172-50D7-419A-8BE3-234B91B1B94F}" presName="composite" presStyleCnt="0"/>
      <dgm:spPr/>
    </dgm:pt>
    <dgm:pt modelId="{5B959F12-DC82-47BF-BAF4-DC0220CB7649}" type="pres">
      <dgm:prSet presAssocID="{3A550172-50D7-419A-8BE3-234B91B1B94F}" presName="parTx" presStyleLbl="alignNode1" presStyleIdx="3" presStyleCnt="4">
        <dgm:presLayoutVars>
          <dgm:chMax val="0"/>
          <dgm:chPref val="0"/>
          <dgm:bulletEnabled val="1"/>
        </dgm:presLayoutVars>
      </dgm:prSet>
      <dgm:spPr/>
      <dgm:t>
        <a:bodyPr/>
        <a:lstStyle/>
        <a:p>
          <a:endParaRPr lang="en-US"/>
        </a:p>
      </dgm:t>
    </dgm:pt>
    <dgm:pt modelId="{D5AC9CF6-881F-438D-8A55-93B1A5EDCCC3}" type="pres">
      <dgm:prSet presAssocID="{3A550172-50D7-419A-8BE3-234B91B1B94F}" presName="desTx" presStyleLbl="alignAccFollowNode1" presStyleIdx="3" presStyleCnt="4" custScaleX="110180">
        <dgm:presLayoutVars>
          <dgm:bulletEnabled val="1"/>
        </dgm:presLayoutVars>
      </dgm:prSet>
      <dgm:spPr/>
      <dgm:t>
        <a:bodyPr/>
        <a:lstStyle/>
        <a:p>
          <a:endParaRPr lang="en-US"/>
        </a:p>
      </dgm:t>
    </dgm:pt>
  </dgm:ptLst>
  <dgm:cxnLst>
    <dgm:cxn modelId="{96CA1990-5DD6-4F7E-A5AD-670D5EB55030}" srcId="{FB183C32-BD50-41F2-A5E4-806FD04C93AF}" destId="{AB41EE77-1FB9-4DF6-991E-C9E4648127A2}" srcOrd="1" destOrd="0" parTransId="{5F57F612-97DB-47C9-907C-EF7F5466548A}" sibTransId="{ABFEF1CB-1849-4DE8-9E07-46C1825A94A4}"/>
    <dgm:cxn modelId="{D6666196-5C7D-4638-98F9-49CFC3752A94}" type="presOf" srcId="{4FC25DB9-779B-4554-A0D7-DD6747DACF0B}" destId="{6E567A72-430A-4B65-8097-331BF81F3FA4}" srcOrd="0" destOrd="4" presId="urn:microsoft.com/office/officeart/2005/8/layout/hList1"/>
    <dgm:cxn modelId="{B1E4CEAC-E81B-4EF1-A03E-2897CC58844C}" type="presOf" srcId="{DCC918D0-2E5F-4407-BDFE-95004F83B021}" destId="{6E567A72-430A-4B65-8097-331BF81F3FA4}" srcOrd="0" destOrd="6" presId="urn:microsoft.com/office/officeart/2005/8/layout/hList1"/>
    <dgm:cxn modelId="{7C237D00-8624-416D-BDF1-9B3B966DA25B}" type="presOf" srcId="{C8DE06F6-8810-402C-9DC2-000ED3D27030}" destId="{CFB7947A-E011-406F-8649-E8091A776F2A}" srcOrd="0" destOrd="1" presId="urn:microsoft.com/office/officeart/2005/8/layout/hList1"/>
    <dgm:cxn modelId="{D85E6061-7B5D-40AF-9909-78B086D9CF16}" type="presOf" srcId="{BB1B122D-04D5-44BB-824C-89CEF7BA42C7}" destId="{CFB7947A-E011-406F-8649-E8091A776F2A}" srcOrd="0" destOrd="3" presId="urn:microsoft.com/office/officeart/2005/8/layout/hList1"/>
    <dgm:cxn modelId="{E9E26CDD-6CD4-4A1D-964E-155D83DE2C09}" type="presOf" srcId="{4E5DDC1B-81D4-4030-B2F4-19E5AB2FA5F9}" destId="{D5AC9CF6-881F-438D-8A55-93B1A5EDCCC3}" srcOrd="0" destOrd="4" presId="urn:microsoft.com/office/officeart/2005/8/layout/hList1"/>
    <dgm:cxn modelId="{05270A15-6F85-4535-BBDF-E921A08092A2}" type="presOf" srcId="{D899AB41-10F1-48B7-91C4-CD75AF37E81D}" destId="{CFB7947A-E011-406F-8649-E8091A776F2A}" srcOrd="0" destOrd="5" presId="urn:microsoft.com/office/officeart/2005/8/layout/hList1"/>
    <dgm:cxn modelId="{0D2488CC-FEDC-4663-AC5A-72C8C20575DF}" type="presOf" srcId="{40D6A7A8-0835-4D09-AF84-A79E4B7F8A4A}" destId="{D5AC9CF6-881F-438D-8A55-93B1A5EDCCC3}" srcOrd="0" destOrd="5" presId="urn:microsoft.com/office/officeart/2005/8/layout/hList1"/>
    <dgm:cxn modelId="{6E8D6ABE-85FC-4C5B-904E-E240489B14BB}" srcId="{08559B73-E217-4866-8458-3233125F01BE}" destId="{80F585A8-7129-440F-ABD9-341FA7BA57F0}" srcOrd="0" destOrd="0" parTransId="{F657BAF3-28B1-49A4-BF00-A5AE113B632F}" sibTransId="{EBA594FB-7EC0-4493-A86D-5DA51A47D338}"/>
    <dgm:cxn modelId="{C42D82B2-FA52-44EB-ADD6-774EE0DD9B83}" type="presOf" srcId="{1C7E8643-1953-4BF3-A0AC-59953AA96EEE}" destId="{D5AC9CF6-881F-438D-8A55-93B1A5EDCCC3}" srcOrd="0" destOrd="0" presId="urn:microsoft.com/office/officeart/2005/8/layout/hList1"/>
    <dgm:cxn modelId="{38FC16D9-61B0-43E2-9133-07C57EB8AB2A}" type="presOf" srcId="{3A550172-50D7-419A-8BE3-234B91B1B94F}" destId="{5B959F12-DC82-47BF-BAF4-DC0220CB7649}" srcOrd="0" destOrd="0" presId="urn:microsoft.com/office/officeart/2005/8/layout/hList1"/>
    <dgm:cxn modelId="{06323683-1B5C-4445-A311-9ADDA7395E9D}" type="presOf" srcId="{E58A6E9F-02C4-4083-A5F8-D452E07E8CEC}" destId="{D5AC9CF6-881F-438D-8A55-93B1A5EDCCC3}" srcOrd="0" destOrd="6" presId="urn:microsoft.com/office/officeart/2005/8/layout/hList1"/>
    <dgm:cxn modelId="{0BC7AD70-3848-4EA9-9857-18C414E9622E}" srcId="{4DA9F45F-3AF2-4524-B13F-7933D44EF1D2}" destId="{BB1B122D-04D5-44BB-824C-89CEF7BA42C7}" srcOrd="3" destOrd="0" parTransId="{90696827-1AC0-400B-879C-D38037B68C90}" sibTransId="{B39EBACC-443E-4B60-A27F-BB43DC124405}"/>
    <dgm:cxn modelId="{AE8EE6FE-9425-4CBA-9870-F7A4FED74C5E}" type="presOf" srcId="{D989ABE6-FBAB-4FF8-8250-96C4CA752A9B}" destId="{6E567A72-430A-4B65-8097-331BF81F3FA4}" srcOrd="0" destOrd="3" presId="urn:microsoft.com/office/officeart/2005/8/layout/hList1"/>
    <dgm:cxn modelId="{22857187-61D4-423D-92B9-AE75D6BCA625}" srcId="{3A550172-50D7-419A-8BE3-234B91B1B94F}" destId="{3386530C-A2FB-42F0-9F11-D7DFA114BCE7}" srcOrd="2" destOrd="0" parTransId="{5143F3E3-43AE-427C-8B25-275B8B1F0506}" sibTransId="{ABCA74EC-65BD-4260-8F37-664920784F72}"/>
    <dgm:cxn modelId="{01BD5182-F1B1-4493-9257-13A37F7D9A88}" type="presOf" srcId="{E761CE85-20C6-4309-8CD0-0F1009882BAB}" destId="{D5AC9CF6-881F-438D-8A55-93B1A5EDCCC3}" srcOrd="0" destOrd="3" presId="urn:microsoft.com/office/officeart/2005/8/layout/hList1"/>
    <dgm:cxn modelId="{12824D9E-9141-4180-9203-7D41143A4F39}" type="presOf" srcId="{D4CF61A7-EA77-4589-A7D3-1C999D5CBD20}" destId="{6E567A72-430A-4B65-8097-331BF81F3FA4}" srcOrd="0" destOrd="2" presId="urn:microsoft.com/office/officeart/2005/8/layout/hList1"/>
    <dgm:cxn modelId="{0D0EED0B-DDB4-47C7-A5EE-75D79EB2A35B}" type="presOf" srcId="{39E6C12D-BCFE-4CB2-9423-10034C647F5A}" destId="{88E155D4-63C7-4255-9C51-5BC51190382E}" srcOrd="0" destOrd="3" presId="urn:microsoft.com/office/officeart/2005/8/layout/hList1"/>
    <dgm:cxn modelId="{06150D3A-2743-427C-BE42-7F762CB6D25D}" type="presOf" srcId="{AB41EE77-1FB9-4DF6-991E-C9E4648127A2}" destId="{88E155D4-63C7-4255-9C51-5BC51190382E}" srcOrd="0" destOrd="1" presId="urn:microsoft.com/office/officeart/2005/8/layout/hList1"/>
    <dgm:cxn modelId="{6B16B17D-6402-4C85-A243-45287649CEF7}" type="presOf" srcId="{4DA9F45F-3AF2-4524-B13F-7933D44EF1D2}" destId="{FA555F71-3F72-43B0-8556-BDC79D207486}" srcOrd="0" destOrd="0" presId="urn:microsoft.com/office/officeart/2005/8/layout/hList1"/>
    <dgm:cxn modelId="{3114E251-E30C-4869-AA2F-90C01340169E}" srcId="{3A550172-50D7-419A-8BE3-234B91B1B94F}" destId="{1C7E8643-1953-4BF3-A0AC-59953AA96EEE}" srcOrd="0" destOrd="0" parTransId="{3827E98E-D5DE-4BC9-86D4-A710D768C4AB}" sibTransId="{3F526C08-B812-4D14-B461-C294EBE6D73C}"/>
    <dgm:cxn modelId="{D83A5427-20E7-48CD-B726-2CB220E37FA0}" srcId="{08559B73-E217-4866-8458-3233125F01BE}" destId="{4314C13C-F0D0-46C9-A92C-67C08FF5A315}" srcOrd="1" destOrd="0" parTransId="{4D7889C8-6128-4B7B-96E0-56805E68AE4A}" sibTransId="{47774399-D7FE-4F80-ADC7-031A5882E848}"/>
    <dgm:cxn modelId="{B267848B-975A-4947-B5AA-C578A55A663B}" srcId="{4DA9F45F-3AF2-4524-B13F-7933D44EF1D2}" destId="{D899AB41-10F1-48B7-91C4-CD75AF37E81D}" srcOrd="5" destOrd="0" parTransId="{FF64DEBF-C56E-44B8-8B64-1769DC204222}" sibTransId="{E93A7CC9-53A2-4F63-A24E-ED16A0C488E1}"/>
    <dgm:cxn modelId="{EC82134F-7EAB-43A4-AB86-3E290B99C8DD}" type="presOf" srcId="{FDA67263-93CE-432C-A3D7-92F14195346D}" destId="{88E155D4-63C7-4255-9C51-5BC51190382E}" srcOrd="0" destOrd="0" presId="urn:microsoft.com/office/officeart/2005/8/layout/hList1"/>
    <dgm:cxn modelId="{BD61CF25-F34D-49A8-BADA-3D4D0F6E2EE3}" srcId="{3A550172-50D7-419A-8BE3-234B91B1B94F}" destId="{E58A6E9F-02C4-4083-A5F8-D452E07E8CEC}" srcOrd="6" destOrd="0" parTransId="{9BB69335-DBA3-41A6-AD56-457952CB9358}" sibTransId="{06DD9F11-CB18-4692-8F37-DD68E07B9667}"/>
    <dgm:cxn modelId="{5ABD49D1-4476-4885-9700-7E9B2DA8F532}" srcId="{3A550172-50D7-419A-8BE3-234B91B1B94F}" destId="{34D33E07-A18A-483B-B695-29E21632797D}" srcOrd="7" destOrd="0" parTransId="{69A19FD9-591A-40A8-AFF6-EE951153512F}" sibTransId="{82F46B6B-539F-45C1-ABD8-35BD4D8564A5}"/>
    <dgm:cxn modelId="{3FB71A2F-7447-472E-AE0C-4FCA583F3A96}" srcId="{B21532AD-E48B-42CD-8044-628DEAB4781D}" destId="{08559B73-E217-4866-8458-3233125F01BE}" srcOrd="1" destOrd="0" parTransId="{285B1E80-EAF8-492F-BBB4-57BB07295C0E}" sibTransId="{B8878EEE-5996-4C20-A52A-85C8D5DB2AF1}"/>
    <dgm:cxn modelId="{BEB55A72-A76B-4F34-918D-F8CE560219E6}" type="presOf" srcId="{D832E1B2-6C8B-47AA-AF3F-E5825E480D03}" destId="{CFB7947A-E011-406F-8649-E8091A776F2A}" srcOrd="0" destOrd="0" presId="urn:microsoft.com/office/officeart/2005/8/layout/hList1"/>
    <dgm:cxn modelId="{FA9C9313-C57C-4442-AB81-2DA14A3F00E2}" type="presOf" srcId="{80F585A8-7129-440F-ABD9-341FA7BA57F0}" destId="{6E567A72-430A-4B65-8097-331BF81F3FA4}" srcOrd="0" destOrd="0" presId="urn:microsoft.com/office/officeart/2005/8/layout/hList1"/>
    <dgm:cxn modelId="{35A0742D-C9D5-4C49-BBEB-DD8A24E575D2}" srcId="{B21532AD-E48B-42CD-8044-628DEAB4781D}" destId="{4DA9F45F-3AF2-4524-B13F-7933D44EF1D2}" srcOrd="0" destOrd="0" parTransId="{165086F6-A443-4B62-995C-E64AE3EFF79D}" sibTransId="{33279BA2-A993-46B2-B9D6-3D58493E1FF8}"/>
    <dgm:cxn modelId="{84DB03AE-CB70-4AF2-8AD0-00EDC492A07F}" srcId="{FB183C32-BD50-41F2-A5E4-806FD04C93AF}" destId="{D0A183FD-039A-4AAF-9940-0410D9EF9635}" srcOrd="2" destOrd="0" parTransId="{6ABC86B4-41B3-4651-AEC2-5A4218B7F8D7}" sibTransId="{49A61A08-513C-4775-A510-968A0522FCBF}"/>
    <dgm:cxn modelId="{33B38163-1D5F-428F-A300-7CCE01B68F05}" srcId="{4DA9F45F-3AF2-4524-B13F-7933D44EF1D2}" destId="{DDA018DE-4F09-495E-8909-DFCFF28622C8}" srcOrd="6" destOrd="0" parTransId="{CAADBDB3-E6F9-4313-AFBE-ECD207D37BCF}" sibTransId="{CFCEB160-9905-4215-9421-33C847925750}"/>
    <dgm:cxn modelId="{5138AB5F-B9E1-4962-AAB2-D2F1582F70C5}" type="presOf" srcId="{DDA018DE-4F09-495E-8909-DFCFF28622C8}" destId="{CFB7947A-E011-406F-8649-E8091A776F2A}" srcOrd="0" destOrd="6" presId="urn:microsoft.com/office/officeart/2005/8/layout/hList1"/>
    <dgm:cxn modelId="{36286A89-D122-4CB7-B359-4E92C1DADC1A}" srcId="{08559B73-E217-4866-8458-3233125F01BE}" destId="{40E12A21-F680-4E09-ABBF-9EC9AD2561A5}" srcOrd="5" destOrd="0" parTransId="{38107E6E-DCD5-496E-84A2-5D8E03A0972E}" sibTransId="{8AECEA92-85E5-4B2A-ABCA-01A21246C264}"/>
    <dgm:cxn modelId="{8224FA30-DE31-408C-9E47-46E1E6589184}" type="presOf" srcId="{3386530C-A2FB-42F0-9F11-D7DFA114BCE7}" destId="{D5AC9CF6-881F-438D-8A55-93B1A5EDCCC3}" srcOrd="0" destOrd="2" presId="urn:microsoft.com/office/officeart/2005/8/layout/hList1"/>
    <dgm:cxn modelId="{A6C5A2D1-694C-446E-8E48-C9056778F318}" type="presOf" srcId="{34D33E07-A18A-483B-B695-29E21632797D}" destId="{D5AC9CF6-881F-438D-8A55-93B1A5EDCCC3}" srcOrd="0" destOrd="7" presId="urn:microsoft.com/office/officeart/2005/8/layout/hList1"/>
    <dgm:cxn modelId="{BEEFF4A0-64EB-4F92-B911-DB13A9103D4B}" srcId="{08559B73-E217-4866-8458-3233125F01BE}" destId="{D989ABE6-FBAB-4FF8-8250-96C4CA752A9B}" srcOrd="3" destOrd="0" parTransId="{4AB77E0A-F933-42A1-8CF2-03DBA9E11C78}" sibTransId="{8AF8DF07-A5CD-4389-ADD8-BFB15895F1ED}"/>
    <dgm:cxn modelId="{5A3B509E-DDAB-47BB-8CBC-98C16B3AF727}" srcId="{08559B73-E217-4866-8458-3233125F01BE}" destId="{DCC918D0-2E5F-4407-BDFE-95004F83B021}" srcOrd="6" destOrd="0" parTransId="{B7CA03A1-5138-4F4D-9C41-187A2C467F9B}" sibTransId="{C69D1593-5335-4A04-9158-56CF77FF5C93}"/>
    <dgm:cxn modelId="{9B0B0E6A-FA6A-4F31-A16D-5755464541A5}" type="presOf" srcId="{2B4BB143-43BB-4E45-8133-3A6EB76790DA}" destId="{88E155D4-63C7-4255-9C51-5BC51190382E}" srcOrd="0" destOrd="4" presId="urn:microsoft.com/office/officeart/2005/8/layout/hList1"/>
    <dgm:cxn modelId="{E7CEA261-471C-4C7E-8084-0D4A85F7A687}" type="presOf" srcId="{4F3F175E-0E78-44B0-AB90-1571CB8C2E02}" destId="{CFB7947A-E011-406F-8649-E8091A776F2A}" srcOrd="0" destOrd="4" presId="urn:microsoft.com/office/officeart/2005/8/layout/hList1"/>
    <dgm:cxn modelId="{FD7262B9-2E87-4AED-A705-40C77B78FE2A}" srcId="{3A550172-50D7-419A-8BE3-234B91B1B94F}" destId="{E761CE85-20C6-4309-8CD0-0F1009882BAB}" srcOrd="3" destOrd="0" parTransId="{8C460DE8-6B5D-4C2C-B1F3-61F3F68DDFAE}" sibTransId="{87378A50-8246-40F8-A004-560CF6BB381E}"/>
    <dgm:cxn modelId="{7FE674E1-74AD-4FC9-8F41-18B88D4D71DB}" srcId="{4DA9F45F-3AF2-4524-B13F-7933D44EF1D2}" destId="{C8DE06F6-8810-402C-9DC2-000ED3D27030}" srcOrd="1" destOrd="0" parTransId="{6A6BED6E-D161-4038-9948-C69B722FAE6D}" sibTransId="{78DA0E66-315C-4931-AD38-592A1FFF817D}"/>
    <dgm:cxn modelId="{643C1865-53CD-4243-B85F-15E47A3A692C}" type="presOf" srcId="{1582A47B-BB86-4F8F-8A21-2DC695F796A6}" destId="{D5AC9CF6-881F-438D-8A55-93B1A5EDCCC3}" srcOrd="0" destOrd="1" presId="urn:microsoft.com/office/officeart/2005/8/layout/hList1"/>
    <dgm:cxn modelId="{185E9A45-081E-4256-87B6-2D90A70C2274}" type="presOf" srcId="{4314C13C-F0D0-46C9-A92C-67C08FF5A315}" destId="{6E567A72-430A-4B65-8097-331BF81F3FA4}" srcOrd="0" destOrd="1" presId="urn:microsoft.com/office/officeart/2005/8/layout/hList1"/>
    <dgm:cxn modelId="{5F923B9D-3285-4900-9036-34988AD58EEA}" type="presOf" srcId="{08559B73-E217-4866-8458-3233125F01BE}" destId="{A67FA0B8-E5AC-48AB-80E9-86650705755A}" srcOrd="0" destOrd="0" presId="urn:microsoft.com/office/officeart/2005/8/layout/hList1"/>
    <dgm:cxn modelId="{55ABEBFD-F36A-4ED9-AE87-83D7CB00E2CF}" srcId="{B21532AD-E48B-42CD-8044-628DEAB4781D}" destId="{FB183C32-BD50-41F2-A5E4-806FD04C93AF}" srcOrd="2" destOrd="0" parTransId="{D07E77C1-2C70-4833-86EE-05EF042775D1}" sibTransId="{1FC1C96A-436A-444D-8DED-BFD065D5D236}"/>
    <dgm:cxn modelId="{3B8F1BFA-4487-41B6-A407-CF66580DCE83}" srcId="{4DA9F45F-3AF2-4524-B13F-7933D44EF1D2}" destId="{D832E1B2-6C8B-47AA-AF3F-E5825E480D03}" srcOrd="0" destOrd="0" parTransId="{05F25209-4A15-4ADD-A492-884CD4C25E48}" sibTransId="{976EDE4D-FDB1-45A1-AC13-50C5F76BD5B5}"/>
    <dgm:cxn modelId="{35BADFD8-9461-4519-A221-A6D62D9585C8}" srcId="{4DA9F45F-3AF2-4524-B13F-7933D44EF1D2}" destId="{4F3F175E-0E78-44B0-AB90-1571CB8C2E02}" srcOrd="4" destOrd="0" parTransId="{720279E4-DA01-477F-8788-69F6882C9468}" sibTransId="{3B2A08C9-858F-4F5A-8998-A7713FC7014B}"/>
    <dgm:cxn modelId="{0784860C-5BB8-4B7C-BF3E-F6CA6B04BECA}" srcId="{4DA9F45F-3AF2-4524-B13F-7933D44EF1D2}" destId="{2C545B97-8DA9-4950-88A9-48782ED7EDD8}" srcOrd="2" destOrd="0" parTransId="{4AD2E366-E336-4B32-A3A2-4ABF092B9E2C}" sibTransId="{DD4D3AE1-AB7F-4CDB-845B-3B9D60A0229D}"/>
    <dgm:cxn modelId="{CDC5A137-F380-4DBF-A4B1-E39936D762B0}" srcId="{FB183C32-BD50-41F2-A5E4-806FD04C93AF}" destId="{FDA67263-93CE-432C-A3D7-92F14195346D}" srcOrd="0" destOrd="0" parTransId="{975E6DB2-DCF5-4D2C-A2B8-AD053A9CD671}" sibTransId="{6F2D8BBB-5465-4D6D-ACB2-7F299795FA0D}"/>
    <dgm:cxn modelId="{58F4FDB3-CB1D-499F-9990-362BB7E11859}" srcId="{B21532AD-E48B-42CD-8044-628DEAB4781D}" destId="{3A550172-50D7-419A-8BE3-234B91B1B94F}" srcOrd="3" destOrd="0" parTransId="{7CF2B295-0485-48CA-832E-47CACDD6CA31}" sibTransId="{DF65447C-739B-4D59-9D00-4C2649ABB1CB}"/>
    <dgm:cxn modelId="{1F983A2C-D4D1-46B6-AD4D-67ACC7E73F28}" srcId="{FB183C32-BD50-41F2-A5E4-806FD04C93AF}" destId="{39E6C12D-BCFE-4CB2-9423-10034C647F5A}" srcOrd="3" destOrd="0" parTransId="{B1B180C8-C6B1-4335-A513-E40046580E1C}" sibTransId="{B6C579B6-8932-47A9-B31D-167C729BA749}"/>
    <dgm:cxn modelId="{10057FD2-0196-458D-90B5-645D613A9756}" srcId="{08559B73-E217-4866-8458-3233125F01BE}" destId="{D4CF61A7-EA77-4589-A7D3-1C999D5CBD20}" srcOrd="2" destOrd="0" parTransId="{132B4B18-B5C4-41DF-9981-F727F3E76239}" sibTransId="{BAFB8513-F2AE-4927-8301-EC63EE74D17D}"/>
    <dgm:cxn modelId="{DECBDFFD-68B1-4C59-868D-F29BCA316125}" type="presOf" srcId="{FB183C32-BD50-41F2-A5E4-806FD04C93AF}" destId="{46C4D6EB-5E10-4D82-9AC0-EF5F55FADE0C}" srcOrd="0" destOrd="0" presId="urn:microsoft.com/office/officeart/2005/8/layout/hList1"/>
    <dgm:cxn modelId="{51F07997-ADDE-4D12-B92E-BFB146894932}" type="presOf" srcId="{B21532AD-E48B-42CD-8044-628DEAB4781D}" destId="{C4B42573-A8B3-4EE6-93BA-A443DB8A2FF5}" srcOrd="0" destOrd="0" presId="urn:microsoft.com/office/officeart/2005/8/layout/hList1"/>
    <dgm:cxn modelId="{7003164C-C36B-42A4-89CB-5E8DCC704C55}" srcId="{3A550172-50D7-419A-8BE3-234B91B1B94F}" destId="{40D6A7A8-0835-4D09-AF84-A79E4B7F8A4A}" srcOrd="5" destOrd="0" parTransId="{36D8B489-8310-430B-9EC1-5EF00501F9CE}" sibTransId="{950B2671-CB77-40ED-861C-602D34F1E626}"/>
    <dgm:cxn modelId="{A7B9073A-44B4-4126-918C-2C03F091569A}" srcId="{3A550172-50D7-419A-8BE3-234B91B1B94F}" destId="{4E5DDC1B-81D4-4030-B2F4-19E5AB2FA5F9}" srcOrd="4" destOrd="0" parTransId="{8D87FBA5-936E-439A-A4B7-023527C80371}" sibTransId="{35238D97-2872-455B-AC83-28D23752556D}"/>
    <dgm:cxn modelId="{28A3BEB0-C900-4011-BD04-BCDDA4564BEB}" type="presOf" srcId="{2C545B97-8DA9-4950-88A9-48782ED7EDD8}" destId="{CFB7947A-E011-406F-8649-E8091A776F2A}" srcOrd="0" destOrd="2" presId="urn:microsoft.com/office/officeart/2005/8/layout/hList1"/>
    <dgm:cxn modelId="{AFC3D53D-09F0-4819-9E12-5197801F282A}" srcId="{FB183C32-BD50-41F2-A5E4-806FD04C93AF}" destId="{2B4BB143-43BB-4E45-8133-3A6EB76790DA}" srcOrd="4" destOrd="0" parTransId="{50B45A81-847B-42BF-B484-9E444A9EABFC}" sibTransId="{033A490D-AAA0-418C-837C-B00ED80FC7B3}"/>
    <dgm:cxn modelId="{42D01CB6-C92A-420B-BF40-2B2BFF7C58AE}" srcId="{08559B73-E217-4866-8458-3233125F01BE}" destId="{4FC25DB9-779B-4554-A0D7-DD6747DACF0B}" srcOrd="4" destOrd="0" parTransId="{F0D6A634-956B-4A0A-8388-F0078FA33174}" sibTransId="{CD1EE543-DB38-4A3A-9993-3B45475E9BE2}"/>
    <dgm:cxn modelId="{A80B9FE0-965E-479A-9C80-60A071E2E42D}" type="presOf" srcId="{40E12A21-F680-4E09-ABBF-9EC9AD2561A5}" destId="{6E567A72-430A-4B65-8097-331BF81F3FA4}" srcOrd="0" destOrd="5" presId="urn:microsoft.com/office/officeart/2005/8/layout/hList1"/>
    <dgm:cxn modelId="{900D9F00-1991-4D4D-98E2-F6CCA84EC288}" srcId="{3A550172-50D7-419A-8BE3-234B91B1B94F}" destId="{1582A47B-BB86-4F8F-8A21-2DC695F796A6}" srcOrd="1" destOrd="0" parTransId="{0BFB1842-DE69-4D2C-8500-5B60EE980F98}" sibTransId="{918E7189-9353-44D8-972D-245E9EDF1D60}"/>
    <dgm:cxn modelId="{1D80CB0F-41CF-4E59-BDD1-2A1212C3A472}" type="presOf" srcId="{D0A183FD-039A-4AAF-9940-0410D9EF9635}" destId="{88E155D4-63C7-4255-9C51-5BC51190382E}" srcOrd="0" destOrd="2" presId="urn:microsoft.com/office/officeart/2005/8/layout/hList1"/>
    <dgm:cxn modelId="{F51752E0-D91F-43CB-A7FD-6E414B5C9DFE}" type="presParOf" srcId="{C4B42573-A8B3-4EE6-93BA-A443DB8A2FF5}" destId="{940ADCE0-E3A5-4A36-BF66-F62A6A4601E9}" srcOrd="0" destOrd="0" presId="urn:microsoft.com/office/officeart/2005/8/layout/hList1"/>
    <dgm:cxn modelId="{11B00247-C423-44F8-B434-19E598769A1E}" type="presParOf" srcId="{940ADCE0-E3A5-4A36-BF66-F62A6A4601E9}" destId="{FA555F71-3F72-43B0-8556-BDC79D207486}" srcOrd="0" destOrd="0" presId="urn:microsoft.com/office/officeart/2005/8/layout/hList1"/>
    <dgm:cxn modelId="{78B6C781-1BB2-42D5-A387-B5B070D11D84}" type="presParOf" srcId="{940ADCE0-E3A5-4A36-BF66-F62A6A4601E9}" destId="{CFB7947A-E011-406F-8649-E8091A776F2A}" srcOrd="1" destOrd="0" presId="urn:microsoft.com/office/officeart/2005/8/layout/hList1"/>
    <dgm:cxn modelId="{8186DCD8-0ED7-47A0-A43F-857FC2625731}" type="presParOf" srcId="{C4B42573-A8B3-4EE6-93BA-A443DB8A2FF5}" destId="{AB6605A1-3A0C-4D0C-9D0F-CB6CD0CAB38B}" srcOrd="1" destOrd="0" presId="urn:microsoft.com/office/officeart/2005/8/layout/hList1"/>
    <dgm:cxn modelId="{A9215035-0718-4DE0-846D-2B706F333DE1}" type="presParOf" srcId="{C4B42573-A8B3-4EE6-93BA-A443DB8A2FF5}" destId="{42E9EAEA-99CE-44E3-B2E5-192DDE90508E}" srcOrd="2" destOrd="0" presId="urn:microsoft.com/office/officeart/2005/8/layout/hList1"/>
    <dgm:cxn modelId="{E13CA71B-A980-48BF-8F24-F3F786F883E5}" type="presParOf" srcId="{42E9EAEA-99CE-44E3-B2E5-192DDE90508E}" destId="{A67FA0B8-E5AC-48AB-80E9-86650705755A}" srcOrd="0" destOrd="0" presId="urn:microsoft.com/office/officeart/2005/8/layout/hList1"/>
    <dgm:cxn modelId="{D68A643A-DCC4-4694-947B-10907E5A8936}" type="presParOf" srcId="{42E9EAEA-99CE-44E3-B2E5-192DDE90508E}" destId="{6E567A72-430A-4B65-8097-331BF81F3FA4}" srcOrd="1" destOrd="0" presId="urn:microsoft.com/office/officeart/2005/8/layout/hList1"/>
    <dgm:cxn modelId="{E42586F8-2EA9-4110-A3E6-3F1C6E1FEBF9}" type="presParOf" srcId="{C4B42573-A8B3-4EE6-93BA-A443DB8A2FF5}" destId="{F78A10FC-99E4-4963-9E2C-B757E72E48FE}" srcOrd="3" destOrd="0" presId="urn:microsoft.com/office/officeart/2005/8/layout/hList1"/>
    <dgm:cxn modelId="{2CB0B6B9-95D9-4949-86D6-792B92ACD09C}" type="presParOf" srcId="{C4B42573-A8B3-4EE6-93BA-A443DB8A2FF5}" destId="{997DCD55-BD60-4D93-B7DA-E871A70066CD}" srcOrd="4" destOrd="0" presId="urn:microsoft.com/office/officeart/2005/8/layout/hList1"/>
    <dgm:cxn modelId="{73BC8DD6-8E58-45EC-9AC8-258CA1028B71}" type="presParOf" srcId="{997DCD55-BD60-4D93-B7DA-E871A70066CD}" destId="{46C4D6EB-5E10-4D82-9AC0-EF5F55FADE0C}" srcOrd="0" destOrd="0" presId="urn:microsoft.com/office/officeart/2005/8/layout/hList1"/>
    <dgm:cxn modelId="{EB311CC4-50A3-4448-83B5-DF7982C62E69}" type="presParOf" srcId="{997DCD55-BD60-4D93-B7DA-E871A70066CD}" destId="{88E155D4-63C7-4255-9C51-5BC51190382E}" srcOrd="1" destOrd="0" presId="urn:microsoft.com/office/officeart/2005/8/layout/hList1"/>
    <dgm:cxn modelId="{BF05C113-D4F0-4AFB-B364-39C1CE1110FB}" type="presParOf" srcId="{C4B42573-A8B3-4EE6-93BA-A443DB8A2FF5}" destId="{05DAF613-05CA-4CDB-A543-485FBE4D3059}" srcOrd="5" destOrd="0" presId="urn:microsoft.com/office/officeart/2005/8/layout/hList1"/>
    <dgm:cxn modelId="{B59AA388-A278-4E99-AA12-2C3CD777A8DB}" type="presParOf" srcId="{C4B42573-A8B3-4EE6-93BA-A443DB8A2FF5}" destId="{1132CD71-7498-4B23-BAEE-1D18A75DC78A}" srcOrd="6" destOrd="0" presId="urn:microsoft.com/office/officeart/2005/8/layout/hList1"/>
    <dgm:cxn modelId="{D86BCC94-E59D-4C8F-B593-FEB309786223}" type="presParOf" srcId="{1132CD71-7498-4B23-BAEE-1D18A75DC78A}" destId="{5B959F12-DC82-47BF-BAF4-DC0220CB7649}" srcOrd="0" destOrd="0" presId="urn:microsoft.com/office/officeart/2005/8/layout/hList1"/>
    <dgm:cxn modelId="{C0F44D59-18C7-40D0-A25C-DF3E6E150127}" type="presParOf" srcId="{1132CD71-7498-4B23-BAEE-1D18A75DC78A}" destId="{D5AC9CF6-881F-438D-8A55-93B1A5EDCC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55F71-3F72-43B0-8556-BDC79D207486}">
      <dsp:nvSpPr>
        <dsp:cNvPr id="0" name=""/>
        <dsp:cNvSpPr/>
      </dsp:nvSpPr>
      <dsp:spPr>
        <a:xfrm>
          <a:off x="152641" y="111846"/>
          <a:ext cx="1601762" cy="4320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Strengths</a:t>
          </a:r>
          <a:endParaRPr lang="en-US" sz="1500" kern="1200" dirty="0"/>
        </a:p>
      </dsp:txBody>
      <dsp:txXfrm>
        <a:off x="152641" y="111846"/>
        <a:ext cx="1601762" cy="432000"/>
      </dsp:txXfrm>
    </dsp:sp>
    <dsp:sp modelId="{CFB7947A-E011-406F-8649-E8091A776F2A}">
      <dsp:nvSpPr>
        <dsp:cNvPr id="0" name=""/>
        <dsp:cNvSpPr/>
      </dsp:nvSpPr>
      <dsp:spPr>
        <a:xfrm>
          <a:off x="3645" y="543846"/>
          <a:ext cx="1899754" cy="505930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World’s largest Bank Holding Corporation in the U.S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Second Largest non-oil company in the U.S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The number one in market share</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Strong Global Presence and Brand Image</a:t>
          </a:r>
          <a:endParaRPr lang="en-US" sz="1500" b="1" kern="1200" dirty="0"/>
        </a:p>
      </dsp:txBody>
      <dsp:txXfrm>
        <a:off x="3645" y="543846"/>
        <a:ext cx="1899754" cy="5059307"/>
      </dsp:txXfrm>
    </dsp:sp>
    <dsp:sp modelId="{A67FA0B8-E5AC-48AB-80E9-86650705755A}">
      <dsp:nvSpPr>
        <dsp:cNvPr id="0" name=""/>
        <dsp:cNvSpPr/>
      </dsp:nvSpPr>
      <dsp:spPr>
        <a:xfrm>
          <a:off x="2274848" y="111846"/>
          <a:ext cx="1601762" cy="432000"/>
        </a:xfrm>
        <a:prstGeom prst="rect">
          <a:avLst/>
        </a:prstGeom>
        <a:gradFill rotWithShape="0">
          <a:gsLst>
            <a:gs pos="0">
              <a:schemeClr val="accent3">
                <a:hueOff val="-379119"/>
                <a:satOff val="-1563"/>
                <a:lumOff val="-328"/>
                <a:alphaOff val="0"/>
                <a:shade val="51000"/>
                <a:satMod val="130000"/>
              </a:schemeClr>
            </a:gs>
            <a:gs pos="80000">
              <a:schemeClr val="accent3">
                <a:hueOff val="-379119"/>
                <a:satOff val="-1563"/>
                <a:lumOff val="-328"/>
                <a:alphaOff val="0"/>
                <a:shade val="93000"/>
                <a:satMod val="130000"/>
              </a:schemeClr>
            </a:gs>
            <a:gs pos="100000">
              <a:schemeClr val="accent3">
                <a:hueOff val="-379119"/>
                <a:satOff val="-1563"/>
                <a:lumOff val="-328"/>
                <a:alphaOff val="0"/>
                <a:shade val="94000"/>
                <a:satMod val="135000"/>
              </a:schemeClr>
            </a:gs>
          </a:gsLst>
          <a:lin ang="16200000" scaled="0"/>
        </a:gradFill>
        <a:ln w="9525" cap="flat" cmpd="sng" algn="ctr">
          <a:solidFill>
            <a:schemeClr val="accent3">
              <a:hueOff val="-379119"/>
              <a:satOff val="-1563"/>
              <a:lumOff val="-3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Weakness</a:t>
          </a:r>
          <a:endParaRPr lang="en-US" sz="1500" kern="1200" dirty="0"/>
        </a:p>
      </dsp:txBody>
      <dsp:txXfrm>
        <a:off x="2274848" y="111846"/>
        <a:ext cx="1601762" cy="432000"/>
      </dsp:txXfrm>
    </dsp:sp>
    <dsp:sp modelId="{6E567A72-430A-4B65-8097-331BF81F3FA4}">
      <dsp:nvSpPr>
        <dsp:cNvPr id="0" name=""/>
        <dsp:cNvSpPr/>
      </dsp:nvSpPr>
      <dsp:spPr>
        <a:xfrm>
          <a:off x="2127646" y="543846"/>
          <a:ext cx="1896166" cy="5059307"/>
        </a:xfrm>
        <a:prstGeom prst="rect">
          <a:avLst/>
        </a:prstGeom>
        <a:solidFill>
          <a:schemeClr val="accent3">
            <a:tint val="40000"/>
            <a:alpha val="90000"/>
            <a:hueOff val="-644118"/>
            <a:satOff val="-2609"/>
            <a:lumOff val="-216"/>
            <a:alphaOff val="0"/>
          </a:schemeClr>
        </a:solidFill>
        <a:ln w="9525" cap="flat" cmpd="sng" algn="ctr">
          <a:solidFill>
            <a:schemeClr val="accent3">
              <a:tint val="40000"/>
              <a:alpha val="90000"/>
              <a:hueOff val="-644118"/>
              <a:satOff val="-2609"/>
              <a:lumOff val="-21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They still don’t have majority on international customers although they are in 150 countries.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Weak Wholesale Banking Operations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Declining Net Interest Margins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Criticisms from customer with raised interest rates</a:t>
          </a:r>
          <a:endParaRPr lang="en-US" sz="1500" b="1" kern="1200" dirty="0"/>
        </a:p>
      </dsp:txBody>
      <dsp:txXfrm>
        <a:off x="2127646" y="543846"/>
        <a:ext cx="1896166" cy="5059307"/>
      </dsp:txXfrm>
    </dsp:sp>
    <dsp:sp modelId="{46C4D6EB-5E10-4D82-9AC0-EF5F55FADE0C}">
      <dsp:nvSpPr>
        <dsp:cNvPr id="0" name=""/>
        <dsp:cNvSpPr/>
      </dsp:nvSpPr>
      <dsp:spPr>
        <a:xfrm>
          <a:off x="4327291" y="111846"/>
          <a:ext cx="1601762" cy="432000"/>
        </a:xfrm>
        <a:prstGeom prst="rect">
          <a:avLst/>
        </a:prstGeom>
        <a:gradFill rotWithShape="0">
          <a:gsLst>
            <a:gs pos="0">
              <a:schemeClr val="accent3">
                <a:hueOff val="-758238"/>
                <a:satOff val="-3126"/>
                <a:lumOff val="-655"/>
                <a:alphaOff val="0"/>
                <a:shade val="51000"/>
                <a:satMod val="130000"/>
              </a:schemeClr>
            </a:gs>
            <a:gs pos="80000">
              <a:schemeClr val="accent3">
                <a:hueOff val="-758238"/>
                <a:satOff val="-3126"/>
                <a:lumOff val="-655"/>
                <a:alphaOff val="0"/>
                <a:shade val="93000"/>
                <a:satMod val="130000"/>
              </a:schemeClr>
            </a:gs>
            <a:gs pos="100000">
              <a:schemeClr val="accent3">
                <a:hueOff val="-758238"/>
                <a:satOff val="-3126"/>
                <a:lumOff val="-655"/>
                <a:alphaOff val="0"/>
                <a:shade val="94000"/>
                <a:satMod val="135000"/>
              </a:schemeClr>
            </a:gs>
          </a:gsLst>
          <a:lin ang="16200000" scaled="0"/>
        </a:gradFill>
        <a:ln w="9525" cap="flat" cmpd="sng" algn="ctr">
          <a:solidFill>
            <a:schemeClr val="accent3">
              <a:hueOff val="-758238"/>
              <a:satOff val="-3126"/>
              <a:lumOff val="-65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Opportunity </a:t>
          </a:r>
          <a:endParaRPr lang="en-US" sz="1500" kern="1200" dirty="0"/>
        </a:p>
      </dsp:txBody>
      <dsp:txXfrm>
        <a:off x="4327291" y="111846"/>
        <a:ext cx="1601762" cy="432000"/>
      </dsp:txXfrm>
    </dsp:sp>
    <dsp:sp modelId="{88E155D4-63C7-4255-9C51-5BC51190382E}">
      <dsp:nvSpPr>
        <dsp:cNvPr id="0" name=""/>
        <dsp:cNvSpPr/>
      </dsp:nvSpPr>
      <dsp:spPr>
        <a:xfrm>
          <a:off x="4248060" y="543846"/>
          <a:ext cx="1760225" cy="5059307"/>
        </a:xfrm>
        <a:prstGeom prst="rect">
          <a:avLst/>
        </a:prstGeom>
        <a:solidFill>
          <a:schemeClr val="accent3">
            <a:tint val="40000"/>
            <a:alpha val="90000"/>
            <a:hueOff val="-1288236"/>
            <a:satOff val="-5218"/>
            <a:lumOff val="-432"/>
            <a:alphaOff val="0"/>
          </a:schemeClr>
        </a:solidFill>
        <a:ln w="9525" cap="flat" cmpd="sng" algn="ctr">
          <a:solidFill>
            <a:schemeClr val="accent3">
              <a:tint val="40000"/>
              <a:alpha val="90000"/>
              <a:hueOff val="-1288236"/>
              <a:satOff val="-5218"/>
              <a:lumOff val="-43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Product Development and Market Penetration by Acquisitions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Expanding globally through joint ventures</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Penetrate the Latin Mobile Market</a:t>
          </a:r>
          <a:endParaRPr lang="en-US" sz="1500" b="1" kern="1200" dirty="0"/>
        </a:p>
      </dsp:txBody>
      <dsp:txXfrm>
        <a:off x="4248060" y="543846"/>
        <a:ext cx="1760225" cy="5059307"/>
      </dsp:txXfrm>
    </dsp:sp>
    <dsp:sp modelId="{5B959F12-DC82-47BF-BAF4-DC0220CB7649}">
      <dsp:nvSpPr>
        <dsp:cNvPr id="0" name=""/>
        <dsp:cNvSpPr/>
      </dsp:nvSpPr>
      <dsp:spPr>
        <a:xfrm>
          <a:off x="6314062" y="111846"/>
          <a:ext cx="1601762" cy="432000"/>
        </a:xfrm>
        <a:prstGeom prst="rect">
          <a:avLst/>
        </a:prstGeom>
        <a:gradFill rotWithShape="0">
          <a:gsLst>
            <a:gs pos="0">
              <a:schemeClr val="accent3">
                <a:hueOff val="-1137357"/>
                <a:satOff val="-4689"/>
                <a:lumOff val="-983"/>
                <a:alphaOff val="0"/>
                <a:shade val="51000"/>
                <a:satMod val="130000"/>
              </a:schemeClr>
            </a:gs>
            <a:gs pos="80000">
              <a:schemeClr val="accent3">
                <a:hueOff val="-1137357"/>
                <a:satOff val="-4689"/>
                <a:lumOff val="-983"/>
                <a:alphaOff val="0"/>
                <a:shade val="93000"/>
                <a:satMod val="130000"/>
              </a:schemeClr>
            </a:gs>
            <a:gs pos="100000">
              <a:schemeClr val="accent3">
                <a:hueOff val="-1137357"/>
                <a:satOff val="-4689"/>
                <a:lumOff val="-983"/>
                <a:alphaOff val="0"/>
                <a:shade val="94000"/>
                <a:satMod val="135000"/>
              </a:schemeClr>
            </a:gs>
          </a:gsLst>
          <a:lin ang="16200000" scaled="0"/>
        </a:gradFill>
        <a:ln w="9525" cap="flat" cmpd="sng" algn="ctr">
          <a:solidFill>
            <a:schemeClr val="accent3">
              <a:hueOff val="-1137357"/>
              <a:satOff val="-4689"/>
              <a:lumOff val="-98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Threats </a:t>
          </a:r>
          <a:endParaRPr lang="en-US" sz="1500" kern="1200" dirty="0"/>
        </a:p>
      </dsp:txBody>
      <dsp:txXfrm>
        <a:off x="6314062" y="111846"/>
        <a:ext cx="1601762" cy="432000"/>
      </dsp:txXfrm>
    </dsp:sp>
    <dsp:sp modelId="{D5AC9CF6-881F-438D-8A55-93B1A5EDCCC3}">
      <dsp:nvSpPr>
        <dsp:cNvPr id="0" name=""/>
        <dsp:cNvSpPr/>
      </dsp:nvSpPr>
      <dsp:spPr>
        <a:xfrm>
          <a:off x="6232532" y="543846"/>
          <a:ext cx="1764822" cy="5059307"/>
        </a:xfrm>
        <a:prstGeom prst="rect">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Strong Competition from Chase, Wells Fargo, and Citi Group</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Various countries show an increase in political instability </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Restrictions in the capital market</a:t>
          </a:r>
          <a:endParaRPr lang="en-US" sz="1500" b="1" kern="1200" dirty="0"/>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smtClean="0"/>
            <a:t>Black money issues around the world. </a:t>
          </a:r>
          <a:endParaRPr lang="en-US" sz="1500" b="1" kern="1200" dirty="0"/>
        </a:p>
        <a:p>
          <a:pPr marL="114300" lvl="1" indent="-114300" algn="l" defTabSz="666750">
            <a:lnSpc>
              <a:spcPct val="90000"/>
            </a:lnSpc>
            <a:spcBef>
              <a:spcPct val="0"/>
            </a:spcBef>
            <a:spcAft>
              <a:spcPct val="15000"/>
            </a:spcAft>
            <a:buChar char="••"/>
          </a:pPr>
          <a:endParaRPr lang="en-US" sz="1500" kern="1200" dirty="0"/>
        </a:p>
      </dsp:txBody>
      <dsp:txXfrm>
        <a:off x="6232532" y="543846"/>
        <a:ext cx="1764822" cy="50593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8F814-9E3D-414E-B0B5-2EED9A1C228E}" type="datetimeFigureOut">
              <a:rPr lang="en-US" smtClean="0"/>
              <a:t>6/22/2014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CC496-63E9-40B3-8916-2A4ACF06E80E}" type="slidenum">
              <a:rPr lang="en-US" smtClean="0"/>
              <a:t>‹#›</a:t>
            </a:fld>
            <a:endParaRPr lang="en-US"/>
          </a:p>
        </p:txBody>
      </p:sp>
    </p:spTree>
    <p:extLst>
      <p:ext uri="{BB962C8B-B14F-4D97-AF65-F5344CB8AC3E}">
        <p14:creationId xmlns:p14="http://schemas.microsoft.com/office/powerpoint/2010/main" val="178030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 of America is one of the largest banking institutions in the</a:t>
            </a:r>
            <a:r>
              <a:rPr lang="en-US" baseline="0" dirty="0" smtClean="0"/>
              <a:t> United States. Found in 1904, over the century they have expanded greatly throughout the world through several acquisitions.  By the end of the decade they have become the leader in banking institutions with over 80% of the market share. They have over 50 million customers, and they are leading the mobile banking industry reaching nearly the same amount of customers. Launched in 2007, they have quickly gained users, as the number of users using mobile banking apps, has increased dramatically. The current marketing situation has been to the bank’s advantage, as the Mobile Accelerator Market, has placed that the industry will be worth over $3 billion by 2018.  (Markets and Markets, 2012).</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2</a:t>
            </a:fld>
            <a:endParaRPr lang="en-US"/>
          </a:p>
        </p:txBody>
      </p:sp>
    </p:spTree>
    <p:extLst>
      <p:ext uri="{BB962C8B-B14F-4D97-AF65-F5344CB8AC3E}">
        <p14:creationId xmlns:p14="http://schemas.microsoft.com/office/powerpoint/2010/main" val="375261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SWOT Analysis</a:t>
            </a:r>
            <a:r>
              <a:rPr lang="en-US" baseline="0" dirty="0" smtClean="0"/>
              <a:t> of the Bank of America mobile application has drawn up the strengths, weaknesses, opportunities, and threats in the market. The strengths includes that Bank of America is the world’s largest Bank Holding Corporation in the United States based on their assets, and based on their market capitalization are the second largest banking company in the market. Bank of America has considerable size advantage, due in part to being the second largest non-oil holding company in the United States, with their lead position, and growing global presence. Bank of America like many large companies, has a strong brand image and name, which also helps in customer brand recognition, satisfaction, and utilization.  The weaknesses however, is although they are in 150 countries, they depend largely on domestic banking. They have weak wholesale banking operations, which has caused it to loose the ability to compete in the international environment. They have recently raised interest rates, and a decline in their net interest margins. Their opportunities however, include the ability to increase their market share by penetrating the domestic and international market through acquisitions, mergers, and joint ventures. By utilizing the mobile app to offer innovative services and products to customers, they can increase their user ship. More importantly be able to branch to the Latino market, and have a foothold on the industry.  The threats are that Bank of America faces strong competition from other large financial institutions such as JP Morgan Chase, Wells Fargo, and Citigroup. Bad publicity in the last few years, has also caused a threat to number of users. In other countries that use Bank of America, they is the threat of strong political instability and regulation, which could increase the costs. </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3</a:t>
            </a:fld>
            <a:endParaRPr lang="en-US"/>
          </a:p>
        </p:txBody>
      </p:sp>
    </p:spTree>
    <p:extLst>
      <p:ext uri="{BB962C8B-B14F-4D97-AF65-F5344CB8AC3E}">
        <p14:creationId xmlns:p14="http://schemas.microsoft.com/office/powerpoint/2010/main" val="261294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the mobile app to reach more in the target audience,</a:t>
            </a:r>
            <a:r>
              <a:rPr lang="en-US" baseline="0" dirty="0" smtClean="0"/>
              <a:t> the objective of the application is to emphasize that Bank of America is one of the largest banking institutions in the United States, and to 150 other countries. They mobile application will provide these users with an array of services that are easily assessable through using the application. The customers are able to have control over their money, through their phone, and allow for the  bank to create more innovative services and products.  The objective of this marketing plan, is to share with new and old customers the advantages of using the mobile banking app, that will give the customers the control of their own finances in their hand. There are several issues that includes, mobile security, which has become a priority with mobile banking. Other issues includes, the complexity in which discourages users from using the application. Bad connection, and too much data will make the applications slower, and affect the transactions of customers.  Lastly is the issue of trying to </a:t>
            </a:r>
            <a:r>
              <a:rPr lang="en-US" baseline="0" dirty="0" err="1" smtClean="0"/>
              <a:t>differientate</a:t>
            </a:r>
            <a:r>
              <a:rPr lang="en-US" baseline="0" dirty="0" smtClean="0"/>
              <a:t> from other banking applications, that have become prevalent in the market. </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4</a:t>
            </a:fld>
            <a:endParaRPr lang="en-US"/>
          </a:p>
        </p:txBody>
      </p:sp>
    </p:spTree>
    <p:extLst>
      <p:ext uri="{BB962C8B-B14F-4D97-AF65-F5344CB8AC3E}">
        <p14:creationId xmlns:p14="http://schemas.microsoft.com/office/powerpoint/2010/main" val="300708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marketing</a:t>
            </a:r>
            <a:r>
              <a:rPr lang="en-US" baseline="0" dirty="0" smtClean="0"/>
              <a:t> strategy for Bank of America mobile application is easy. The company will mainly focus on digital marketing, where they will target their 50 million customers, and additional 30 million mobile customers. The strategy will include customer promotion, in which they will be able to be use additional services not available online. Bank of America will utilize all digital channels which include, online radio, online popular places like Pandora, </a:t>
            </a:r>
            <a:r>
              <a:rPr lang="en-US" baseline="0" dirty="0" err="1" smtClean="0"/>
              <a:t>GrooveShark</a:t>
            </a:r>
            <a:r>
              <a:rPr lang="en-US" baseline="0" dirty="0" smtClean="0"/>
              <a:t>, Facebook, etc. Mobile Advertising is increasing rapidly, and has grown into a multi-billion dollar industry. Bank of America will utilize these channels, as it will reach younger, and more tech savvy customers. Video marketing is also increasing, as more users are able to see how the application operates. Direct and email marketing will be utilize in helping to reach old and new customers that have used and are using Bank of America services.  Marketing in branch and ATM banks, will also reach customers that take advantage of traditional services, looking for a more efficient way to channel the bank’s services. Lastly the most important marketing strategy is to make the application more simple for customers, so that it will be widely accessible to every user. </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5</a:t>
            </a:fld>
            <a:endParaRPr lang="en-US"/>
          </a:p>
        </p:txBody>
      </p:sp>
    </p:spTree>
    <p:extLst>
      <p:ext uri="{BB962C8B-B14F-4D97-AF65-F5344CB8AC3E}">
        <p14:creationId xmlns:p14="http://schemas.microsoft.com/office/powerpoint/2010/main" val="166310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action plan of the marketing</a:t>
            </a:r>
            <a:r>
              <a:rPr lang="en-US" baseline="0" dirty="0" smtClean="0"/>
              <a:t> strategy is to create a digital flyer, outlining all of the services, links, and other helpful information to the user through direct mail, and email marketing. This include traditional print advertising that will be displayed on their physical locations, ATMs, and billboards around the banking locations. The action plan includes creating a simple and stylish video that will outline the innovative services of the Bank of America banking application. The video will be displayed on the landing page, as well on other video sharing sites. Their will also be a created mobile display in branches, as well as a digital mobile display in application stores. Digital Video promotion will be used thoroughly on social media sites such as Twitter, Facebook, and other social platforms. The marketing plan includes a integrated social media campaigns that will utilize a variety of sites that will initiate customer interaction and feedback. The users will be able to self promote the application on blogs, social media, and word of mouth.  Digital media will also be created to used throughout the intent on Google Ads, Mobile Preferred Ads, and Site links. More traditionally, the bank will send out a press release to share the creation and the availability of the Bank of America application. </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6</a:t>
            </a:fld>
            <a:endParaRPr lang="en-US"/>
          </a:p>
        </p:txBody>
      </p:sp>
    </p:spTree>
    <p:extLst>
      <p:ext uri="{BB962C8B-B14F-4D97-AF65-F5344CB8AC3E}">
        <p14:creationId xmlns:p14="http://schemas.microsoft.com/office/powerpoint/2010/main" val="50887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budget for Bank</a:t>
            </a:r>
            <a:r>
              <a:rPr lang="en-US" baseline="0" dirty="0" smtClean="0"/>
              <a:t> of America Marketing plan will be around $500 to 800 million. Bank of America in the past has spent large amounts on advertising, in excess to $1 billion. In 2012, they have spent close to half a billion in order to target customers, in order to revamp their services, after a year of backlash. The budget will focus on several expenses and marketing plans which includes: Digital Advertising on mobile and Online Channels, Marketing Analytics, </a:t>
            </a:r>
            <a:r>
              <a:rPr lang="en-US" baseline="0" dirty="0" err="1" smtClean="0"/>
              <a:t>OminChannel</a:t>
            </a:r>
            <a:r>
              <a:rPr lang="en-US" baseline="0" dirty="0" smtClean="0"/>
              <a:t>, which is a new marketing concept, that incorporates all channels across the web. More importantly the money will spent on banking technology that will improve the mobile application services for the customer. The controls are used in order to streamline the costs to be used in the way in which it is directed. Also serve as a safety net, in case more funds are needed. These controls includes researching the target markets, efficient advertising, organizational controls, continuous monitoring of the advertising performance in correlation to the number of users, and marketing analytics. These will be used in order to increase the customers, as well as market share in this growing industry. </a:t>
            </a:r>
            <a:endParaRPr lang="en-US" dirty="0"/>
          </a:p>
        </p:txBody>
      </p:sp>
      <p:sp>
        <p:nvSpPr>
          <p:cNvPr id="4" name="Slide Number Placeholder 3"/>
          <p:cNvSpPr>
            <a:spLocks noGrp="1"/>
          </p:cNvSpPr>
          <p:nvPr>
            <p:ph type="sldNum" sz="quarter" idx="10"/>
          </p:nvPr>
        </p:nvSpPr>
        <p:spPr/>
        <p:txBody>
          <a:bodyPr/>
          <a:lstStyle/>
          <a:p>
            <a:fld id="{3F7CC496-63E9-40B3-8916-2A4ACF06E80E}" type="slidenum">
              <a:rPr lang="en-US" smtClean="0"/>
              <a:t>7</a:t>
            </a:fld>
            <a:endParaRPr lang="en-US"/>
          </a:p>
        </p:txBody>
      </p:sp>
    </p:spTree>
    <p:extLst>
      <p:ext uri="{BB962C8B-B14F-4D97-AF65-F5344CB8AC3E}">
        <p14:creationId xmlns:p14="http://schemas.microsoft.com/office/powerpoint/2010/main" val="18914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295400"/>
            <a:ext cx="4648200" cy="1676400"/>
          </a:xfrm>
          <a:effectLst/>
        </p:spPr>
        <p:txBody>
          <a:bodyPr anchor="b" anchorCtr="0"/>
          <a:lstStyle>
            <a:lvl1pPr>
              <a:defRPr b="1">
                <a:ln cmpd="sng">
                  <a:solidFill>
                    <a:schemeClr val="tx1">
                      <a:alpha val="58000"/>
                    </a:schemeClr>
                  </a:solidFill>
                </a:ln>
                <a:solidFill>
                  <a:schemeClr val="bg2">
                    <a:lumMod val="90000"/>
                  </a:schemeClr>
                </a:solidFill>
                <a:effectLst>
                  <a:outerShdw blurRad="114300" dist="50800" dir="5400000" algn="ctr" rotWithShape="0">
                    <a:schemeClr val="tx1">
                      <a:alpha val="47000"/>
                    </a:schemeClr>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2971800"/>
            <a:ext cx="4648200" cy="533400"/>
          </a:xfrm>
        </p:spPr>
        <p:txBody>
          <a:bodyPr/>
          <a:lstStyle>
            <a:lvl1pPr marL="0" indent="0">
              <a:buFontTx/>
              <a:buNone/>
              <a:defRPr sz="2000" b="1">
                <a:ln>
                  <a:solidFill>
                    <a:schemeClr val="tx1">
                      <a:alpha val="43000"/>
                    </a:schemeClr>
                  </a:solidFill>
                </a:ln>
                <a:solidFill>
                  <a:schemeClr val="bg1"/>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91D46F2D-F4CE-492D-BF3B-5523A9754D5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8CB87-7BF7-402B-846E-BC7598C3961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664E38-A797-4E30-95FB-F055B7DBE8F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4958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143000"/>
            <a:ext cx="6019800" cy="44958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08906B-6B39-4981-9712-2CC6CDD70EB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5B4D6-AD30-4216-88FB-B05012C6767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5B4D6-AD30-4216-88FB-B05012C6767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en-US" sz="4400" b="1" cap="all" baseline="0" smtClean="0">
                <a:ln cmpd="sng">
                  <a:solidFill>
                    <a:schemeClr val="tx1">
                      <a:alpha val="58000"/>
                    </a:schemeClr>
                  </a:solidFill>
                </a:ln>
                <a:solidFill>
                  <a:schemeClr val="bg2">
                    <a:lumMod val="90000"/>
                  </a:schemeClr>
                </a:solidFill>
                <a:effectLst>
                  <a:outerShdw blurRad="114300" dist="50800" dir="5400000" algn="ctr" rotWithShape="0">
                    <a:schemeClr val="tx1">
                      <a:alpha val="47000"/>
                    </a:scheme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9B24BC-09DA-4889-BDF7-3F61B156969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1430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3932EF-329F-4B43-96EE-713A53D6CC5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FE8A20-F027-4B3C-9BD8-D4105AD62D7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CCE77F-6F36-416A-A63D-F1713E318D1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1D0EFCE-9CBE-4F80-9FEC-49C97D53A12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A7048F-83A9-42B9-9A84-D5A7A0A3F520}"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066800" y="1143000"/>
            <a:ext cx="7620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443C09-39A4-4603-B9A3-7E469316D8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bg1"/>
          </a:solidFill>
          <a:latin typeface="Times New Roman" pitchFamily="18" charset="0"/>
        </a:defRPr>
      </a:lvl2pPr>
      <a:lvl3pPr algn="l" rtl="0" eaLnBrk="1" fontAlgn="base" hangingPunct="1">
        <a:spcBef>
          <a:spcPct val="0"/>
        </a:spcBef>
        <a:spcAft>
          <a:spcPct val="0"/>
        </a:spcAft>
        <a:defRPr sz="4400">
          <a:solidFill>
            <a:schemeClr val="bg1"/>
          </a:solidFill>
          <a:latin typeface="Times New Roman" pitchFamily="18" charset="0"/>
        </a:defRPr>
      </a:lvl3pPr>
      <a:lvl4pPr algn="l" rtl="0" eaLnBrk="1" fontAlgn="base" hangingPunct="1">
        <a:spcBef>
          <a:spcPct val="0"/>
        </a:spcBef>
        <a:spcAft>
          <a:spcPct val="0"/>
        </a:spcAft>
        <a:defRPr sz="4400">
          <a:solidFill>
            <a:schemeClr val="bg1"/>
          </a:solidFill>
          <a:latin typeface="Times New Roman" pitchFamily="18" charset="0"/>
        </a:defRPr>
      </a:lvl4pPr>
      <a:lvl5pPr algn="l" rtl="0" eaLnBrk="1" fontAlgn="base" hangingPunct="1">
        <a:spcBef>
          <a:spcPct val="0"/>
        </a:spcBef>
        <a:spcAft>
          <a:spcPct val="0"/>
        </a:spcAft>
        <a:defRPr sz="4400">
          <a:solidFill>
            <a:schemeClr val="bg1"/>
          </a:solidFill>
          <a:latin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har char="•"/>
        <a:defRPr>
          <a:solidFill>
            <a:schemeClr val="tx2">
              <a:lumMod val="75000"/>
            </a:schemeClr>
          </a:solidFill>
          <a:latin typeface="+mn-lt"/>
        </a:defRPr>
      </a:lvl3pPr>
      <a:lvl4pPr marL="1600200" indent="-228600" algn="l" rtl="0" eaLnBrk="1" fontAlgn="base" hangingPunct="1">
        <a:spcBef>
          <a:spcPct val="20000"/>
        </a:spcBef>
        <a:spcAft>
          <a:spcPct val="0"/>
        </a:spcAft>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har char="»"/>
        <a:defRPr sz="1600">
          <a:solidFill>
            <a:srgbClr val="003366"/>
          </a:solidFill>
          <a:latin typeface="+mn-lt"/>
        </a:defRPr>
      </a:lvl6pPr>
      <a:lvl7pPr marL="2971800" indent="-228600" algn="l" rtl="0" eaLnBrk="1" fontAlgn="base" hangingPunct="1">
        <a:spcBef>
          <a:spcPct val="20000"/>
        </a:spcBef>
        <a:spcAft>
          <a:spcPct val="0"/>
        </a:spcAft>
        <a:buChar char="»"/>
        <a:defRPr sz="1600">
          <a:solidFill>
            <a:srgbClr val="003366"/>
          </a:solidFill>
          <a:latin typeface="+mn-lt"/>
        </a:defRPr>
      </a:lvl7pPr>
      <a:lvl8pPr marL="3429000" indent="-228600" algn="l" rtl="0" eaLnBrk="1" fontAlgn="base" hangingPunct="1">
        <a:spcBef>
          <a:spcPct val="20000"/>
        </a:spcBef>
        <a:spcAft>
          <a:spcPct val="0"/>
        </a:spcAft>
        <a:buChar char="»"/>
        <a:defRPr sz="1600">
          <a:solidFill>
            <a:srgbClr val="003366"/>
          </a:solidFill>
          <a:latin typeface="+mn-lt"/>
        </a:defRPr>
      </a:lvl8pPr>
      <a:lvl9pPr marL="3886200" indent="-228600" algn="l" rtl="0" eaLnBrk="1" fontAlgn="base" hangingPunct="1">
        <a:spcBef>
          <a:spcPct val="20000"/>
        </a:spcBef>
        <a:spcAft>
          <a:spcPct val="0"/>
        </a:spcAft>
        <a:buChar char="»"/>
        <a:defRPr sz="16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americanbanker.com/issues/178_242/top-8-ways-banks-will-spend-their-2014-it-budgets-1064420-1.html?pg=2" TargetMode="External"/><Relationship Id="rId7" Type="http://schemas.openxmlformats.org/officeDocument/2006/relationships/hyperlink" Target="http://www.brandchannel.com/images/papers/531_apppli_wp_mobile_app_marketing_1011.pdf" TargetMode="External"/><Relationship Id="rId2" Type="http://schemas.openxmlformats.org/officeDocument/2006/relationships/hyperlink" Target="https://www.bankofamerica.com/" TargetMode="External"/><Relationship Id="rId1" Type="http://schemas.openxmlformats.org/officeDocument/2006/relationships/slideLayout" Target="../slideLayouts/slideLayout7.xml"/><Relationship Id="rId6" Type="http://schemas.openxmlformats.org/officeDocument/2006/relationships/hyperlink" Target="http://www.fool.com/investing/general/2013/10/17/3-things-you-may-have-missed-from-the-bank-of-amer.aspx" TargetMode="External"/><Relationship Id="rId5" Type="http://schemas.openxmlformats.org/officeDocument/2006/relationships/hyperlink" Target="http://www.marketsandmarkets.com/Market-Reports/mobile-acceleration-market-830.html" TargetMode="External"/><Relationship Id="rId4" Type="http://schemas.openxmlformats.org/officeDocument/2006/relationships/hyperlink" Target="http://bgr.com/2014/01/14/mobile-banking-apps-security-vulnerabil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dirty="0" smtClean="0"/>
              <a:t>Bank of America Application</a:t>
            </a:r>
            <a:endParaRPr lang="en-US" dirty="0"/>
          </a:p>
        </p:txBody>
      </p:sp>
      <p:sp>
        <p:nvSpPr>
          <p:cNvPr id="2051" name="Rectangle 3"/>
          <p:cNvSpPr>
            <a:spLocks noGrp="1" noChangeArrowheads="1"/>
          </p:cNvSpPr>
          <p:nvPr>
            <p:ph type="subTitle" idx="1"/>
          </p:nvPr>
        </p:nvSpPr>
        <p:spPr/>
        <p:txBody>
          <a:bodyPr/>
          <a:lstStyle/>
          <a:p>
            <a:r>
              <a:rPr lang="en-US" dirty="0" smtClean="0"/>
              <a:t>Student Name</a:t>
            </a:r>
          </a:p>
          <a:p>
            <a:r>
              <a:rPr lang="en-US" dirty="0" smtClean="0"/>
              <a:t>School Name</a:t>
            </a:r>
          </a:p>
          <a:p>
            <a:r>
              <a:rPr lang="en-US" dirty="0" smtClean="0"/>
              <a:t>Date</a:t>
            </a:r>
            <a:endParaRPr lang="en-US" dirty="0"/>
          </a:p>
        </p:txBody>
      </p:sp>
      <p:pic>
        <p:nvPicPr>
          <p:cNvPr id="2" name="Picture 1"/>
          <p:cNvPicPr>
            <a:picLocks noChangeAspect="1"/>
          </p:cNvPicPr>
          <p:nvPr/>
        </p:nvPicPr>
        <p:blipFill>
          <a:blip r:embed="rId2"/>
          <a:stretch>
            <a:fillRect/>
          </a:stretch>
        </p:blipFill>
        <p:spPr>
          <a:xfrm>
            <a:off x="3352800" y="3124200"/>
            <a:ext cx="4987636" cy="2438400"/>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24600" y="3912755"/>
            <a:ext cx="2971150" cy="2957945"/>
          </a:xfrm>
          <a:prstGeom prst="rect">
            <a:avLst/>
          </a:prstGeom>
          <a:effectLst>
            <a:softEdge rad="127000"/>
          </a:effectLst>
        </p:spPr>
      </p:pic>
      <p:sp>
        <p:nvSpPr>
          <p:cNvPr id="4098" name="Rectangle 2"/>
          <p:cNvSpPr>
            <a:spLocks noGrp="1" noChangeArrowheads="1"/>
          </p:cNvSpPr>
          <p:nvPr>
            <p:ph type="title"/>
          </p:nvPr>
        </p:nvSpPr>
        <p:spPr/>
        <p:txBody>
          <a:bodyPr/>
          <a:lstStyle/>
          <a:p>
            <a:r>
              <a:rPr lang="en-US" dirty="0" smtClean="0"/>
              <a:t>Current Marketing Situation </a:t>
            </a:r>
            <a:endParaRPr lang="en-US" dirty="0"/>
          </a:p>
        </p:txBody>
      </p:sp>
      <p:sp>
        <p:nvSpPr>
          <p:cNvPr id="4099" name="Rectangle 3"/>
          <p:cNvSpPr>
            <a:spLocks noGrp="1" noChangeArrowheads="1"/>
          </p:cNvSpPr>
          <p:nvPr>
            <p:ph type="body" idx="1"/>
          </p:nvPr>
        </p:nvSpPr>
        <p:spPr>
          <a:xfrm>
            <a:off x="76200" y="990600"/>
            <a:ext cx="8229600" cy="5257800"/>
          </a:xfrm>
        </p:spPr>
        <p:txBody>
          <a:bodyPr/>
          <a:lstStyle/>
          <a:p>
            <a:r>
              <a:rPr lang="en-US" b="1" dirty="0" smtClean="0"/>
              <a:t>Bank of America is one of the largest banking institutions in the United States</a:t>
            </a:r>
            <a:r>
              <a:rPr lang="en-US" b="1" dirty="0"/>
              <a:t> </a:t>
            </a:r>
            <a:r>
              <a:rPr lang="en-US" b="1" dirty="0" smtClean="0"/>
              <a:t>with a market share of over 80%, and over  50 million customers. </a:t>
            </a:r>
          </a:p>
          <a:p>
            <a:r>
              <a:rPr lang="en-US" b="1" dirty="0" smtClean="0"/>
              <a:t>They are positioned as the number one mobile and online banking spot. </a:t>
            </a:r>
          </a:p>
          <a:p>
            <a:r>
              <a:rPr lang="en-US" b="1" dirty="0" smtClean="0"/>
              <a:t>Launched in 2007 they have gained over 30 million customers in less than six years. </a:t>
            </a:r>
          </a:p>
          <a:p>
            <a:r>
              <a:rPr lang="en-US" b="1" dirty="0" smtClean="0"/>
              <a:t>According to Mobile Accelerator Market, Global mobile traffic and penetration will increase significantly in the future with an estimated worth over $3.3 billion by 2018.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SWOT Analysis</a:t>
            </a:r>
            <a:endParaRPr lang="en-US" dirty="0"/>
          </a:p>
        </p:txBody>
      </p:sp>
      <p:sp>
        <p:nvSpPr>
          <p:cNvPr id="5123" name="Rectangle 3"/>
          <p:cNvSpPr>
            <a:spLocks noGrp="1" noChangeArrowheads="1"/>
          </p:cNvSpPr>
          <p:nvPr>
            <p:ph idx="1"/>
          </p:nvPr>
        </p:nvSpPr>
        <p:spPr/>
        <p:txBody>
          <a:bodyPr/>
          <a:lstStyle/>
          <a:p>
            <a:pPr marL="457200" lvl="1" indent="0">
              <a:buNone/>
            </a:pPr>
            <a:endParaRPr lang="en-US" dirty="0" smtClean="0">
              <a:solidFill>
                <a:schemeClr val="tx1"/>
              </a:solidFill>
            </a:endParaRPr>
          </a:p>
          <a:p>
            <a:pPr marL="457200" lvl="1" indent="0">
              <a:buNone/>
            </a:pPr>
            <a:endParaRPr lang="en-US" dirty="0" smtClean="0">
              <a:solidFill>
                <a:schemeClr val="tx1"/>
              </a:solidFill>
            </a:endParaRPr>
          </a:p>
        </p:txBody>
      </p:sp>
      <p:graphicFrame>
        <p:nvGraphicFramePr>
          <p:cNvPr id="2" name="Diagram 1"/>
          <p:cNvGraphicFramePr/>
          <p:nvPr>
            <p:extLst>
              <p:ext uri="{D42A27DB-BD31-4B8C-83A1-F6EECF244321}">
                <p14:modId xmlns:p14="http://schemas.microsoft.com/office/powerpoint/2010/main" val="4101413138"/>
              </p:ext>
            </p:extLst>
          </p:nvPr>
        </p:nvGraphicFramePr>
        <p:xfrm>
          <a:off x="152400" y="838200"/>
          <a:ext cx="8001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86807" y="4267760"/>
            <a:ext cx="4611687" cy="2604528"/>
          </a:xfrm>
          <a:prstGeom prst="rect">
            <a:avLst/>
          </a:prstGeom>
          <a:effectLst>
            <a:softEdge rad="127000"/>
          </a:effectLst>
        </p:spPr>
      </p:pic>
      <p:sp>
        <p:nvSpPr>
          <p:cNvPr id="4" name="Title 3"/>
          <p:cNvSpPr>
            <a:spLocks noGrp="1"/>
          </p:cNvSpPr>
          <p:nvPr>
            <p:ph type="title"/>
          </p:nvPr>
        </p:nvSpPr>
        <p:spPr>
          <a:xfrm>
            <a:off x="441326" y="98822"/>
            <a:ext cx="8229600" cy="1143000"/>
          </a:xfrm>
        </p:spPr>
        <p:txBody>
          <a:bodyPr/>
          <a:lstStyle/>
          <a:p>
            <a:pPr algn="ctr"/>
            <a:r>
              <a:rPr lang="en-US" dirty="0"/>
              <a:t>OBJECTIVES AND ISSUES FOR THE APP</a:t>
            </a:r>
          </a:p>
        </p:txBody>
      </p:sp>
      <p:sp>
        <p:nvSpPr>
          <p:cNvPr id="5" name="Text Placeholder 4"/>
          <p:cNvSpPr>
            <a:spLocks noGrp="1"/>
          </p:cNvSpPr>
          <p:nvPr>
            <p:ph type="body" idx="1"/>
          </p:nvPr>
        </p:nvSpPr>
        <p:spPr>
          <a:xfrm>
            <a:off x="120650" y="985044"/>
            <a:ext cx="4040188" cy="639762"/>
          </a:xfrm>
        </p:spPr>
        <p:txBody>
          <a:bodyPr/>
          <a:lstStyle/>
          <a:p>
            <a:r>
              <a:rPr lang="en-US" dirty="0" smtClean="0">
                <a:latin typeface="AR BLANCA" panose="02000000000000000000" pitchFamily="2" charset="0"/>
              </a:rPr>
              <a:t>Objectives</a:t>
            </a:r>
            <a:endParaRPr lang="en-US" dirty="0">
              <a:latin typeface="AR BLANCA" panose="02000000000000000000" pitchFamily="2" charset="0"/>
            </a:endParaRPr>
          </a:p>
        </p:txBody>
      </p:sp>
      <p:sp>
        <p:nvSpPr>
          <p:cNvPr id="6" name="Content Placeholder 5"/>
          <p:cNvSpPr>
            <a:spLocks noGrp="1"/>
          </p:cNvSpPr>
          <p:nvPr>
            <p:ph sz="half" idx="2"/>
          </p:nvPr>
        </p:nvSpPr>
        <p:spPr>
          <a:xfrm>
            <a:off x="86519" y="1547813"/>
            <a:ext cx="4256088" cy="4469606"/>
          </a:xfrm>
        </p:spPr>
        <p:txBody>
          <a:bodyPr/>
          <a:lstStyle/>
          <a:p>
            <a:r>
              <a:rPr lang="en-US" sz="2000" b="1" dirty="0" smtClean="0"/>
              <a:t>As one of the largest banking institution with millions of customer in over 150 customers, the  mobile app will access to large array of services easy. </a:t>
            </a:r>
          </a:p>
          <a:p>
            <a:r>
              <a:rPr lang="en-US" sz="2000" b="1" dirty="0" smtClean="0"/>
              <a:t>Give customers control and security over their money </a:t>
            </a:r>
          </a:p>
          <a:p>
            <a:r>
              <a:rPr lang="en-US" sz="2000" b="1" dirty="0" smtClean="0"/>
              <a:t>Allow for more customers to use banking services</a:t>
            </a:r>
            <a:endParaRPr lang="en-US" sz="2000" b="1" dirty="0"/>
          </a:p>
        </p:txBody>
      </p:sp>
      <p:sp>
        <p:nvSpPr>
          <p:cNvPr id="7" name="Text Placeholder 6"/>
          <p:cNvSpPr>
            <a:spLocks noGrp="1"/>
          </p:cNvSpPr>
          <p:nvPr>
            <p:ph type="body" sz="quarter" idx="3"/>
          </p:nvPr>
        </p:nvSpPr>
        <p:spPr>
          <a:xfrm>
            <a:off x="5959475" y="858838"/>
            <a:ext cx="2819400" cy="765968"/>
          </a:xfrm>
        </p:spPr>
        <p:txBody>
          <a:bodyPr/>
          <a:lstStyle/>
          <a:p>
            <a:r>
              <a:rPr lang="en-US" dirty="0" smtClean="0">
                <a:latin typeface="AR BLANCA" panose="02000000000000000000" pitchFamily="2" charset="0"/>
              </a:rPr>
              <a:t>Issues </a:t>
            </a:r>
            <a:endParaRPr lang="en-US" dirty="0">
              <a:latin typeface="AR BLANCA" panose="02000000000000000000" pitchFamily="2" charset="0"/>
            </a:endParaRPr>
          </a:p>
        </p:txBody>
      </p:sp>
      <p:sp>
        <p:nvSpPr>
          <p:cNvPr id="8" name="Content Placeholder 7"/>
          <p:cNvSpPr>
            <a:spLocks noGrp="1"/>
          </p:cNvSpPr>
          <p:nvPr>
            <p:ph sz="quarter" idx="4"/>
          </p:nvPr>
        </p:nvSpPr>
        <p:spPr>
          <a:xfrm>
            <a:off x="4953000" y="1535113"/>
            <a:ext cx="4041775" cy="4774406"/>
          </a:xfrm>
        </p:spPr>
        <p:txBody>
          <a:bodyPr/>
          <a:lstStyle/>
          <a:p>
            <a:r>
              <a:rPr lang="en-US" sz="2000" b="1" dirty="0" smtClean="0"/>
              <a:t>Mobile security is a major issue for all banking and financial applications</a:t>
            </a:r>
          </a:p>
          <a:p>
            <a:r>
              <a:rPr lang="en-US" sz="2000" b="1" dirty="0" smtClean="0"/>
              <a:t>Added complexity will discourage users from usage</a:t>
            </a:r>
          </a:p>
          <a:p>
            <a:r>
              <a:rPr lang="en-US" sz="2000" b="1" dirty="0" smtClean="0"/>
              <a:t>Bad connection causes lower speed in downloading data, or transactions </a:t>
            </a:r>
          </a:p>
          <a:p>
            <a:r>
              <a:rPr lang="en-US" sz="2000" b="1" dirty="0" smtClean="0"/>
              <a:t>Trying to differentiate from other mobile banking apps</a:t>
            </a:r>
          </a:p>
          <a:p>
            <a:endParaRPr lang="en-US" dirty="0"/>
          </a:p>
        </p:txBody>
      </p:sp>
    </p:spTree>
    <p:extLst>
      <p:ext uri="{BB962C8B-B14F-4D97-AF65-F5344CB8AC3E}">
        <p14:creationId xmlns:p14="http://schemas.microsoft.com/office/powerpoint/2010/main" val="1250495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94"/>
            <a:ext cx="8229600" cy="1143000"/>
          </a:xfrm>
        </p:spPr>
        <p:txBody>
          <a:bodyPr/>
          <a:lstStyle/>
          <a:p>
            <a:r>
              <a:rPr lang="en-US" dirty="0"/>
              <a:t>MARKETING STRATEGY.</a:t>
            </a:r>
          </a:p>
        </p:txBody>
      </p:sp>
      <p:sp>
        <p:nvSpPr>
          <p:cNvPr id="3" name="Text Placeholder 2"/>
          <p:cNvSpPr>
            <a:spLocks noGrp="1"/>
          </p:cNvSpPr>
          <p:nvPr>
            <p:ph type="body" idx="1"/>
          </p:nvPr>
        </p:nvSpPr>
        <p:spPr>
          <a:xfrm>
            <a:off x="457200" y="963613"/>
            <a:ext cx="4040188" cy="639762"/>
          </a:xfrm>
        </p:spPr>
        <p:txBody>
          <a:bodyPr/>
          <a:lstStyle/>
          <a:p>
            <a:r>
              <a:rPr lang="en-US" dirty="0" smtClean="0">
                <a:latin typeface="AR BLANCA" panose="02000000000000000000" pitchFamily="2" charset="0"/>
              </a:rPr>
              <a:t>Marketing Tactics</a:t>
            </a:r>
            <a:endParaRPr lang="en-US" dirty="0">
              <a:latin typeface="AR BLANCA" panose="02000000000000000000" pitchFamily="2" charset="0"/>
            </a:endParaRPr>
          </a:p>
        </p:txBody>
      </p:sp>
      <p:sp>
        <p:nvSpPr>
          <p:cNvPr id="4" name="Content Placeholder 3"/>
          <p:cNvSpPr>
            <a:spLocks noGrp="1"/>
          </p:cNvSpPr>
          <p:nvPr>
            <p:ph sz="half" idx="2"/>
          </p:nvPr>
        </p:nvSpPr>
        <p:spPr>
          <a:xfrm>
            <a:off x="190942" y="1720056"/>
            <a:ext cx="4990658" cy="3951288"/>
          </a:xfrm>
        </p:spPr>
        <p:txBody>
          <a:bodyPr/>
          <a:lstStyle/>
          <a:p>
            <a:r>
              <a:rPr lang="en-US" sz="2000" b="1" dirty="0" smtClean="0"/>
              <a:t>Bank of America services over 50 million customers and their mobile services over 30 million. </a:t>
            </a:r>
          </a:p>
          <a:p>
            <a:r>
              <a:rPr lang="en-US" sz="2000" b="1" dirty="0" smtClean="0"/>
              <a:t>Customer Promotion </a:t>
            </a:r>
          </a:p>
          <a:p>
            <a:r>
              <a:rPr lang="en-US" sz="2000" b="1" dirty="0" smtClean="0"/>
              <a:t>Utilizing all Digital Channels</a:t>
            </a:r>
          </a:p>
          <a:p>
            <a:r>
              <a:rPr lang="en-US" sz="2000" b="1" dirty="0" smtClean="0"/>
              <a:t>Mobile Advertising. </a:t>
            </a:r>
            <a:endParaRPr lang="en-US" sz="2000" b="1" dirty="0"/>
          </a:p>
          <a:p>
            <a:r>
              <a:rPr lang="en-US" sz="2000" b="1" dirty="0" smtClean="0"/>
              <a:t>Video Marketing on Website </a:t>
            </a:r>
          </a:p>
          <a:p>
            <a:r>
              <a:rPr lang="en-US" sz="2000" b="1" dirty="0" smtClean="0"/>
              <a:t>Direct Mail </a:t>
            </a:r>
          </a:p>
          <a:p>
            <a:r>
              <a:rPr lang="en-US" sz="2000" b="1" dirty="0" smtClean="0"/>
              <a:t>Email Marketing </a:t>
            </a:r>
          </a:p>
          <a:p>
            <a:r>
              <a:rPr lang="en-US" sz="2000" b="1" dirty="0" smtClean="0"/>
              <a:t>Branch and ATM Marketing</a:t>
            </a:r>
          </a:p>
          <a:p>
            <a:r>
              <a:rPr lang="en-US" sz="2000" b="1" dirty="0" smtClean="0"/>
              <a:t>Making it Simple for Customers</a:t>
            </a:r>
          </a:p>
          <a:p>
            <a:endParaRPr lang="en-US" dirty="0" smtClean="0"/>
          </a:p>
          <a:p>
            <a:endParaRPr lang="en-US" dirty="0"/>
          </a:p>
        </p:txBody>
      </p:sp>
      <p:pic>
        <p:nvPicPr>
          <p:cNvPr id="7" name="Content Placeholder 6"/>
          <p:cNvPicPr>
            <a:picLocks noGrp="1" noChangeAspect="1"/>
          </p:cNvPicPr>
          <p:nvPr>
            <p:ph sz="quarter" idx="4"/>
          </p:nvPr>
        </p:nvPicPr>
        <p:blipFill>
          <a:blip r:embed="rId3"/>
          <a:stretch>
            <a:fillRect/>
          </a:stretch>
        </p:blipFill>
        <p:spPr>
          <a:xfrm>
            <a:off x="4912870" y="1143000"/>
            <a:ext cx="4231130" cy="5105400"/>
          </a:xfrm>
          <a:prstGeom prst="rect">
            <a:avLst/>
          </a:prstGeom>
          <a:effectLst>
            <a:softEdge rad="127000"/>
          </a:effectLst>
        </p:spPr>
      </p:pic>
    </p:spTree>
    <p:extLst>
      <p:ext uri="{BB962C8B-B14F-4D97-AF65-F5344CB8AC3E}">
        <p14:creationId xmlns:p14="http://schemas.microsoft.com/office/powerpoint/2010/main" val="21784834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rotWithShape="1">
          <a:blip r:embed="rId3"/>
          <a:srcRect t="13725" b="13727"/>
          <a:stretch/>
        </p:blipFill>
        <p:spPr>
          <a:xfrm>
            <a:off x="5257800" y="4495800"/>
            <a:ext cx="3657600" cy="2508556"/>
          </a:xfrm>
          <a:prstGeom prst="rect">
            <a:avLst/>
          </a:prstGeom>
          <a:effectLst>
            <a:softEdge rad="127000"/>
          </a:effectLst>
        </p:spPr>
      </p:pic>
      <p:sp>
        <p:nvSpPr>
          <p:cNvPr id="2" name="Title 1"/>
          <p:cNvSpPr>
            <a:spLocks noGrp="1"/>
          </p:cNvSpPr>
          <p:nvPr>
            <p:ph type="title"/>
          </p:nvPr>
        </p:nvSpPr>
        <p:spPr>
          <a:xfrm>
            <a:off x="457200" y="0"/>
            <a:ext cx="8229600" cy="1143000"/>
          </a:xfrm>
        </p:spPr>
        <p:txBody>
          <a:bodyPr/>
          <a:lstStyle/>
          <a:p>
            <a:pPr algn="ctr"/>
            <a:r>
              <a:rPr lang="en-US" dirty="0"/>
              <a:t>ACTION PLAN</a:t>
            </a:r>
          </a:p>
        </p:txBody>
      </p:sp>
      <p:sp>
        <p:nvSpPr>
          <p:cNvPr id="4" name="Content Placeholder 3"/>
          <p:cNvSpPr>
            <a:spLocks noGrp="1"/>
          </p:cNvSpPr>
          <p:nvPr>
            <p:ph sz="half" idx="2"/>
          </p:nvPr>
        </p:nvSpPr>
        <p:spPr>
          <a:xfrm>
            <a:off x="152400" y="990600"/>
            <a:ext cx="6934200" cy="5867400"/>
          </a:xfrm>
        </p:spPr>
        <p:txBody>
          <a:bodyPr/>
          <a:lstStyle/>
          <a:p>
            <a:r>
              <a:rPr lang="en-US" sz="1800" b="1" dirty="0" smtClean="0"/>
              <a:t>Create a digital flyer to be include in email marketing, as well as print flyer for direct mail marketing. </a:t>
            </a:r>
          </a:p>
          <a:p>
            <a:r>
              <a:rPr lang="en-US" sz="1800" b="1" dirty="0" smtClean="0"/>
              <a:t>Create a simple and stylish video on Bank of America landing page. </a:t>
            </a:r>
          </a:p>
          <a:p>
            <a:r>
              <a:rPr lang="en-US" sz="1800" b="1" dirty="0" smtClean="0"/>
              <a:t>Mobile Display Ad on Mobile Stores </a:t>
            </a:r>
          </a:p>
          <a:p>
            <a:r>
              <a:rPr lang="en-US" sz="1800" b="1" dirty="0" smtClean="0"/>
              <a:t>Digital Video Promotion on social media (Twitter, Facebook, etc.)</a:t>
            </a:r>
          </a:p>
          <a:p>
            <a:r>
              <a:rPr lang="en-US" sz="1800" b="1" dirty="0" smtClean="0"/>
              <a:t>Integrate Social Media (Facebook, Twitter, LinkedIn, etc. </a:t>
            </a:r>
          </a:p>
          <a:p>
            <a:r>
              <a:rPr lang="en-US" sz="1800" b="1" dirty="0" smtClean="0"/>
              <a:t>Get Users to Promote on Social Media, Blogs, Word of Mouth.</a:t>
            </a:r>
          </a:p>
          <a:p>
            <a:r>
              <a:rPr lang="en-US" sz="1800" b="1" dirty="0" smtClean="0"/>
              <a:t>Create digital media for online and mobile advertisements on Google Ads, Mobile Preferred Ads, and Site Links.</a:t>
            </a:r>
          </a:p>
          <a:p>
            <a:r>
              <a:rPr lang="en-US" sz="1800" b="1" dirty="0" smtClean="0"/>
              <a:t>Press Releases for Bank of America App. </a:t>
            </a:r>
          </a:p>
          <a:p>
            <a:endParaRPr lang="en-US" sz="2000" b="1" dirty="0" smtClean="0"/>
          </a:p>
          <a:p>
            <a:endParaRPr lang="en-US" dirty="0"/>
          </a:p>
        </p:txBody>
      </p:sp>
      <p:pic>
        <p:nvPicPr>
          <p:cNvPr id="9" name="Picture 8"/>
          <p:cNvPicPr>
            <a:picLocks noChangeAspect="1"/>
          </p:cNvPicPr>
          <p:nvPr/>
        </p:nvPicPr>
        <p:blipFill>
          <a:blip r:embed="rId4"/>
          <a:stretch>
            <a:fillRect/>
          </a:stretch>
        </p:blipFill>
        <p:spPr>
          <a:xfrm>
            <a:off x="6661150" y="457200"/>
            <a:ext cx="2495550" cy="3752850"/>
          </a:xfrm>
          <a:prstGeom prst="rect">
            <a:avLst/>
          </a:prstGeom>
          <a:effectLst>
            <a:softEdge rad="317500"/>
          </a:effectLst>
        </p:spPr>
      </p:pic>
    </p:spTree>
    <p:extLst>
      <p:ext uri="{BB962C8B-B14F-4D97-AF65-F5344CB8AC3E}">
        <p14:creationId xmlns:p14="http://schemas.microsoft.com/office/powerpoint/2010/main" val="28013632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40494"/>
            <a:ext cx="8229600" cy="1143000"/>
          </a:xfrm>
        </p:spPr>
        <p:txBody>
          <a:bodyPr/>
          <a:lstStyle/>
          <a:p>
            <a:r>
              <a:rPr lang="en-US" dirty="0" smtClean="0"/>
              <a:t>BUDGETS</a:t>
            </a:r>
            <a:r>
              <a:rPr lang="en-US" dirty="0"/>
              <a:t> </a:t>
            </a:r>
            <a:r>
              <a:rPr lang="en-US" dirty="0" smtClean="0"/>
              <a:t>and CONTROLS</a:t>
            </a:r>
            <a:endParaRPr lang="en-US" dirty="0"/>
          </a:p>
        </p:txBody>
      </p:sp>
      <p:sp>
        <p:nvSpPr>
          <p:cNvPr id="3" name="Text Placeholder 2"/>
          <p:cNvSpPr>
            <a:spLocks noGrp="1"/>
          </p:cNvSpPr>
          <p:nvPr>
            <p:ph type="body" idx="1"/>
          </p:nvPr>
        </p:nvSpPr>
        <p:spPr>
          <a:xfrm>
            <a:off x="457200" y="1215232"/>
            <a:ext cx="4040188" cy="639762"/>
          </a:xfrm>
        </p:spPr>
        <p:txBody>
          <a:bodyPr/>
          <a:lstStyle/>
          <a:p>
            <a:r>
              <a:rPr lang="en-US" dirty="0" smtClean="0"/>
              <a:t>Budget</a:t>
            </a:r>
            <a:endParaRPr lang="en-US" dirty="0"/>
          </a:p>
        </p:txBody>
      </p:sp>
      <p:sp>
        <p:nvSpPr>
          <p:cNvPr id="4" name="Content Placeholder 3"/>
          <p:cNvSpPr>
            <a:spLocks noGrp="1"/>
          </p:cNvSpPr>
          <p:nvPr>
            <p:ph sz="half" idx="2"/>
          </p:nvPr>
        </p:nvSpPr>
        <p:spPr>
          <a:xfrm>
            <a:off x="228600" y="1854994"/>
            <a:ext cx="4040188" cy="3951288"/>
          </a:xfrm>
        </p:spPr>
        <p:txBody>
          <a:bodyPr/>
          <a:lstStyle/>
          <a:p>
            <a:r>
              <a:rPr lang="en-US" sz="1800" dirty="0" smtClean="0"/>
              <a:t>Bank of America is known spending large amounts on advertising such as 2012 with an upwards of $1 billion in advertising Cost. </a:t>
            </a:r>
          </a:p>
          <a:p>
            <a:r>
              <a:rPr lang="en-US" sz="1800" dirty="0" smtClean="0"/>
              <a:t>The budget will be between $500 million to 800 million. </a:t>
            </a:r>
          </a:p>
          <a:p>
            <a:r>
              <a:rPr lang="en-US" sz="1800" dirty="0" smtClean="0"/>
              <a:t>The budget will focus on mainly Digital Advertising on Mobile and Online Channels. </a:t>
            </a:r>
          </a:p>
          <a:p>
            <a:r>
              <a:rPr lang="en-US" sz="1800" dirty="0" smtClean="0"/>
              <a:t>Marketing Analytics, </a:t>
            </a:r>
            <a:r>
              <a:rPr lang="en-US" sz="1800" dirty="0" err="1" smtClean="0"/>
              <a:t>OmniChannel</a:t>
            </a:r>
            <a:r>
              <a:rPr lang="en-US" sz="1800" dirty="0" smtClean="0"/>
              <a:t>, and Banking Technology. </a:t>
            </a:r>
            <a:endParaRPr lang="en-US" sz="1800" dirty="0"/>
          </a:p>
        </p:txBody>
      </p:sp>
      <p:sp>
        <p:nvSpPr>
          <p:cNvPr id="5" name="Text Placeholder 4"/>
          <p:cNvSpPr>
            <a:spLocks noGrp="1"/>
          </p:cNvSpPr>
          <p:nvPr>
            <p:ph type="body" sz="quarter" idx="3"/>
          </p:nvPr>
        </p:nvSpPr>
        <p:spPr>
          <a:xfrm>
            <a:off x="4657725" y="895351"/>
            <a:ext cx="4041775" cy="639762"/>
          </a:xfrm>
        </p:spPr>
        <p:txBody>
          <a:bodyPr/>
          <a:lstStyle/>
          <a:p>
            <a:r>
              <a:rPr lang="en-US" dirty="0" smtClean="0"/>
              <a:t>Controls</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054345318"/>
              </p:ext>
            </p:extLst>
          </p:nvPr>
        </p:nvGraphicFramePr>
        <p:xfrm>
          <a:off x="4459288" y="3194370"/>
          <a:ext cx="4400548" cy="36225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926012" y="1529557"/>
            <a:ext cx="398938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Research of Target Markets</a:t>
            </a:r>
          </a:p>
          <a:p>
            <a:pPr marL="285750" indent="-285750">
              <a:buFont typeface="Arial" panose="020B0604020202020204" pitchFamily="34" charset="0"/>
              <a:buChar char="•"/>
            </a:pPr>
            <a:r>
              <a:rPr lang="en-US" dirty="0" smtClean="0"/>
              <a:t>Efficient Advertising</a:t>
            </a:r>
          </a:p>
          <a:p>
            <a:pPr marL="285750" indent="-285750">
              <a:buFont typeface="Arial" panose="020B0604020202020204" pitchFamily="34" charset="0"/>
              <a:buChar char="•"/>
            </a:pPr>
            <a:r>
              <a:rPr lang="en-US" dirty="0" smtClean="0"/>
              <a:t>Organizational Controls</a:t>
            </a:r>
          </a:p>
          <a:p>
            <a:pPr marL="285750" indent="-285750">
              <a:buFont typeface="Arial" panose="020B0604020202020204" pitchFamily="34" charset="0"/>
              <a:buChar char="•"/>
            </a:pPr>
            <a:r>
              <a:rPr lang="en-US" dirty="0" smtClean="0"/>
              <a:t>Continuous Monitoring of Performance </a:t>
            </a:r>
          </a:p>
          <a:p>
            <a:pPr marL="285750" indent="-285750">
              <a:buFont typeface="Arial" panose="020B0604020202020204" pitchFamily="34" charset="0"/>
              <a:buChar char="•"/>
            </a:pPr>
            <a:r>
              <a:rPr lang="en-US" dirty="0" smtClean="0"/>
              <a:t>Marketing Analytics </a:t>
            </a:r>
            <a:endParaRPr lang="en-US" dirty="0"/>
          </a:p>
        </p:txBody>
      </p:sp>
    </p:spTree>
    <p:extLst>
      <p:ext uri="{BB962C8B-B14F-4D97-AF65-F5344CB8AC3E}">
        <p14:creationId xmlns:p14="http://schemas.microsoft.com/office/powerpoint/2010/main" val="35706703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200400" y="1094601"/>
            <a:ext cx="2438400" cy="276999"/>
          </a:xfrm>
          <a:prstGeom prst="rect">
            <a:avLst/>
          </a:prstGeom>
          <a:noFill/>
          <a:ln w="9525">
            <a:noFill/>
            <a:miter lim="800000"/>
            <a:headEnd/>
            <a:tailEnd/>
          </a:ln>
          <a:effectLst/>
        </p:spPr>
        <p:txBody>
          <a:bodyPr>
            <a:spAutoFit/>
          </a:bodyPr>
          <a:lstStyle/>
          <a:p>
            <a:pPr algn="ctr">
              <a:spcBef>
                <a:spcPct val="50000"/>
              </a:spcBef>
            </a:pPr>
            <a:r>
              <a:rPr lang="en-US" sz="1200" b="1" dirty="0" smtClean="0">
                <a:latin typeface="+mn-lt"/>
              </a:rPr>
              <a:t>References</a:t>
            </a:r>
            <a:endParaRPr lang="en-US" sz="1200" b="1" dirty="0">
              <a:latin typeface="+mn-lt"/>
            </a:endParaRPr>
          </a:p>
        </p:txBody>
      </p:sp>
      <p:sp>
        <p:nvSpPr>
          <p:cNvPr id="12" name="Text Box 7"/>
          <p:cNvSpPr txBox="1">
            <a:spLocks noChangeArrowheads="1"/>
          </p:cNvSpPr>
          <p:nvPr/>
        </p:nvSpPr>
        <p:spPr bwMode="auto">
          <a:xfrm>
            <a:off x="419100" y="1371600"/>
            <a:ext cx="8001000" cy="4355038"/>
          </a:xfrm>
          <a:prstGeom prst="rect">
            <a:avLst/>
          </a:prstGeom>
          <a:noFill/>
          <a:ln w="9525">
            <a:noFill/>
            <a:miter lim="800000"/>
            <a:headEnd/>
            <a:tailEnd/>
          </a:ln>
          <a:effectLst/>
        </p:spPr>
        <p:txBody>
          <a:bodyPr wrap="square">
            <a:spAutoFit/>
          </a:bodyPr>
          <a:lstStyle/>
          <a:p>
            <a:pPr>
              <a:spcBef>
                <a:spcPct val="50000"/>
              </a:spcBef>
            </a:pPr>
            <a:r>
              <a:rPr lang="en-US" sz="1400" b="1" dirty="0" smtClean="0">
                <a:latin typeface="+mn-lt"/>
              </a:rPr>
              <a:t>Bank of America. (2014). </a:t>
            </a:r>
            <a:r>
              <a:rPr lang="en-US" sz="1400" b="1" i="1" dirty="0" smtClean="0">
                <a:latin typeface="+mn-lt"/>
              </a:rPr>
              <a:t>Bank of America</a:t>
            </a:r>
            <a:r>
              <a:rPr lang="en-US" sz="1400" b="1" dirty="0" smtClean="0">
                <a:latin typeface="+mn-lt"/>
              </a:rPr>
              <a:t>. </a:t>
            </a:r>
            <a:r>
              <a:rPr lang="en-US" sz="1400" b="1" dirty="0" smtClean="0">
                <a:latin typeface="+mn-lt"/>
                <a:hlinkClick r:id="rId2"/>
              </a:rPr>
              <a:t>https</a:t>
            </a:r>
            <a:r>
              <a:rPr lang="en-US" sz="1400" b="1" dirty="0">
                <a:latin typeface="+mn-lt"/>
                <a:hlinkClick r:id="rId2"/>
              </a:rPr>
              <a:t>://</a:t>
            </a:r>
            <a:r>
              <a:rPr lang="en-US" sz="1400" b="1" dirty="0" smtClean="0">
                <a:latin typeface="+mn-lt"/>
                <a:hlinkClick r:id="rId2"/>
              </a:rPr>
              <a:t>www.bankofamerica.com</a:t>
            </a:r>
            <a:endParaRPr lang="en-US" sz="1400" b="1" dirty="0" smtClean="0">
              <a:latin typeface="+mn-lt"/>
            </a:endParaRPr>
          </a:p>
          <a:p>
            <a:pPr>
              <a:spcBef>
                <a:spcPct val="50000"/>
              </a:spcBef>
            </a:pPr>
            <a:r>
              <a:rPr lang="en-US" sz="1400" b="1" dirty="0" smtClean="0">
                <a:latin typeface="+mn-lt"/>
              </a:rPr>
              <a:t>Crossman, Penny. </a:t>
            </a:r>
            <a:r>
              <a:rPr lang="en-US" sz="1400" b="1" dirty="0">
                <a:latin typeface="+mn-lt"/>
              </a:rPr>
              <a:t>(2013). Top 8 Ways Banks Will Spend Their 2014 IT </a:t>
            </a:r>
            <a:r>
              <a:rPr lang="en-US" sz="1400" b="1" dirty="0" smtClean="0">
                <a:latin typeface="+mn-lt"/>
              </a:rPr>
              <a:t>Budgets. </a:t>
            </a:r>
            <a:r>
              <a:rPr lang="en-US" sz="1400" b="1" i="1" dirty="0" smtClean="0">
                <a:latin typeface="+mn-lt"/>
              </a:rPr>
              <a:t>American Banker. </a:t>
            </a:r>
            <a:r>
              <a:rPr lang="en-US" sz="1400" b="1" dirty="0">
                <a:latin typeface="+mn-lt"/>
              </a:rPr>
              <a:t>Retrieved from </a:t>
            </a:r>
            <a:r>
              <a:rPr lang="en-US" sz="1400" b="1" dirty="0">
                <a:latin typeface="+mn-lt"/>
                <a:hlinkClick r:id="rId3"/>
              </a:rPr>
              <a:t>http://</a:t>
            </a:r>
            <a:r>
              <a:rPr lang="en-US" sz="1400" b="1" dirty="0" smtClean="0">
                <a:latin typeface="+mn-lt"/>
                <a:hlinkClick r:id="rId3"/>
              </a:rPr>
              <a:t>www.americanbanker.com/issues/178_242/top-8-ways-banks-will-spend-their-2014-it-budgets-1064420-1.html?pg=2</a:t>
            </a:r>
            <a:endParaRPr lang="en-US" sz="1400" b="1" dirty="0" smtClean="0">
              <a:latin typeface="+mn-lt"/>
            </a:endParaRPr>
          </a:p>
          <a:p>
            <a:pPr>
              <a:spcBef>
                <a:spcPct val="50000"/>
              </a:spcBef>
            </a:pPr>
            <a:r>
              <a:rPr lang="en-US" sz="1400" b="1" dirty="0" smtClean="0">
                <a:latin typeface="+mn-lt"/>
              </a:rPr>
              <a:t>Epstein, Zach. </a:t>
            </a:r>
            <a:r>
              <a:rPr lang="en-US" sz="1400" b="1" dirty="0">
                <a:latin typeface="+mn-lt"/>
              </a:rPr>
              <a:t>(2014). Major security holes found in 90% of top mobile banking </a:t>
            </a:r>
            <a:r>
              <a:rPr lang="en-US" sz="1400" b="1" dirty="0" smtClean="0">
                <a:latin typeface="+mn-lt"/>
              </a:rPr>
              <a:t>apps. </a:t>
            </a:r>
            <a:r>
              <a:rPr lang="en-US" sz="1400" b="1" i="1" dirty="0" smtClean="0">
                <a:latin typeface="+mn-lt"/>
              </a:rPr>
              <a:t>BGR. </a:t>
            </a:r>
            <a:r>
              <a:rPr lang="en-US" sz="1400" b="1" dirty="0">
                <a:latin typeface="+mn-lt"/>
              </a:rPr>
              <a:t>Retrieved from </a:t>
            </a:r>
            <a:r>
              <a:rPr lang="en-US" sz="1400" b="1" dirty="0">
                <a:latin typeface="+mn-lt"/>
                <a:hlinkClick r:id="rId4"/>
              </a:rPr>
              <a:t>http://bgr.com/2014/01/14/mobile-banking-apps-security-vulnerabilities</a:t>
            </a:r>
            <a:r>
              <a:rPr lang="en-US" sz="1400" b="1" dirty="0" smtClean="0">
                <a:latin typeface="+mn-lt"/>
                <a:hlinkClick r:id="rId4"/>
              </a:rPr>
              <a:t>/</a:t>
            </a:r>
            <a:endParaRPr lang="en-US" sz="1400" b="1" dirty="0" smtClean="0">
              <a:latin typeface="+mn-lt"/>
            </a:endParaRPr>
          </a:p>
          <a:p>
            <a:pPr>
              <a:spcBef>
                <a:spcPct val="50000"/>
              </a:spcBef>
            </a:pPr>
            <a:r>
              <a:rPr lang="en-US" sz="1400" b="1" dirty="0" smtClean="0">
                <a:latin typeface="+mn-lt"/>
              </a:rPr>
              <a:t>Markets and Markets. </a:t>
            </a:r>
            <a:r>
              <a:rPr lang="en-US" sz="1400" b="1" dirty="0">
                <a:latin typeface="+mn-lt"/>
              </a:rPr>
              <a:t>(2012). Mobile Accelerator Market: (Web/Content, Network, Application, Device) Global Advancements, Business Models, Technology Roadmap, Forecasts &amp; Analysis (2012 – 2018) </a:t>
            </a:r>
            <a:r>
              <a:rPr lang="en-US" sz="1400" b="1" dirty="0" smtClean="0">
                <a:latin typeface="+mn-lt"/>
              </a:rPr>
              <a:t>. </a:t>
            </a:r>
            <a:r>
              <a:rPr lang="en-US" sz="1400" b="1" i="1" dirty="0" smtClean="0">
                <a:latin typeface="+mn-lt"/>
              </a:rPr>
              <a:t>Markets and Markets</a:t>
            </a:r>
            <a:r>
              <a:rPr lang="en-US" sz="1400" b="1" dirty="0" smtClean="0">
                <a:latin typeface="+mn-lt"/>
              </a:rPr>
              <a:t>. </a:t>
            </a:r>
            <a:r>
              <a:rPr lang="en-US" sz="1400" b="1" dirty="0">
                <a:latin typeface="+mn-lt"/>
              </a:rPr>
              <a:t>Retrieved from </a:t>
            </a:r>
            <a:r>
              <a:rPr lang="en-US" sz="1400" b="1" dirty="0">
                <a:latin typeface="+mn-lt"/>
                <a:hlinkClick r:id="rId5"/>
              </a:rPr>
              <a:t>http://</a:t>
            </a:r>
            <a:r>
              <a:rPr lang="en-US" sz="1400" b="1" dirty="0" smtClean="0">
                <a:latin typeface="+mn-lt"/>
                <a:hlinkClick r:id="rId5"/>
              </a:rPr>
              <a:t>www.marketsandmarkets.com/Market-Reports/mobile-acceleration-market-830.html</a:t>
            </a:r>
            <a:endParaRPr lang="en-US" sz="1400" b="1" dirty="0" smtClean="0">
              <a:latin typeface="+mn-lt"/>
            </a:endParaRPr>
          </a:p>
          <a:p>
            <a:pPr>
              <a:spcBef>
                <a:spcPct val="50000"/>
              </a:spcBef>
            </a:pPr>
            <a:r>
              <a:rPr lang="en-US" sz="1400" b="1" dirty="0" smtClean="0">
                <a:latin typeface="+mn-lt"/>
              </a:rPr>
              <a:t>Morris, Patrick. </a:t>
            </a:r>
            <a:r>
              <a:rPr lang="en-US" sz="1400" b="1" dirty="0">
                <a:latin typeface="+mn-lt"/>
              </a:rPr>
              <a:t>(2013). 3 Things You May Have Missed From the Bank of America Earnings </a:t>
            </a:r>
            <a:r>
              <a:rPr lang="en-US" sz="1400" b="1" dirty="0" smtClean="0">
                <a:latin typeface="+mn-lt"/>
              </a:rPr>
              <a:t>Report. </a:t>
            </a:r>
            <a:r>
              <a:rPr lang="en-US" sz="1400" b="1" i="1" dirty="0" smtClean="0">
                <a:latin typeface="+mn-lt"/>
              </a:rPr>
              <a:t>The Motely Fool. </a:t>
            </a:r>
            <a:r>
              <a:rPr lang="en-US" sz="1400" b="1" dirty="0">
                <a:latin typeface="+mn-lt"/>
              </a:rPr>
              <a:t>Retrieved from </a:t>
            </a:r>
            <a:r>
              <a:rPr lang="en-US" sz="1400" b="1" dirty="0">
                <a:latin typeface="+mn-lt"/>
                <a:hlinkClick r:id="rId6"/>
              </a:rPr>
              <a:t>http://</a:t>
            </a:r>
            <a:r>
              <a:rPr lang="en-US" sz="1400" b="1" dirty="0" smtClean="0">
                <a:latin typeface="+mn-lt"/>
                <a:hlinkClick r:id="rId6"/>
              </a:rPr>
              <a:t>www.fool.com/investing/general/2013/10/17/3-things-you-may-have-missed-from-the-bank-of-amer.aspx</a:t>
            </a:r>
            <a:endParaRPr lang="en-US" sz="1400" b="1" dirty="0" smtClean="0">
              <a:latin typeface="+mn-lt"/>
            </a:endParaRPr>
          </a:p>
          <a:p>
            <a:pPr>
              <a:spcBef>
                <a:spcPct val="50000"/>
              </a:spcBef>
            </a:pPr>
            <a:r>
              <a:rPr lang="en-US" sz="1400" b="1" dirty="0" smtClean="0">
                <a:latin typeface="+mn-lt"/>
              </a:rPr>
              <a:t>The Essentials of Mobile App Marketing. (</a:t>
            </a:r>
            <a:r>
              <a:rPr lang="en-US" sz="1400" b="1" dirty="0" err="1" smtClean="0">
                <a:latin typeface="+mn-lt"/>
              </a:rPr>
              <a:t>n.d</a:t>
            </a:r>
            <a:r>
              <a:rPr lang="en-US" sz="1400" b="1" dirty="0" smtClean="0">
                <a:latin typeface="+mn-lt"/>
              </a:rPr>
              <a:t>). </a:t>
            </a:r>
            <a:r>
              <a:rPr lang="en-US" sz="1400" b="1" i="1" dirty="0" smtClean="0">
                <a:latin typeface="+mn-lt"/>
              </a:rPr>
              <a:t>White Paper</a:t>
            </a:r>
            <a:r>
              <a:rPr lang="en-US" sz="1400" b="1" dirty="0" smtClean="0">
                <a:latin typeface="+mn-lt"/>
              </a:rPr>
              <a:t>. </a:t>
            </a:r>
            <a:r>
              <a:rPr lang="en-US" sz="1400" b="1" dirty="0">
                <a:latin typeface="+mn-lt"/>
              </a:rPr>
              <a:t>Retrieved from </a:t>
            </a:r>
            <a:r>
              <a:rPr lang="en-US" sz="1400" b="1" dirty="0">
                <a:latin typeface="+mn-lt"/>
                <a:hlinkClick r:id="rId7"/>
              </a:rPr>
              <a:t>http://</a:t>
            </a:r>
            <a:r>
              <a:rPr lang="en-US" sz="1400" b="1" dirty="0" smtClean="0">
                <a:latin typeface="+mn-lt"/>
                <a:hlinkClick r:id="rId7"/>
              </a:rPr>
              <a:t>www.brandchannel.com/images/papers/531_apppli_wp_mobile_app_marketing_1011.pdf</a:t>
            </a:r>
            <a:endParaRPr lang="en-US" sz="1400" b="1" dirty="0" smtClean="0">
              <a:latin typeface="+mn-lt"/>
            </a:endParaRPr>
          </a:p>
          <a:p>
            <a:pPr>
              <a:spcBef>
                <a:spcPct val="50000"/>
              </a:spcBef>
            </a:pPr>
            <a:endParaRPr lang="en-US" sz="12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orld_finan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B8D891-BA19-4621-A7E2-31C96FCD2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finance design template</Template>
  <TotalTime>318</TotalTime>
  <Words>2054</Words>
  <Application>Microsoft Office PowerPoint</Application>
  <PresentationFormat>On-screen Show (4:3)</PresentationFormat>
  <Paragraphs>92</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 BLANCA</vt:lpstr>
      <vt:lpstr>Arial</vt:lpstr>
      <vt:lpstr>Calibri</vt:lpstr>
      <vt:lpstr>Times New Roman</vt:lpstr>
      <vt:lpstr>world_finance</vt:lpstr>
      <vt:lpstr>Bank of America Application</vt:lpstr>
      <vt:lpstr>Current Marketing Situation </vt:lpstr>
      <vt:lpstr>SWOT Analysis</vt:lpstr>
      <vt:lpstr>OBJECTIVES AND ISSUES FOR THE APP</vt:lpstr>
      <vt:lpstr>MARKETING STRATEGY.</vt:lpstr>
      <vt:lpstr>ACTION PLAN</vt:lpstr>
      <vt:lpstr>BUDGETS and CONTROLS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of America App. </dc:title>
  <dc:creator>J.Nic Brown</dc:creator>
  <cp:keywords/>
  <cp:lastModifiedBy>J.Nic Brown</cp:lastModifiedBy>
  <cp:revision>25</cp:revision>
  <dcterms:created xsi:type="dcterms:W3CDTF">2014-06-21T18:32:39Z</dcterms:created>
  <dcterms:modified xsi:type="dcterms:W3CDTF">2014-06-22T18:19:37Z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TC103368229990</vt:lpwstr>
  </property>
</Properties>
</file>