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70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A081-28BB-4395-9A00-0DF8835B7267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352E-6270-45D2-A03D-C31E584C9E1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A081-28BB-4395-9A00-0DF8835B7267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352E-6270-45D2-A03D-C31E584C9E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A081-28BB-4395-9A00-0DF8835B7267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352E-6270-45D2-A03D-C31E584C9E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A081-28BB-4395-9A00-0DF8835B7267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352E-6270-45D2-A03D-C31E584C9E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A081-28BB-4395-9A00-0DF8835B7267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3DA352E-6270-45D2-A03D-C31E584C9E1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A081-28BB-4395-9A00-0DF8835B7267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352E-6270-45D2-A03D-C31E584C9E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A081-28BB-4395-9A00-0DF8835B7267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352E-6270-45D2-A03D-C31E584C9E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A081-28BB-4395-9A00-0DF8835B7267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352E-6270-45D2-A03D-C31E584C9E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A081-28BB-4395-9A00-0DF8835B7267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352E-6270-45D2-A03D-C31E584C9E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A081-28BB-4395-9A00-0DF8835B7267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352E-6270-45D2-A03D-C31E584C9E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A081-28BB-4395-9A00-0DF8835B7267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352E-6270-45D2-A03D-C31E584C9E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3CEA081-28BB-4395-9A00-0DF8835B7267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3DA352E-6270-45D2-A03D-C31E584C9E1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8229600" cy="2854569"/>
          </a:xfrm>
        </p:spPr>
        <p:txBody>
          <a:bodyPr>
            <a:normAutofit/>
          </a:bodyPr>
          <a:lstStyle/>
          <a:p>
            <a:r>
              <a:rPr lang="en-US" sz="3600" dirty="0"/>
              <a:t>The meaning and value of a career in public administration.</a:t>
            </a:r>
            <a:br>
              <a:rPr lang="en-US" sz="3600" dirty="0"/>
            </a:br>
            <a:r>
              <a:rPr lang="en-US" sz="3600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743200"/>
            <a:ext cx="2771776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89343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Meaning and value in the public sector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en-US" dirty="0"/>
              <a:t>•	This </a:t>
            </a:r>
            <a:r>
              <a:rPr lang="en-US" dirty="0" smtClean="0"/>
              <a:t>is leadership </a:t>
            </a:r>
            <a:r>
              <a:rPr lang="en-US" dirty="0"/>
              <a:t>of public affairs, which must be </a:t>
            </a:r>
            <a:r>
              <a:rPr lang="en-US" dirty="0" smtClean="0"/>
              <a:t>      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       managed</a:t>
            </a:r>
            <a:endParaRPr lang="en-US" dirty="0"/>
          </a:p>
          <a:p>
            <a:pPr marL="137160" indent="0">
              <a:buNone/>
            </a:pPr>
            <a:r>
              <a:rPr lang="en-US" dirty="0"/>
              <a:t>•	It prepares civil servants to work in Public </a:t>
            </a:r>
            <a:r>
              <a:rPr lang="en-US" dirty="0" smtClean="0"/>
              <a:t>service</a:t>
            </a:r>
            <a:endParaRPr lang="en-US" dirty="0"/>
          </a:p>
          <a:p>
            <a:pPr marL="137160" indent="0">
              <a:buNone/>
            </a:pPr>
            <a:r>
              <a:rPr lang="en-US" dirty="0"/>
              <a:t>•	It offers opportunities to civil servants for designing </a:t>
            </a:r>
            <a:endParaRPr lang="en-US" dirty="0" smtClean="0"/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       public policy</a:t>
            </a:r>
            <a:endParaRPr lang="en-US" dirty="0"/>
          </a:p>
          <a:p>
            <a:pPr marL="137160" indent="0">
              <a:buNone/>
            </a:pPr>
            <a:r>
              <a:rPr lang="en-US" dirty="0"/>
              <a:t>•	It allows for implementation of government polices by </a:t>
            </a:r>
            <a:endParaRPr lang="en-US" dirty="0" smtClean="0"/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        civil </a:t>
            </a:r>
            <a:r>
              <a:rPr lang="en-US" dirty="0"/>
              <a:t>servants in government corporations</a:t>
            </a:r>
          </a:p>
          <a:p>
            <a:pPr marL="137160" indent="0">
              <a:buNone/>
            </a:pPr>
            <a:r>
              <a:rPr lang="en-US" dirty="0"/>
              <a:t>•	Civil servants evaluate government’s decision making </a:t>
            </a:r>
            <a:endParaRPr lang="en-US" dirty="0" smtClean="0"/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       process                                                                      </a:t>
            </a:r>
          </a:p>
          <a:p>
            <a:pPr marL="137160" indent="0">
              <a:buNone/>
            </a:pPr>
            <a:r>
              <a:rPr lang="en-US" dirty="0"/>
              <a:t>•    </a:t>
            </a:r>
            <a:r>
              <a:rPr lang="en-US" dirty="0" smtClean="0"/>
              <a:t>  Consists </a:t>
            </a:r>
            <a:r>
              <a:rPr lang="en-US" dirty="0"/>
              <a:t>of establishments that forges participation in </a:t>
            </a:r>
            <a:r>
              <a:rPr lang="en-US" dirty="0" smtClean="0"/>
              <a:t> 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       activities </a:t>
            </a:r>
            <a:r>
              <a:rPr lang="en-US" dirty="0"/>
              <a:t>related to government</a:t>
            </a:r>
          </a:p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r>
              <a:rPr lang="en-US" dirty="0" smtClean="0"/>
              <a:t>                  </a:t>
            </a:r>
            <a:r>
              <a:rPr lang="en-US" dirty="0"/>
              <a:t>(Shafritz &amp; Hyde, 2007) (Khan,  2008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45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Meaning and value in the private sector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txBody>
          <a:bodyPr>
            <a:normAutofit fontScale="92500"/>
          </a:bodyPr>
          <a:lstStyle/>
          <a:p>
            <a:pPr marL="137160" indent="0">
              <a:buNone/>
            </a:pPr>
            <a:r>
              <a:rPr lang="en-US" dirty="0" smtClean="0"/>
              <a:t>•	The </a:t>
            </a:r>
            <a:r>
              <a:rPr lang="en-US" dirty="0"/>
              <a:t>value relates to civil servant functioning in a </a:t>
            </a:r>
            <a:endParaRPr lang="en-US" dirty="0" smtClean="0"/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       public </a:t>
            </a:r>
            <a:r>
              <a:rPr lang="en-US" dirty="0"/>
              <a:t>capacity at a private level.</a:t>
            </a:r>
          </a:p>
          <a:p>
            <a:pPr marL="137160" indent="0">
              <a:buNone/>
            </a:pPr>
            <a:r>
              <a:rPr lang="en-US" dirty="0"/>
              <a:t>•	Government is perceived as the  private sector </a:t>
            </a:r>
            <a:endParaRPr lang="en-US" dirty="0" smtClean="0"/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       board </a:t>
            </a:r>
            <a:r>
              <a:rPr lang="en-US" dirty="0"/>
              <a:t>of directors and trustees instead of politicians</a:t>
            </a:r>
          </a:p>
          <a:p>
            <a:pPr marL="137160" indent="0">
              <a:buNone/>
            </a:pPr>
            <a:r>
              <a:rPr lang="en-US" dirty="0"/>
              <a:t>•	The meaning relates to playing a public role in a </a:t>
            </a:r>
            <a:endParaRPr lang="en-US" dirty="0" smtClean="0"/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       private </a:t>
            </a:r>
            <a:r>
              <a:rPr lang="en-US" dirty="0"/>
              <a:t>sector organization management.</a:t>
            </a:r>
          </a:p>
          <a:p>
            <a:pPr marL="137160" indent="0">
              <a:buNone/>
            </a:pPr>
            <a:r>
              <a:rPr lang="en-US" dirty="0"/>
              <a:t>•	The public administrator represents democratic </a:t>
            </a:r>
            <a:endParaRPr lang="en-US" dirty="0" smtClean="0"/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       values </a:t>
            </a:r>
            <a:r>
              <a:rPr lang="en-US" dirty="0"/>
              <a:t>within as private sector organization.</a:t>
            </a:r>
          </a:p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r>
              <a:rPr lang="en-US" dirty="0" smtClean="0"/>
              <a:t>(</a:t>
            </a:r>
            <a:r>
              <a:rPr lang="en-US" dirty="0"/>
              <a:t>Dubois &amp; Fattore, 2009) (Jeong &amp; Nor Fadzlina, 2007).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2509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93785"/>
            <a:ext cx="8229600" cy="1143000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91200"/>
          </a:xfrm>
        </p:spPr>
        <p:txBody>
          <a:bodyPr>
            <a:normAutofit fontScale="85000" lnSpcReduction="10000"/>
          </a:bodyPr>
          <a:lstStyle/>
          <a:p>
            <a:pPr marL="137160" indent="0">
              <a:buNone/>
            </a:pPr>
            <a:r>
              <a:rPr lang="en-US" dirty="0"/>
              <a:t>Dubois, H. &amp; Fattore, G. (2009). Definitions and </a:t>
            </a:r>
            <a:endParaRPr lang="en-US" dirty="0" smtClean="0"/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  typologies </a:t>
            </a:r>
            <a:r>
              <a:rPr lang="en-US" dirty="0"/>
              <a:t>in public administration research: </a:t>
            </a:r>
            <a:r>
              <a:rPr lang="en-US" dirty="0" smtClean="0"/>
              <a:t>the </a:t>
            </a:r>
            <a:r>
              <a:rPr lang="en-US" dirty="0"/>
              <a:t>case of  </a:t>
            </a:r>
            <a:endParaRPr lang="en-US" dirty="0" smtClean="0"/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  decentralization</a:t>
            </a:r>
            <a:r>
              <a:rPr lang="en-US" dirty="0"/>
              <a:t>. </a:t>
            </a:r>
            <a:r>
              <a:rPr lang="en-US" i="1" dirty="0"/>
              <a:t>International Journal of Public Administration</a:t>
            </a:r>
            <a:r>
              <a:rPr lang="en-US" dirty="0"/>
              <a:t>. </a:t>
            </a:r>
            <a:endParaRPr lang="en-US" dirty="0" smtClean="0"/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  32(8</a:t>
            </a:r>
            <a:r>
              <a:rPr lang="en-US" dirty="0"/>
              <a:t>): </a:t>
            </a:r>
            <a:r>
              <a:rPr lang="en-US" dirty="0" smtClean="0"/>
              <a:t>704–727</a:t>
            </a:r>
            <a:endParaRPr lang="en-US" dirty="0"/>
          </a:p>
          <a:p>
            <a:pPr marL="137160" indent="0">
              <a:buNone/>
            </a:pPr>
            <a:r>
              <a:rPr lang="en-US" dirty="0"/>
              <a:t>    </a:t>
            </a:r>
            <a:endParaRPr lang="en-US" dirty="0" smtClean="0"/>
          </a:p>
          <a:p>
            <a:pPr marL="137160" indent="0">
              <a:buNone/>
            </a:pPr>
            <a:r>
              <a:rPr lang="en-US" dirty="0" smtClean="0"/>
              <a:t>Khan</a:t>
            </a:r>
            <a:r>
              <a:rPr lang="en-US" dirty="0"/>
              <a:t>, H. (2008). </a:t>
            </a:r>
            <a:r>
              <a:rPr lang="en-US" i="1" dirty="0"/>
              <a:t>Introduction to Public Administration</a:t>
            </a:r>
            <a:r>
              <a:rPr lang="en-US" dirty="0"/>
              <a:t>. </a:t>
            </a:r>
            <a:r>
              <a:rPr lang="en-US" dirty="0" smtClean="0"/>
              <a:t> 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  University </a:t>
            </a:r>
            <a:r>
              <a:rPr lang="en-US" dirty="0"/>
              <a:t>Press of America</a:t>
            </a:r>
          </a:p>
          <a:p>
            <a:pPr marL="137160" indent="0">
              <a:buNone/>
            </a:pPr>
            <a:r>
              <a:rPr lang="en-US" dirty="0"/>
              <a:t> </a:t>
            </a:r>
          </a:p>
          <a:p>
            <a:pPr marL="137160" indent="0">
              <a:buNone/>
            </a:pPr>
            <a:r>
              <a:rPr lang="en-US" dirty="0" smtClean="0"/>
              <a:t>Shafritz</a:t>
            </a:r>
            <a:r>
              <a:rPr lang="en-US" dirty="0"/>
              <a:t>, J., &amp; Hyde. A. (2007). </a:t>
            </a:r>
            <a:r>
              <a:rPr lang="en-US" i="1" dirty="0"/>
              <a:t>Classics of Public </a:t>
            </a:r>
            <a:r>
              <a:rPr lang="en-US" i="1" dirty="0" smtClean="0"/>
              <a:t> </a:t>
            </a:r>
          </a:p>
          <a:p>
            <a:pPr marL="13716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Administration</a:t>
            </a:r>
            <a:r>
              <a:rPr lang="en-US" dirty="0"/>
              <a:t>. Wadsworth: Boston.</a:t>
            </a:r>
          </a:p>
          <a:p>
            <a:endParaRPr lang="en-US" dirty="0"/>
          </a:p>
          <a:p>
            <a:pPr marL="137160" indent="0">
              <a:buNone/>
            </a:pPr>
            <a:r>
              <a:rPr lang="en-US" dirty="0" smtClean="0"/>
              <a:t>Jeong </a:t>
            </a:r>
            <a:r>
              <a:rPr lang="en-US" dirty="0"/>
              <a:t>Chun </a:t>
            </a:r>
            <a:r>
              <a:rPr lang="en-US" dirty="0" err="1"/>
              <a:t>Hai</a:t>
            </a:r>
            <a:r>
              <a:rPr lang="en-US" dirty="0"/>
              <a:t> &amp; Nor Fadzlina N. (2007). </a:t>
            </a:r>
            <a:r>
              <a:rPr lang="en-US" i="1" dirty="0"/>
              <a:t>Principles of </a:t>
            </a:r>
            <a:endParaRPr lang="en-US" i="1" dirty="0" smtClean="0"/>
          </a:p>
          <a:p>
            <a:pPr marL="13716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Public </a:t>
            </a:r>
            <a:r>
              <a:rPr lang="en-US" i="1" dirty="0"/>
              <a:t>Administration: </a:t>
            </a:r>
            <a:r>
              <a:rPr lang="en-US" i="1" dirty="0" smtClean="0"/>
              <a:t>An </a:t>
            </a:r>
            <a:r>
              <a:rPr lang="en-US" i="1" dirty="0"/>
              <a:t>Introduction.</a:t>
            </a:r>
            <a:r>
              <a:rPr lang="en-US" dirty="0"/>
              <a:t> Kuala </a:t>
            </a:r>
            <a:endParaRPr lang="en-US" dirty="0" smtClean="0"/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    Lumpur</a:t>
            </a:r>
            <a:r>
              <a:rPr lang="en-US" dirty="0"/>
              <a:t>: </a:t>
            </a:r>
            <a:r>
              <a:rPr lang="en-US" dirty="0" err="1"/>
              <a:t>Karisma</a:t>
            </a:r>
            <a:r>
              <a:rPr lang="en-US" dirty="0"/>
              <a:t> Publications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88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</TotalTime>
  <Words>132</Words>
  <Application>Microsoft Office PowerPoint</Application>
  <PresentationFormat>On-screen Show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The meaning and value of a career in public administration.  </vt:lpstr>
      <vt:lpstr>Meaning and value in the public sector</vt:lpstr>
      <vt:lpstr>Meaning and value in the private sector</vt:lpstr>
      <vt:lpstr>References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meaning and value of a career in public administration.  Meaning and value in the public sector</dc:title>
  <dc:creator>Tonica</dc:creator>
  <cp:lastModifiedBy>Tonica</cp:lastModifiedBy>
  <cp:revision>3</cp:revision>
  <dcterms:created xsi:type="dcterms:W3CDTF">2014-04-30T10:13:46Z</dcterms:created>
  <dcterms:modified xsi:type="dcterms:W3CDTF">2014-04-30T10:41:36Z</dcterms:modified>
</cp:coreProperties>
</file>