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8" d="100"/>
          <a:sy n="88" d="100"/>
        </p:scale>
        <p:origin x="-1984" y="-112"/>
      </p:cViewPr>
      <p:guideLst>
        <p:guide orient="horz" pos="2160"/>
        <p:guide pos="2880"/>
      </p:guideLst>
    </p:cSldViewPr>
  </p:slideViewPr>
  <p:notesTextViewPr>
    <p:cViewPr>
      <p:scale>
        <a:sx n="100" d="100"/>
        <a:sy n="100" d="100"/>
      </p:scale>
      <p:origin x="0" y="8"/>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6C5963-7A67-D94F-AEB0-97EEE72EDB5C}" type="datetimeFigureOut">
              <a:rPr lang="en-US" smtClean="0"/>
              <a:t>5/23/14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4491D-D280-7542-A6B1-8CA52278CA1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point of packaging is to have something that will last through transport from the Texas home</a:t>
            </a:r>
            <a:r>
              <a:rPr lang="en-US" baseline="0" dirty="0" smtClean="0"/>
              <a:t> base to the 5 different distribution centers. Traveling by truck or semi may prove to be inimical to the packaging materials so something that is durable and long lasting may be needed. Not only must packaging be durable but it must also be light weight. Heavy boxes add to shipping costs and aren’t considered environmentally safe. The box design itself must be something that is eco friendly, meaning that the box should be as compact to the lap top as possible (sometimes this means that the shape of the packaging doesn’t have to be a square or rectangle but simply must protect the product. Thus, a package may cut corners in its overall shape (literally and figuratively). </a:t>
            </a:r>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While bamboo packaging may be FSC approved there should also be an equivalent US approval associated with the packaging. Consumers are aware of China getting a bad rep in having lead in its toys, having sweat shops, and grossly ignoring child labor laws. Having a US representative’s stamp of approval along with the FSC certification would ease consumer’s minds as to the environmentally safe material and the manufacturer's adherence to international labor/child laws. </a:t>
            </a:r>
            <a:endParaRPr lang="en-US" smtClean="0"/>
          </a:p>
          <a:p>
            <a:endParaRPr lang="en-US"/>
          </a:p>
        </p:txBody>
      </p:sp>
      <p:sp>
        <p:nvSpPr>
          <p:cNvPr id="4" name="Slide Number Placeholder 3"/>
          <p:cNvSpPr>
            <a:spLocks noGrp="1"/>
          </p:cNvSpPr>
          <p:nvPr>
            <p:ph type="sldNum" sz="quarter" idx="10"/>
          </p:nvPr>
        </p:nvSpPr>
        <p:spPr/>
        <p:txBody>
          <a:bodyPr/>
          <a:lstStyle/>
          <a:p>
            <a:fld id="{F034491D-D280-7542-A6B1-8CA52278CA16}" type="slidenum">
              <a:rPr lang="en-US" smtClean="0"/>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Companies</a:t>
            </a:r>
            <a:r>
              <a:rPr lang="en-US" baseline="0" dirty="0" smtClean="0"/>
              <a:t> receive tax incentives if their packaging is environmentally safe, or something called “green incentives”. This will help with marketing and associate our company with being environmentally friendly. The design should be innovative in order to attract a younger consumer. The marketing business is inundated with focus group studies that show how important it is to reach a younger audience as they set the trend for what is worth buying. The package should above all be recyclable. It’s a good idea both for tax and environmental reasons. </a:t>
            </a:r>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China holds a Forest Stewardship Council (FSC) for certain bamboo forests. Bamboo is a unique packaging option because it is both compostable and light weight. Dell used a similar design in their model in 2010. Using this material will allow for a good brand name associated with eco-friendly designs to be part of our marketing schematic.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Bamboo material replaces previous plastic cushioning and non-recyclable cardboard. </a:t>
            </a:r>
          </a:p>
          <a:p>
            <a:r>
              <a:rPr lang="en-US" dirty="0" smtClean="0"/>
              <a:t>Using bamboo materials for packaging makes the company look good since bamboo is recyclable, compostable, and reduces packaging volume thereby cutting costs.</a:t>
            </a:r>
          </a:p>
          <a:p>
            <a:r>
              <a:rPr lang="en-US" dirty="0" smtClean="0"/>
              <a:t>Bamboo’s curb appeal is also that its fast growing and doesn’t require pesticides to grow.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Drawbacks to using bamboo would mostly entail shipping costs. Since material is being shipped from China there will be extensive duties and taxes due at the time of shipment. Buying in bulk may be an option as costs lessen with larger items in a cost to shipment ratio. </a:t>
            </a:r>
          </a:p>
          <a:p>
            <a:r>
              <a:rPr lang="en-US" dirty="0" smtClean="0"/>
              <a:t>Depending on how well the company does investment in a stateside bamboo plant/forest may be something to research and eventually invest in.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Packaging will use a digital printing method. Digital printing method secures branding (important to marketing) as the colors are vibrant. Vibrant colors attract attention and consumer recognition. If colors are bland or un-saturated (as is the case with other printing methods on cardboard or bamboo packaging) then they receive less attention and detrimentally affect profits.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Digital printing allows for more detail in the design. Details suggest effort and effort in design suggest money. Meaning, since the company is willing to spend a little extra on printing and intricate designs it has enough money to make a worthwhile and lasting product. Since the packaging is the presentation of the product then people may base their buying decision purely on packaging alone, hence its importance. An HP Indigo Digital Press would best be suited for our specific needs and expectations.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Taxes and costs for shipping from China may exceed our small budget and needs. Since our initial supply of lap tops only calls for 3,000 at a time, and shipping costs from China are measured 40 foot containers (costing around $5,000) it may not be a cost effective choice to have bamboo as our sole packaging material. Its environmental friendliness is attractive and will benefit the company as being deemed environmentally conscience but packaging costs may remain a concern.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primary packaging is made out of bamboo then environmentally safe packaging has been taken care of. Other factors to consider would be whether or not the bamboo forest packaging material was being harvested from was FSC approved in China. </a:t>
            </a:r>
          </a:p>
          <a:p>
            <a:r>
              <a:rPr lang="en-US" dirty="0" smtClean="0"/>
              <a:t>There may also proved to problems in manufacturing in China. </a:t>
            </a:r>
          </a:p>
          <a:p>
            <a:pPr lvl="1"/>
            <a:r>
              <a:rPr lang="en-US" dirty="0" smtClean="0"/>
              <a:t>Problems may consist of child labor laws being foregone, sweat shops being implemented, wage and union concerns. </a:t>
            </a:r>
          </a:p>
          <a:p>
            <a:pPr lvl="1"/>
            <a:r>
              <a:rPr lang="en-US" dirty="0" smtClean="0"/>
              <a:t>In order to have an environmentally friendly packaging this means that all issues of environment must be taken note of, from forest to human factors. </a:t>
            </a:r>
          </a:p>
          <a:p>
            <a:endParaRPr lang="en-US" dirty="0"/>
          </a:p>
        </p:txBody>
      </p:sp>
      <p:sp>
        <p:nvSpPr>
          <p:cNvPr id="4" name="Slide Number Placeholder 3"/>
          <p:cNvSpPr>
            <a:spLocks noGrp="1"/>
          </p:cNvSpPr>
          <p:nvPr>
            <p:ph type="sldNum" sz="quarter" idx="10"/>
          </p:nvPr>
        </p:nvSpPr>
        <p:spPr/>
        <p:txBody>
          <a:bodyPr/>
          <a:lstStyle/>
          <a:p>
            <a:fld id="{F034491D-D280-7542-A6B1-8CA52278CA16}"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9E30E95-EB63-E541-9B41-DA4962348057}" type="datetimeFigureOut">
              <a:rPr lang="en-US" smtClean="0"/>
              <a:t>5/23/14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C443B2-20EB-824D-A610-6C3010EDDC8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E30E95-EB63-E541-9B41-DA4962348057}" type="datetimeFigureOut">
              <a:rPr lang="en-US" smtClean="0"/>
              <a:t>5/23/14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443B2-20EB-824D-A610-6C3010EDDC8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7C443B2-20EB-824D-A610-6C3010EDDC8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E30E95-EB63-E541-9B41-DA4962348057}" type="datetimeFigureOut">
              <a:rPr lang="en-US" smtClean="0"/>
              <a:t>5/23/14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9E30E95-EB63-E541-9B41-DA4962348057}" type="datetimeFigureOut">
              <a:rPr lang="en-US" smtClean="0"/>
              <a:t>5/23/14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7C443B2-20EB-824D-A610-6C3010EDDC8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9E30E95-EB63-E541-9B41-DA4962348057}" type="datetimeFigureOut">
              <a:rPr lang="en-US" smtClean="0"/>
              <a:t>5/23/14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C443B2-20EB-824D-A610-6C3010EDDC8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9E30E95-EB63-E541-9B41-DA4962348057}" type="datetimeFigureOut">
              <a:rPr lang="en-US" smtClean="0"/>
              <a:t>5/23/14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443B2-20EB-824D-A610-6C3010EDDC8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9E30E95-EB63-E541-9B41-DA4962348057}" type="datetimeFigureOut">
              <a:rPr lang="en-US" smtClean="0"/>
              <a:t>5/23/14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7C443B2-20EB-824D-A610-6C3010EDDC8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E30E95-EB63-E541-9B41-DA4962348057}" type="datetimeFigureOut">
              <a:rPr lang="en-US" smtClean="0"/>
              <a:t>5/23/14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7C443B2-20EB-824D-A610-6C3010EDDC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9E30E95-EB63-E541-9B41-DA4962348057}" type="datetimeFigureOut">
              <a:rPr lang="en-US" smtClean="0"/>
              <a:t>5/23/14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7C443B2-20EB-824D-A610-6C3010EDDC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7C443B2-20EB-824D-A610-6C3010EDDC8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9E30E95-EB63-E541-9B41-DA4962348057}" type="datetimeFigureOut">
              <a:rPr lang="en-US" smtClean="0"/>
              <a:t>5/23/14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7C443B2-20EB-824D-A610-6C3010EDDC8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9E30E95-EB63-E541-9B41-DA4962348057}" type="datetimeFigureOut">
              <a:rPr lang="en-US" smtClean="0"/>
              <a:t>5/23/14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9E30E95-EB63-E541-9B41-DA4962348057}" type="datetimeFigureOut">
              <a:rPr lang="en-US" smtClean="0"/>
              <a:t>5/23/14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7C443B2-20EB-824D-A610-6C3010EDDC8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r"/>
            <a:r>
              <a:rPr lang="en-US" i="1" dirty="0" smtClean="0"/>
              <a:t>By First Name Last Name</a:t>
            </a:r>
            <a:endParaRPr lang="en-US" i="1" dirty="0"/>
          </a:p>
        </p:txBody>
      </p:sp>
      <p:sp>
        <p:nvSpPr>
          <p:cNvPr id="2" name="Title 1"/>
          <p:cNvSpPr>
            <a:spLocks noGrp="1"/>
          </p:cNvSpPr>
          <p:nvPr>
            <p:ph type="ctrTitle"/>
          </p:nvPr>
        </p:nvSpPr>
        <p:spPr/>
        <p:txBody>
          <a:bodyPr/>
          <a:lstStyle/>
          <a:p>
            <a:r>
              <a:rPr lang="en-US" dirty="0" smtClean="0"/>
              <a:t>Packaging Design Briefs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Concerns</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Bamboo bamboo bamboo </a:t>
            </a:r>
          </a:p>
          <a:p>
            <a:pPr>
              <a:lnSpc>
                <a:spcPct val="150000"/>
              </a:lnSpc>
            </a:pPr>
            <a:r>
              <a:rPr lang="en-US" dirty="0" smtClean="0"/>
              <a:t>FSC approval enough? </a:t>
            </a:r>
          </a:p>
          <a:p>
            <a:pPr>
              <a:lnSpc>
                <a:spcPct val="150000"/>
              </a:lnSpc>
            </a:pPr>
            <a:r>
              <a:rPr lang="en-US" dirty="0" smtClean="0"/>
              <a:t>Manufacturing problems to consider </a:t>
            </a:r>
          </a:p>
          <a:p>
            <a:pPr lvl="1">
              <a:lnSpc>
                <a:spcPct val="150000"/>
              </a:lnSpc>
            </a:pPr>
            <a:r>
              <a:rPr lang="en-US" dirty="0" smtClean="0"/>
              <a:t>Child labor laws</a:t>
            </a:r>
          </a:p>
          <a:p>
            <a:pPr lvl="1">
              <a:lnSpc>
                <a:spcPct val="150000"/>
              </a:lnSpc>
            </a:pPr>
            <a:r>
              <a:rPr lang="en-US" dirty="0" smtClean="0"/>
              <a:t>Sweat shops </a:t>
            </a:r>
          </a:p>
          <a:p>
            <a:pPr lvl="1">
              <a:lnSpc>
                <a:spcPct val="150000"/>
              </a:lnSpc>
            </a:pPr>
            <a:r>
              <a:rPr lang="en-US" dirty="0" smtClean="0"/>
              <a:t>Wage and union concerns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Concerns (cont.)</a:t>
            </a:r>
            <a:endParaRPr lang="en-US" dirty="0"/>
          </a:p>
        </p:txBody>
      </p:sp>
      <p:sp>
        <p:nvSpPr>
          <p:cNvPr id="3" name="Content Placeholder 2"/>
          <p:cNvSpPr>
            <a:spLocks noGrp="1"/>
          </p:cNvSpPr>
          <p:nvPr>
            <p:ph sz="quarter" idx="1"/>
          </p:nvPr>
        </p:nvSpPr>
        <p:spPr/>
        <p:txBody>
          <a:bodyPr>
            <a:normAutofit/>
          </a:bodyPr>
          <a:lstStyle/>
          <a:p>
            <a:pPr>
              <a:lnSpc>
                <a:spcPct val="200000"/>
              </a:lnSpc>
            </a:pPr>
            <a:r>
              <a:rPr lang="en-US" dirty="0" smtClean="0"/>
              <a:t>FSC – US equivalent? </a:t>
            </a:r>
          </a:p>
          <a:p>
            <a:pPr>
              <a:lnSpc>
                <a:spcPct val="200000"/>
              </a:lnSpc>
            </a:pPr>
            <a:r>
              <a:rPr lang="en-US" dirty="0" smtClean="0"/>
              <a:t>China’s bad reputation </a:t>
            </a:r>
          </a:p>
          <a:p>
            <a:pPr>
              <a:lnSpc>
                <a:spcPct val="200000"/>
              </a:lnSpc>
            </a:pPr>
            <a:r>
              <a:rPr lang="en-US" dirty="0" smtClean="0"/>
              <a:t>What does the consumer want?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Packaging Function</a:t>
            </a:r>
            <a:endParaRPr lang="en-US" dirty="0"/>
          </a:p>
        </p:txBody>
      </p:sp>
      <p:sp>
        <p:nvSpPr>
          <p:cNvPr id="3" name="Content Placeholder 2"/>
          <p:cNvSpPr>
            <a:spLocks noGrp="1"/>
          </p:cNvSpPr>
          <p:nvPr>
            <p:ph sz="quarter" idx="1"/>
          </p:nvPr>
        </p:nvSpPr>
        <p:spPr/>
        <p:txBody>
          <a:bodyPr/>
          <a:lstStyle/>
          <a:p>
            <a:pPr>
              <a:lnSpc>
                <a:spcPct val="150000"/>
              </a:lnSpc>
            </a:pPr>
            <a:r>
              <a:rPr lang="en-US" dirty="0"/>
              <a:t>P</a:t>
            </a:r>
            <a:r>
              <a:rPr lang="en-US" dirty="0" smtClean="0"/>
              <a:t>rovide necessary protection while in transport</a:t>
            </a:r>
          </a:p>
          <a:p>
            <a:pPr>
              <a:lnSpc>
                <a:spcPct val="150000"/>
              </a:lnSpc>
            </a:pPr>
            <a:r>
              <a:rPr lang="en-US" dirty="0" smtClean="0"/>
              <a:t>Be light weight and durable </a:t>
            </a:r>
          </a:p>
          <a:p>
            <a:pPr>
              <a:lnSpc>
                <a:spcPct val="150000"/>
              </a:lnSpc>
            </a:pPr>
            <a:r>
              <a:rPr lang="en-US" dirty="0" smtClean="0"/>
              <a:t>Environmentally sustainable</a:t>
            </a:r>
          </a:p>
          <a:p>
            <a:pPr>
              <a:lnSpc>
                <a:spcPct val="150000"/>
              </a:lnSpc>
            </a:pPr>
            <a:r>
              <a:rPr lang="en-US" dirty="0" smtClean="0"/>
              <a:t> Eco friendly design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Packaging Function II</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Be composed of 25 % or less post consumer recycled content</a:t>
            </a:r>
          </a:p>
          <a:p>
            <a:pPr>
              <a:lnSpc>
                <a:spcPct val="150000"/>
              </a:lnSpc>
            </a:pPr>
            <a:r>
              <a:rPr lang="en-US" dirty="0" smtClean="0"/>
              <a:t>Shape design is innovative yet still utilitarian (easily stackable but “neat” looking)</a:t>
            </a:r>
          </a:p>
          <a:p>
            <a:pPr>
              <a:lnSpc>
                <a:spcPct val="150000"/>
              </a:lnSpc>
            </a:pPr>
            <a:r>
              <a:rPr lang="en-US" dirty="0" smtClean="0"/>
              <a:t>Recyclable packaging (for environmental and tax reasons)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endParaRPr lang="en-US" dirty="0"/>
          </a:p>
        </p:txBody>
      </p:sp>
      <p:sp>
        <p:nvSpPr>
          <p:cNvPr id="3" name="Content Placeholder 2"/>
          <p:cNvSpPr>
            <a:spLocks noGrp="1"/>
          </p:cNvSpPr>
          <p:nvPr>
            <p:ph sz="quarter" idx="1"/>
          </p:nvPr>
        </p:nvSpPr>
        <p:spPr/>
        <p:txBody>
          <a:bodyPr/>
          <a:lstStyle/>
          <a:p>
            <a:pPr>
              <a:lnSpc>
                <a:spcPct val="150000"/>
              </a:lnSpc>
            </a:pPr>
            <a:r>
              <a:rPr lang="en-US" dirty="0" smtClean="0"/>
              <a:t>China bamboo </a:t>
            </a:r>
            <a:r>
              <a:rPr lang="en-US" dirty="0" err="1" smtClean="0"/>
              <a:t>withForest</a:t>
            </a:r>
            <a:r>
              <a:rPr lang="en-US" dirty="0" smtClean="0"/>
              <a:t> Stewardship Council (FSC) approval</a:t>
            </a:r>
          </a:p>
          <a:p>
            <a:pPr lvl="1">
              <a:lnSpc>
                <a:spcPct val="150000"/>
              </a:lnSpc>
            </a:pPr>
            <a:r>
              <a:rPr lang="en-US" dirty="0" smtClean="0"/>
              <a:t>Light weight</a:t>
            </a:r>
          </a:p>
          <a:p>
            <a:pPr lvl="1">
              <a:lnSpc>
                <a:spcPct val="150000"/>
              </a:lnSpc>
            </a:pPr>
            <a:r>
              <a:rPr lang="en-US" dirty="0" smtClean="0"/>
              <a:t>Compostable  </a:t>
            </a:r>
          </a:p>
          <a:p>
            <a:pPr>
              <a:lnSpc>
                <a:spcPct val="150000"/>
              </a:lnSpc>
            </a:pPr>
            <a:r>
              <a:rPr lang="en-US" dirty="0" smtClean="0"/>
              <a:t>Great for branding </a:t>
            </a:r>
          </a:p>
          <a:p>
            <a:pPr lvl="1">
              <a:lnSpc>
                <a:spcPct val="150000"/>
              </a:lnSpc>
            </a:pPr>
            <a:r>
              <a:rPr lang="en-US" dirty="0" smtClean="0"/>
              <a:t>Marketing schematic</a:t>
            </a:r>
          </a:p>
          <a:p>
            <a:pPr lvl="1">
              <a:lnSpc>
                <a:spcPct val="150000"/>
              </a:lnSpc>
            </a:pPr>
            <a:r>
              <a:rPr lang="en-US" dirty="0" smtClean="0"/>
              <a:t>Creating a brand name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(cont.)</a:t>
            </a:r>
            <a:endParaRPr lang="en-US" dirty="0"/>
          </a:p>
        </p:txBody>
      </p:sp>
      <p:sp>
        <p:nvSpPr>
          <p:cNvPr id="3" name="Content Placeholder 2"/>
          <p:cNvSpPr>
            <a:spLocks noGrp="1"/>
          </p:cNvSpPr>
          <p:nvPr>
            <p:ph sz="quarter" idx="1"/>
          </p:nvPr>
        </p:nvSpPr>
        <p:spPr/>
        <p:txBody>
          <a:bodyPr>
            <a:normAutofit/>
          </a:bodyPr>
          <a:lstStyle/>
          <a:p>
            <a:pPr>
              <a:lnSpc>
                <a:spcPct val="160000"/>
              </a:lnSpc>
            </a:pPr>
            <a:r>
              <a:rPr lang="en-US" dirty="0" smtClean="0"/>
              <a:t>Bamboo </a:t>
            </a:r>
          </a:p>
          <a:p>
            <a:pPr lvl="1">
              <a:lnSpc>
                <a:spcPct val="160000"/>
              </a:lnSpc>
            </a:pPr>
            <a:r>
              <a:rPr lang="en-US" dirty="0" smtClean="0"/>
              <a:t>not plastic</a:t>
            </a:r>
          </a:p>
          <a:p>
            <a:pPr lvl="1">
              <a:lnSpc>
                <a:spcPct val="160000"/>
              </a:lnSpc>
            </a:pPr>
            <a:r>
              <a:rPr lang="en-US" dirty="0" smtClean="0"/>
              <a:t>Recyclable</a:t>
            </a:r>
          </a:p>
          <a:p>
            <a:pPr lvl="1">
              <a:lnSpc>
                <a:spcPct val="160000"/>
              </a:lnSpc>
            </a:pPr>
            <a:r>
              <a:rPr lang="en-US" dirty="0" smtClean="0"/>
              <a:t>Compostable</a:t>
            </a:r>
          </a:p>
          <a:p>
            <a:pPr lvl="1">
              <a:lnSpc>
                <a:spcPct val="160000"/>
              </a:lnSpc>
            </a:pPr>
            <a:r>
              <a:rPr lang="en-US" dirty="0" smtClean="0"/>
              <a:t>Reduce packaging volume </a:t>
            </a:r>
          </a:p>
          <a:p>
            <a:pPr lvl="1">
              <a:lnSpc>
                <a:spcPct val="160000"/>
              </a:lnSpc>
            </a:pPr>
            <a:r>
              <a:rPr lang="en-US" dirty="0" smtClean="0"/>
              <a:t>No pesticides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(cont.)</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Drawbacks </a:t>
            </a:r>
          </a:p>
          <a:p>
            <a:pPr lvl="1">
              <a:lnSpc>
                <a:spcPct val="150000"/>
              </a:lnSpc>
            </a:pPr>
            <a:r>
              <a:rPr lang="en-US" dirty="0" smtClean="0"/>
              <a:t>Shipping cost</a:t>
            </a:r>
          </a:p>
          <a:p>
            <a:pPr lvl="1">
              <a:lnSpc>
                <a:spcPct val="150000"/>
              </a:lnSpc>
            </a:pPr>
            <a:r>
              <a:rPr lang="en-US" dirty="0" smtClean="0"/>
              <a:t>Duties and taxes</a:t>
            </a:r>
          </a:p>
          <a:p>
            <a:pPr lvl="1">
              <a:lnSpc>
                <a:spcPct val="150000"/>
              </a:lnSpc>
            </a:pPr>
            <a:r>
              <a:rPr lang="en-US" dirty="0" smtClean="0"/>
              <a:t>Buy in bulk</a:t>
            </a:r>
          </a:p>
          <a:p>
            <a:pPr>
              <a:lnSpc>
                <a:spcPct val="150000"/>
              </a:lnSpc>
            </a:pPr>
            <a:r>
              <a:rPr lang="en-US" dirty="0" smtClean="0"/>
              <a:t>Investment</a:t>
            </a:r>
          </a:p>
          <a:p>
            <a:pPr lvl="1">
              <a:lnSpc>
                <a:spcPct val="150000"/>
              </a:lnSpc>
            </a:pPr>
            <a:r>
              <a:rPr lang="en-US" dirty="0" smtClean="0"/>
              <a:t>Stateside bamboo forest</a:t>
            </a:r>
          </a:p>
          <a:p>
            <a:pPr lvl="1">
              <a:lnSpc>
                <a:spcPct val="150000"/>
              </a:lnSpc>
            </a:pPr>
            <a:r>
              <a:rPr lang="en-US" dirty="0" smtClean="0"/>
              <a:t>Needs extra research</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Method</a:t>
            </a:r>
            <a:endParaRPr lang="en-US" dirty="0"/>
          </a:p>
        </p:txBody>
      </p:sp>
      <p:sp>
        <p:nvSpPr>
          <p:cNvPr id="3" name="Content Placeholder 2"/>
          <p:cNvSpPr>
            <a:spLocks noGrp="1"/>
          </p:cNvSpPr>
          <p:nvPr>
            <p:ph sz="quarter" idx="1"/>
          </p:nvPr>
        </p:nvSpPr>
        <p:spPr/>
        <p:txBody>
          <a:bodyPr>
            <a:normAutofit/>
          </a:bodyPr>
          <a:lstStyle/>
          <a:p>
            <a:pPr algn="ctr">
              <a:lnSpc>
                <a:spcPct val="200000"/>
              </a:lnSpc>
            </a:pPr>
            <a:r>
              <a:rPr lang="en-US" dirty="0" smtClean="0"/>
              <a:t>Digital printing method</a:t>
            </a:r>
          </a:p>
          <a:p>
            <a:pPr lvl="1" algn="ctr">
              <a:lnSpc>
                <a:spcPct val="200000"/>
              </a:lnSpc>
            </a:pPr>
            <a:r>
              <a:rPr lang="en-US" dirty="0" smtClean="0"/>
              <a:t>Vibrancy</a:t>
            </a:r>
          </a:p>
          <a:p>
            <a:pPr lvl="1" algn="ctr">
              <a:lnSpc>
                <a:spcPct val="200000"/>
              </a:lnSpc>
            </a:pPr>
            <a:r>
              <a:rPr lang="en-US" dirty="0" smtClean="0"/>
              <a:t>Attractive</a:t>
            </a:r>
          </a:p>
          <a:p>
            <a:pPr lvl="1" algn="ctr">
              <a:lnSpc>
                <a:spcPct val="200000"/>
              </a:lnSpc>
            </a:pPr>
            <a:r>
              <a:rPr lang="en-US" dirty="0" smtClean="0"/>
              <a:t>Consumer recognition</a:t>
            </a:r>
          </a:p>
          <a:p>
            <a:pPr lvl="1" algn="ctr">
              <a:lnSpc>
                <a:spcPct val="200000"/>
              </a:lnSpc>
            </a:pPr>
            <a:r>
              <a:rPr lang="en-US" dirty="0" smtClean="0"/>
              <a:t>Important to profits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Method (cont.)</a:t>
            </a:r>
            <a:endParaRPr lang="en-US" dirty="0"/>
          </a:p>
        </p:txBody>
      </p:sp>
      <p:sp>
        <p:nvSpPr>
          <p:cNvPr id="3" name="Content Placeholder 2"/>
          <p:cNvSpPr>
            <a:spLocks noGrp="1"/>
          </p:cNvSpPr>
          <p:nvPr>
            <p:ph sz="quarter" idx="1"/>
          </p:nvPr>
        </p:nvSpPr>
        <p:spPr/>
        <p:txBody>
          <a:bodyPr>
            <a:normAutofit lnSpcReduction="10000"/>
          </a:bodyPr>
          <a:lstStyle/>
          <a:p>
            <a:pPr>
              <a:lnSpc>
                <a:spcPct val="200000"/>
              </a:lnSpc>
            </a:pPr>
            <a:r>
              <a:rPr lang="en-US" dirty="0" smtClean="0"/>
              <a:t>Digital Printing </a:t>
            </a:r>
          </a:p>
          <a:p>
            <a:pPr lvl="1">
              <a:lnSpc>
                <a:spcPct val="200000"/>
              </a:lnSpc>
            </a:pPr>
            <a:r>
              <a:rPr lang="en-US" dirty="0" smtClean="0"/>
              <a:t>Detail</a:t>
            </a:r>
          </a:p>
          <a:p>
            <a:pPr lvl="1">
              <a:lnSpc>
                <a:spcPct val="200000"/>
              </a:lnSpc>
            </a:pPr>
            <a:r>
              <a:rPr lang="en-US" dirty="0" smtClean="0"/>
              <a:t>The money question</a:t>
            </a:r>
          </a:p>
          <a:p>
            <a:pPr lvl="1">
              <a:lnSpc>
                <a:spcPct val="200000"/>
              </a:lnSpc>
            </a:pPr>
            <a:r>
              <a:rPr lang="en-US" dirty="0" smtClean="0"/>
              <a:t>Design </a:t>
            </a:r>
          </a:p>
          <a:p>
            <a:pPr lvl="1">
              <a:lnSpc>
                <a:spcPct val="200000"/>
              </a:lnSpc>
            </a:pPr>
            <a:r>
              <a:rPr lang="en-US" dirty="0" smtClean="0"/>
              <a:t>Presentation importance </a:t>
            </a:r>
          </a:p>
          <a:p>
            <a:pPr lvl="1">
              <a:lnSpc>
                <a:spcPct val="200000"/>
              </a:lnSpc>
            </a:pPr>
            <a:r>
              <a:rPr lang="en-US" dirty="0" smtClean="0"/>
              <a:t>HP Indigo Digital Press (expensive but worth it)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sz="quarter" idx="1"/>
          </p:nvPr>
        </p:nvSpPr>
        <p:spPr/>
        <p:txBody>
          <a:bodyPr>
            <a:normAutofit/>
          </a:bodyPr>
          <a:lstStyle/>
          <a:p>
            <a:pPr>
              <a:lnSpc>
                <a:spcPct val="200000"/>
              </a:lnSpc>
            </a:pPr>
            <a:r>
              <a:rPr lang="en-US" dirty="0" smtClean="0"/>
              <a:t>Taxes and costs for shipping </a:t>
            </a:r>
          </a:p>
          <a:p>
            <a:pPr>
              <a:lnSpc>
                <a:spcPct val="200000"/>
              </a:lnSpc>
            </a:pPr>
            <a:r>
              <a:rPr lang="en-US" dirty="0" smtClean="0"/>
              <a:t>Supply of lap tops</a:t>
            </a:r>
          </a:p>
          <a:p>
            <a:pPr>
              <a:lnSpc>
                <a:spcPct val="200000"/>
              </a:lnSpc>
            </a:pPr>
            <a:r>
              <a:rPr lang="en-US" dirty="0" smtClean="0"/>
              <a:t>Cost effectiveness for bamboo</a:t>
            </a:r>
          </a:p>
          <a:p>
            <a:pPr>
              <a:lnSpc>
                <a:spcPct val="200000"/>
              </a:lnSpc>
            </a:pPr>
            <a:r>
              <a:rPr lang="en-US" dirty="0" smtClean="0"/>
              <a:t>Which wins: environment or cost effectiveness  </a:t>
            </a:r>
          </a:p>
          <a:p>
            <a:pPr>
              <a:lnSpc>
                <a:spcPct val="200000"/>
              </a:lnSpc>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76</TotalTime>
  <Words>1092</Words>
  <Application>Microsoft Macintosh PowerPoint</Application>
  <PresentationFormat>On-screen Show (4:3)</PresentationFormat>
  <Paragraphs>88</Paragraphs>
  <Slides>11</Slides>
  <Notes>10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Civic</vt:lpstr>
      <vt:lpstr>Packaging Design Briefs </vt:lpstr>
      <vt:lpstr>Primary Packaging Function</vt:lpstr>
      <vt:lpstr>Primary Packaging Function II</vt:lpstr>
      <vt:lpstr>Materials</vt:lpstr>
      <vt:lpstr>Materials (cont.)</vt:lpstr>
      <vt:lpstr>Materials (cont.)</vt:lpstr>
      <vt:lpstr>Printing Method</vt:lpstr>
      <vt:lpstr>Printing Method (cont.)</vt:lpstr>
      <vt:lpstr>Assumptions</vt:lpstr>
      <vt:lpstr>Environmental Concerns</vt:lpstr>
      <vt:lpstr>Environmental Concerns (cont.)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Leah</dc:creator>
  <cp:lastModifiedBy>Leah</cp:lastModifiedBy>
  <cp:revision>28</cp:revision>
  <dcterms:created xsi:type="dcterms:W3CDTF">2014-05-23T12:58:54Z</dcterms:created>
  <dcterms:modified xsi:type="dcterms:W3CDTF">2014-05-23T14:15:19Z</dcterms:modified>
</cp:coreProperties>
</file>