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0" r:id="rId1"/>
  </p:sldMasterIdLst>
  <p:notesMasterIdLst>
    <p:notesMasterId r:id="rId12"/>
  </p:notesMasterIdLst>
  <p:sldIdLst>
    <p:sldId id="265" r:id="rId2"/>
    <p:sldId id="266" r:id="rId3"/>
    <p:sldId id="259" r:id="rId4"/>
    <p:sldId id="256" r:id="rId5"/>
    <p:sldId id="257" r:id="rId6"/>
    <p:sldId id="258" r:id="rId7"/>
    <p:sldId id="260" r:id="rId8"/>
    <p:sldId id="261" r:id="rId9"/>
    <p:sldId id="262"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074" autoAdjust="0"/>
  </p:normalViewPr>
  <p:slideViewPr>
    <p:cSldViewPr>
      <p:cViewPr varScale="1">
        <p:scale>
          <a:sx n="53" d="100"/>
          <a:sy n="53" d="100"/>
        </p:scale>
        <p:origin x="16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CB07F0-967B-470C-9E84-16E32E1B2C0B}" type="datetimeFigureOut">
              <a:rPr lang="en-US" smtClean="0"/>
              <a:pPr/>
              <a:t>5/24/2019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B311B0-0286-44B1-B217-F02BE1F1C610}" type="slidenum">
              <a:rPr lang="en-US" smtClean="0"/>
              <a:pPr/>
              <a:t>‹#›</a:t>
            </a:fld>
            <a:endParaRPr lang="en-US"/>
          </a:p>
        </p:txBody>
      </p:sp>
    </p:spTree>
    <p:extLst>
      <p:ext uri="{BB962C8B-B14F-4D97-AF65-F5344CB8AC3E}">
        <p14:creationId xmlns:p14="http://schemas.microsoft.com/office/powerpoint/2010/main" val="410383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patient, C.C., is a 70-year</a:t>
            </a:r>
            <a:r>
              <a:rPr lang="en-US" baseline="0" dirty="0" smtClean="0"/>
              <a:t> old female who recently moved into the area. She has not yet established a sources of care services and is in need of home health services that are specific to her needs. Her daughter provides her with her social support, and being new to the area, she is the only source of support that she has at the moment. However, this support is not sufficient as her daughter is not adequately trained to handle all her specific needs, hence the need for home health services.</a:t>
            </a:r>
            <a:endParaRPr lang="en-US" dirty="0"/>
          </a:p>
        </p:txBody>
      </p:sp>
      <p:sp>
        <p:nvSpPr>
          <p:cNvPr id="4" name="Slide Number Placeholder 3"/>
          <p:cNvSpPr>
            <a:spLocks noGrp="1"/>
          </p:cNvSpPr>
          <p:nvPr>
            <p:ph type="sldNum" sz="quarter" idx="10"/>
          </p:nvPr>
        </p:nvSpPr>
        <p:spPr/>
        <p:txBody>
          <a:bodyPr/>
          <a:lstStyle/>
          <a:p>
            <a:fld id="{74B311B0-0286-44B1-B217-F02BE1F1C610}" type="slidenum">
              <a:rPr lang="en-US" smtClean="0"/>
              <a:pPr/>
              <a:t>2</a:t>
            </a:fld>
            <a:endParaRPr lang="en-US"/>
          </a:p>
        </p:txBody>
      </p:sp>
    </p:spTree>
    <p:extLst>
      <p:ext uri="{BB962C8B-B14F-4D97-AF65-F5344CB8AC3E}">
        <p14:creationId xmlns:p14="http://schemas.microsoft.com/office/powerpoint/2010/main" val="501771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effectLst/>
                <a:latin typeface="+mn-lt"/>
                <a:ea typeface="+mn-ea"/>
                <a:cs typeface="+mn-cs"/>
              </a:rPr>
              <a:t>The patient depicts a fragile physical state that corresponds with her age but has been compounded by comorbidity. She is currently unable to walk on her own and as such, she may be in need of palliative care. Despite the fact that she has her daughter as support, she is not enough to provide the requisite care for the patient. Palliative care is a difficult undertaking, especially for older women (Reeves, 2018). Comorbidity makes her especially vulnerable, as  she currently struggles hypertension, diabetes and most importantly, has had stroke before. </a:t>
            </a:r>
          </a:p>
          <a:p>
            <a:r>
              <a:rPr lang="en-US" sz="1200" kern="1200" dirty="0" smtClean="0">
                <a:solidFill>
                  <a:schemeClr val="tx1"/>
                </a:solidFill>
                <a:effectLst/>
                <a:latin typeface="+mn-lt"/>
                <a:ea typeface="+mn-ea"/>
                <a:cs typeface="+mn-cs"/>
              </a:rPr>
              <a:t>She currently maintains a drug regime that consists of Atenolol (25mg </a:t>
            </a:r>
            <a:r>
              <a:rPr lang="en-US" sz="1200" kern="1200" dirty="0" err="1" smtClean="0">
                <a:solidFill>
                  <a:schemeClr val="tx1"/>
                </a:solidFill>
                <a:effectLst/>
                <a:latin typeface="+mn-lt"/>
                <a:ea typeface="+mn-ea"/>
                <a:cs typeface="+mn-cs"/>
              </a:rPr>
              <a:t>po</a:t>
            </a:r>
            <a:r>
              <a:rPr lang="en-US" sz="1200" kern="1200" dirty="0" smtClean="0">
                <a:solidFill>
                  <a:schemeClr val="tx1"/>
                </a:solidFill>
                <a:effectLst/>
                <a:latin typeface="+mn-lt"/>
                <a:ea typeface="+mn-ea"/>
                <a:cs typeface="+mn-cs"/>
              </a:rPr>
              <a:t> bid), Gemfibrozil (600mg tablet one </a:t>
            </a:r>
            <a:r>
              <a:rPr lang="en-US" sz="1200" kern="1200" dirty="0" err="1" smtClean="0">
                <a:solidFill>
                  <a:schemeClr val="tx1"/>
                </a:solidFill>
                <a:effectLst/>
                <a:latin typeface="+mn-lt"/>
                <a:ea typeface="+mn-ea"/>
                <a:cs typeface="+mn-cs"/>
              </a:rPr>
              <a:t>po</a:t>
            </a:r>
            <a:r>
              <a:rPr lang="en-US" sz="1200" kern="1200" dirty="0" smtClean="0">
                <a:solidFill>
                  <a:schemeClr val="tx1"/>
                </a:solidFill>
                <a:effectLst/>
                <a:latin typeface="+mn-lt"/>
                <a:ea typeface="+mn-ea"/>
                <a:cs typeface="+mn-cs"/>
              </a:rPr>
              <a:t> bid), Atorvastatin Calcium (40mg tab </a:t>
            </a:r>
            <a:r>
              <a:rPr lang="en-US" sz="1200" kern="1200" dirty="0" err="1" smtClean="0">
                <a:solidFill>
                  <a:schemeClr val="tx1"/>
                </a:solidFill>
                <a:effectLst/>
                <a:latin typeface="+mn-lt"/>
                <a:ea typeface="+mn-ea"/>
                <a:cs typeface="+mn-cs"/>
              </a:rPr>
              <a:t>po</a:t>
            </a:r>
            <a:r>
              <a:rPr lang="en-US" sz="1200" kern="1200" dirty="0" smtClean="0">
                <a:solidFill>
                  <a:schemeClr val="tx1"/>
                </a:solidFill>
                <a:effectLst/>
                <a:latin typeface="+mn-lt"/>
                <a:ea typeface="+mn-ea"/>
                <a:cs typeface="+mn-cs"/>
              </a:rPr>
              <a:t> daily), 70/30 inject 80units QAM and 80QPM, Amlodipine (5mg tablet). She is allergic to Lisinopril which causes a type of chronic cough. </a:t>
            </a:r>
          </a:p>
          <a:p>
            <a:r>
              <a:rPr lang="en-US" sz="1200" kern="1200" dirty="0" smtClean="0">
                <a:solidFill>
                  <a:schemeClr val="tx1"/>
                </a:solidFill>
                <a:effectLst/>
                <a:latin typeface="+mn-lt"/>
                <a:ea typeface="+mn-ea"/>
                <a:cs typeface="+mn-cs"/>
              </a:rPr>
              <a:t>The subjective factors of C.C.’s case indicate that she is need of constant observation. There is a need to look into her family history as she may be susceptible to other conditions that have not yet manifested through genetic or hereditary factors. There is also a need to consider mental care apart from physical care as individuals in palliative care usually require both components of treatment (</a:t>
            </a:r>
            <a:r>
              <a:rPr lang="en-US" sz="1200" kern="1200" dirty="0" err="1" smtClean="0">
                <a:solidFill>
                  <a:schemeClr val="tx1"/>
                </a:solidFill>
                <a:effectLst/>
                <a:latin typeface="+mn-lt"/>
                <a:ea typeface="+mn-ea"/>
                <a:cs typeface="+mn-cs"/>
              </a:rPr>
              <a:t>DailyCaring</a:t>
            </a:r>
            <a:r>
              <a:rPr lang="en-US" sz="1200" kern="1200" dirty="0" smtClean="0">
                <a:solidFill>
                  <a:schemeClr val="tx1"/>
                </a:solidFill>
                <a:effectLst/>
                <a:latin typeface="+mn-lt"/>
                <a:ea typeface="+mn-ea"/>
                <a:cs typeface="+mn-cs"/>
              </a:rPr>
              <a:t>, 2019).</a:t>
            </a:r>
            <a:endParaRPr lang="en-US" sz="1200" kern="1200" dirty="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4B311B0-0286-44B1-B217-F02BE1F1C610}" type="slidenum">
              <a:rPr lang="en-US" smtClean="0"/>
              <a:pPr/>
              <a:t>3</a:t>
            </a:fld>
            <a:endParaRPr lang="en-US"/>
          </a:p>
        </p:txBody>
      </p:sp>
    </p:spTree>
    <p:extLst>
      <p:ext uri="{BB962C8B-B14F-4D97-AF65-F5344CB8AC3E}">
        <p14:creationId xmlns:p14="http://schemas.microsoft.com/office/powerpoint/2010/main" val="3171818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C.C.</a:t>
            </a:r>
            <a:r>
              <a:rPr lang="en-US" baseline="0" dirty="0" smtClean="0"/>
              <a:t> generally appears to be well nourished and is alert with no noted distress. She is compliant and appears to have no scars, rashes, or bumps on her skin. She is of generally good health with no cardiovascular or respiratory complications. However, she suffers from weakness. She has also undergone three special lab tests, i.e., CBC, CMP, Thyroid Panel, and U/A. Her speech and coordination is slowed, a side effect of her previous stroke.</a:t>
            </a:r>
            <a:endParaRPr lang="en-US" dirty="0"/>
          </a:p>
        </p:txBody>
      </p:sp>
      <p:sp>
        <p:nvSpPr>
          <p:cNvPr id="4" name="Slide Number Placeholder 3"/>
          <p:cNvSpPr>
            <a:spLocks noGrp="1"/>
          </p:cNvSpPr>
          <p:nvPr>
            <p:ph type="sldNum" sz="quarter" idx="10"/>
          </p:nvPr>
        </p:nvSpPr>
        <p:spPr/>
        <p:txBody>
          <a:bodyPr/>
          <a:lstStyle/>
          <a:p>
            <a:fld id="{74B311B0-0286-44B1-B217-F02BE1F1C610}" type="slidenum">
              <a:rPr lang="en-US" smtClean="0"/>
              <a:pPr/>
              <a:t>4</a:t>
            </a:fld>
            <a:endParaRPr lang="en-US"/>
          </a:p>
        </p:txBody>
      </p:sp>
    </p:spTree>
    <p:extLst>
      <p:ext uri="{BB962C8B-B14F-4D97-AF65-F5344CB8AC3E}">
        <p14:creationId xmlns:p14="http://schemas.microsoft.com/office/powerpoint/2010/main" val="26049056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After analyzing</a:t>
            </a:r>
            <a:r>
              <a:rPr lang="en-US" baseline="0" dirty="0"/>
              <a:t> the current physical and mental condition of the patient, several areas are found that needs proper medical attention and assessment. It is observed due to the degrading mental health, she is not able to communicate effectively. Her daughter </a:t>
            </a:r>
            <a:r>
              <a:rPr lang="en-US" baseline="0" dirty="0" smtClean="0"/>
              <a:t>stated </a:t>
            </a:r>
            <a:r>
              <a:rPr lang="en-US" baseline="0" dirty="0"/>
              <a:t>that for a long time she is not able to mingle with people </a:t>
            </a:r>
            <a:r>
              <a:rPr lang="en-US" baseline="0" dirty="0" smtClean="0"/>
              <a:t>around </a:t>
            </a:r>
            <a:r>
              <a:rPr lang="en-US" baseline="0" dirty="0"/>
              <a:t>her. </a:t>
            </a:r>
            <a:r>
              <a:rPr lang="en-US" baseline="0" dirty="0" smtClean="0"/>
              <a:t>Because of the physical weakness </a:t>
            </a:r>
            <a:r>
              <a:rPr lang="en-US" baseline="0" dirty="0"/>
              <a:t>and </a:t>
            </a:r>
            <a:r>
              <a:rPr lang="en-US" baseline="0" dirty="0" smtClean="0"/>
              <a:t>loss of muscle </a:t>
            </a:r>
            <a:r>
              <a:rPr lang="en-US" baseline="0" dirty="0"/>
              <a:t>strength, she has lost the ability to move freely. This has further resulted to </a:t>
            </a:r>
            <a:r>
              <a:rPr lang="en-US" baseline="0" dirty="0" smtClean="0"/>
              <a:t>loss </a:t>
            </a:r>
            <a:r>
              <a:rPr lang="en-US" baseline="0" dirty="0"/>
              <a:t>of ability to self help and therefore needs proper care </a:t>
            </a:r>
            <a:r>
              <a:rPr lang="en-US" baseline="0" dirty="0" smtClean="0"/>
              <a:t>assistance. Despite the fact that she depicts symptoms of renal artery stenosis and </a:t>
            </a:r>
            <a:r>
              <a:rPr lang="en-US" baseline="0" dirty="0" err="1" smtClean="0"/>
              <a:t>hypternsion</a:t>
            </a:r>
            <a:r>
              <a:rPr lang="en-US" baseline="0" dirty="0" smtClean="0"/>
              <a:t>, the essential </a:t>
            </a:r>
            <a:r>
              <a:rPr lang="en-US" baseline="0" dirty="0" err="1" smtClean="0"/>
              <a:t>hyptertension</a:t>
            </a:r>
            <a:r>
              <a:rPr lang="en-US" baseline="0" dirty="0" smtClean="0"/>
              <a:t> is well managed.</a:t>
            </a:r>
            <a:endParaRPr lang="en-US" dirty="0"/>
          </a:p>
        </p:txBody>
      </p:sp>
      <p:sp>
        <p:nvSpPr>
          <p:cNvPr id="4" name="Slide Number Placeholder 3"/>
          <p:cNvSpPr>
            <a:spLocks noGrp="1"/>
          </p:cNvSpPr>
          <p:nvPr>
            <p:ph type="sldNum" sz="quarter" idx="10"/>
          </p:nvPr>
        </p:nvSpPr>
        <p:spPr/>
        <p:txBody>
          <a:bodyPr/>
          <a:lstStyle/>
          <a:p>
            <a:fld id="{74B311B0-0286-44B1-B217-F02BE1F1C610}" type="slidenum">
              <a:rPr lang="en-US" smtClean="0"/>
              <a:pPr/>
              <a:t>5</a:t>
            </a:fld>
            <a:endParaRPr lang="en-US"/>
          </a:p>
        </p:txBody>
      </p:sp>
    </p:spTree>
    <p:extLst>
      <p:ext uri="{BB962C8B-B14F-4D97-AF65-F5344CB8AC3E}">
        <p14:creationId xmlns:p14="http://schemas.microsoft.com/office/powerpoint/2010/main" val="21971294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first and main objective of C.C.’s critical care PP plan is to ensure she maintains her supply of the medicines in her regimen.</a:t>
            </a:r>
            <a:r>
              <a:rPr lang="en-US" baseline="0" dirty="0" smtClean="0"/>
              <a:t> As such, the current medical requirements for C.C. will have to be determined. Any existing gaps in her medication can be identified and adequately filled.</a:t>
            </a:r>
          </a:p>
          <a:p>
            <a:r>
              <a:rPr lang="en-US" baseline="0" dirty="0" smtClean="0"/>
              <a:t>Secondly, C.C. depicts significant challenges physically. As such, there is a need to identify all the physical requirements of C.C. to her achieve some degree of self-help. As such, the physical requirements shall be used to develop a shot term goal and a long term goal. While the short term goal is to improve the general physical condition of the patient, the long-term objective is to use these physical exercises to mitigate the impact of some of the health complications she is facing, such as hypertension.</a:t>
            </a:r>
          </a:p>
          <a:p>
            <a:r>
              <a:rPr lang="en-US" dirty="0" smtClean="0"/>
              <a:t>As is common among palliative care patients, mental health has to</a:t>
            </a:r>
            <a:r>
              <a:rPr lang="en-US" baseline="0" dirty="0" smtClean="0"/>
              <a:t> be taken into consideration. There is a need to conduct a mental health assessment to identify the mental health requirements of the patient and develop plausible interventions.</a:t>
            </a:r>
          </a:p>
          <a:p>
            <a:r>
              <a:rPr lang="en-US" baseline="0" dirty="0" smtClean="0"/>
              <a:t>Finally, care services will be detailed and planned to the needs of the patient, include medication, mental and physical health, and a caretaker to assist her on a daily basis.</a:t>
            </a:r>
            <a:endParaRPr lang="en-US" dirty="0"/>
          </a:p>
        </p:txBody>
      </p:sp>
      <p:sp>
        <p:nvSpPr>
          <p:cNvPr id="4" name="Slide Number Placeholder 3"/>
          <p:cNvSpPr>
            <a:spLocks noGrp="1"/>
          </p:cNvSpPr>
          <p:nvPr>
            <p:ph type="sldNum" sz="quarter" idx="10"/>
          </p:nvPr>
        </p:nvSpPr>
        <p:spPr/>
        <p:txBody>
          <a:bodyPr/>
          <a:lstStyle/>
          <a:p>
            <a:fld id="{74B311B0-0286-44B1-B217-F02BE1F1C610}" type="slidenum">
              <a:rPr lang="en-US" smtClean="0"/>
              <a:pPr/>
              <a:t>6</a:t>
            </a:fld>
            <a:endParaRPr lang="en-US"/>
          </a:p>
        </p:txBody>
      </p:sp>
    </p:spTree>
    <p:extLst>
      <p:ext uri="{BB962C8B-B14F-4D97-AF65-F5344CB8AC3E}">
        <p14:creationId xmlns:p14="http://schemas.microsoft.com/office/powerpoint/2010/main" val="37318516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To provide C.C with the required quality of care, it </a:t>
            </a:r>
            <a:r>
              <a:rPr lang="en-US" sz="1200" kern="1200" dirty="0">
                <a:solidFill>
                  <a:schemeClr val="tx1"/>
                </a:solidFill>
                <a:latin typeface="+mn-lt"/>
                <a:ea typeface="+mn-ea"/>
                <a:cs typeface="+mn-cs"/>
              </a:rPr>
              <a:t>is essential to collaborate with local agencies while managing </a:t>
            </a:r>
            <a:r>
              <a:rPr lang="en-US" sz="1200" kern="1200" dirty="0" smtClean="0">
                <a:solidFill>
                  <a:schemeClr val="tx1"/>
                </a:solidFill>
                <a:latin typeface="+mn-lt"/>
                <a:ea typeface="+mn-ea"/>
                <a:cs typeface="+mn-cs"/>
              </a:rPr>
              <a:t>(Valley, </a:t>
            </a:r>
            <a:r>
              <a:rPr lang="en-US" sz="1200" kern="1200" dirty="0">
                <a:solidFill>
                  <a:schemeClr val="tx1"/>
                </a:solidFill>
                <a:latin typeface="+mn-lt"/>
                <a:ea typeface="+mn-ea"/>
                <a:cs typeface="+mn-cs"/>
              </a:rPr>
              <a:t>2018). The entire process is monitored and controlled under Older Americans Act (OAA) in 1973 (</a:t>
            </a:r>
            <a:r>
              <a:rPr lang="en-US" sz="1200" kern="1200" dirty="0" err="1">
                <a:solidFill>
                  <a:schemeClr val="tx1"/>
                </a:solidFill>
                <a:latin typeface="+mn-lt"/>
                <a:ea typeface="+mn-ea"/>
                <a:cs typeface="+mn-cs"/>
              </a:rPr>
              <a:t>Colello</a:t>
            </a:r>
            <a:r>
              <a:rPr lang="en-US" sz="1200" kern="1200" dirty="0">
                <a:solidFill>
                  <a:schemeClr val="tx1"/>
                </a:solidFill>
                <a:latin typeface="+mn-lt"/>
                <a:ea typeface="+mn-ea"/>
                <a:cs typeface="+mn-cs"/>
              </a:rPr>
              <a:t>, &amp; </a:t>
            </a:r>
            <a:r>
              <a:rPr lang="en-US" sz="1200" kern="1200" dirty="0" err="1">
                <a:solidFill>
                  <a:schemeClr val="tx1"/>
                </a:solidFill>
                <a:latin typeface="+mn-lt"/>
                <a:ea typeface="+mn-ea"/>
                <a:cs typeface="+mn-cs"/>
              </a:rPr>
              <a:t>Napili</a:t>
            </a:r>
            <a:r>
              <a:rPr lang="en-US" sz="1200" kern="1200" dirty="0">
                <a:solidFill>
                  <a:schemeClr val="tx1"/>
                </a:solidFill>
                <a:latin typeface="+mn-lt"/>
                <a:ea typeface="+mn-ea"/>
                <a:cs typeface="+mn-cs"/>
              </a:rPr>
              <a:t>, 2016</a:t>
            </a:r>
            <a:r>
              <a:rPr lang="en-US" sz="1200" kern="1200" dirty="0" smtClean="0">
                <a:solidFill>
                  <a:schemeClr val="tx1"/>
                </a:solidFill>
                <a:latin typeface="+mn-lt"/>
                <a:ea typeface="+mn-ea"/>
                <a:cs typeface="+mn-cs"/>
              </a:rPr>
              <a:t>).</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The </a:t>
            </a:r>
            <a:r>
              <a:rPr lang="en-US" sz="1200" kern="1200" dirty="0">
                <a:solidFill>
                  <a:schemeClr val="tx1"/>
                </a:solidFill>
                <a:latin typeface="+mn-lt"/>
                <a:ea typeface="+mn-ea"/>
                <a:cs typeface="+mn-cs"/>
              </a:rPr>
              <a:t>help of the organizations is required in some </a:t>
            </a:r>
            <a:r>
              <a:rPr lang="en-US" sz="1200" kern="1200" dirty="0" smtClean="0">
                <a:solidFill>
                  <a:schemeClr val="tx1"/>
                </a:solidFill>
                <a:latin typeface="+mn-lt"/>
                <a:ea typeface="+mn-ea"/>
                <a:cs typeface="+mn-cs"/>
              </a:rPr>
              <a:t>areas as they provide specialized services that focus</a:t>
            </a:r>
            <a:r>
              <a:rPr lang="en-US" sz="1200" kern="1200" baseline="0" dirty="0" smtClean="0">
                <a:solidFill>
                  <a:schemeClr val="tx1"/>
                </a:solidFill>
                <a:latin typeface="+mn-lt"/>
                <a:ea typeface="+mn-ea"/>
                <a:cs typeface="+mn-cs"/>
              </a:rPr>
              <a:t> on specific patient needs</a:t>
            </a:r>
            <a:r>
              <a:rPr lang="en-US" sz="1200" kern="1200" dirty="0" smtClean="0">
                <a:solidFill>
                  <a:schemeClr val="tx1"/>
                </a:solidFill>
                <a:latin typeface="+mn-lt"/>
                <a:ea typeface="+mn-ea"/>
                <a:cs typeface="+mn-cs"/>
              </a:rPr>
              <a:t>. </a:t>
            </a:r>
            <a:r>
              <a:rPr lang="en-US" sz="1200" kern="1200" dirty="0">
                <a:solidFill>
                  <a:schemeClr val="tx1"/>
                </a:solidFill>
                <a:latin typeface="+mn-lt"/>
                <a:ea typeface="+mn-ea"/>
                <a:cs typeface="+mn-cs"/>
              </a:rPr>
              <a:t>Therefore VNMD, VN, Pharmacist Surgical Supplier would be contacted for this purpose. </a:t>
            </a:r>
          </a:p>
          <a:p>
            <a:endParaRPr lang="en-US" dirty="0"/>
          </a:p>
        </p:txBody>
      </p:sp>
      <p:sp>
        <p:nvSpPr>
          <p:cNvPr id="4" name="Slide Number Placeholder 3"/>
          <p:cNvSpPr>
            <a:spLocks noGrp="1"/>
          </p:cNvSpPr>
          <p:nvPr>
            <p:ph type="sldNum" sz="quarter" idx="10"/>
          </p:nvPr>
        </p:nvSpPr>
        <p:spPr/>
        <p:txBody>
          <a:bodyPr/>
          <a:lstStyle/>
          <a:p>
            <a:fld id="{74B311B0-0286-44B1-B217-F02BE1F1C610}" type="slidenum">
              <a:rPr lang="en-US" smtClean="0"/>
              <a:pPr/>
              <a:t>7</a:t>
            </a:fld>
            <a:endParaRPr lang="en-US"/>
          </a:p>
        </p:txBody>
      </p:sp>
    </p:spTree>
    <p:extLst>
      <p:ext uri="{BB962C8B-B14F-4D97-AF65-F5344CB8AC3E}">
        <p14:creationId xmlns:p14="http://schemas.microsoft.com/office/powerpoint/2010/main" val="12640559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a:t>
            </a:r>
            <a:r>
              <a:rPr lang="en-US" baseline="0" dirty="0"/>
              <a:t> additional service that the organization would be able to provide is mentioned in the above study and this would be beneficial for the purpose of giving full focus to her complete wellbeing.  </a:t>
            </a:r>
            <a:endParaRPr lang="en-US" dirty="0"/>
          </a:p>
        </p:txBody>
      </p:sp>
      <p:sp>
        <p:nvSpPr>
          <p:cNvPr id="4" name="Slide Number Placeholder 3"/>
          <p:cNvSpPr>
            <a:spLocks noGrp="1"/>
          </p:cNvSpPr>
          <p:nvPr>
            <p:ph type="sldNum" sz="quarter" idx="10"/>
          </p:nvPr>
        </p:nvSpPr>
        <p:spPr/>
        <p:txBody>
          <a:bodyPr/>
          <a:lstStyle/>
          <a:p>
            <a:fld id="{74B311B0-0286-44B1-B217-F02BE1F1C610}" type="slidenum">
              <a:rPr lang="en-US" smtClean="0"/>
              <a:pPr/>
              <a:t>8</a:t>
            </a:fld>
            <a:endParaRPr lang="en-US"/>
          </a:p>
        </p:txBody>
      </p:sp>
    </p:spTree>
    <p:extLst>
      <p:ext uri="{BB962C8B-B14F-4D97-AF65-F5344CB8AC3E}">
        <p14:creationId xmlns:p14="http://schemas.microsoft.com/office/powerpoint/2010/main" val="33118174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At the old age, mental support becomes one of the key areas of need. They considered themselves as socially isolated and a burden (</a:t>
            </a:r>
            <a:r>
              <a:rPr lang="en-US" sz="1200" kern="1200" dirty="0" err="1">
                <a:solidFill>
                  <a:schemeClr val="tx1"/>
                </a:solidFill>
                <a:latin typeface="+mn-lt"/>
                <a:ea typeface="+mn-ea"/>
                <a:cs typeface="+mn-cs"/>
              </a:rPr>
              <a:t>Wahlbeck</a:t>
            </a:r>
            <a:r>
              <a:rPr lang="en-US" sz="1200" kern="1200" dirty="0">
                <a:solidFill>
                  <a:schemeClr val="tx1"/>
                </a:solidFill>
                <a:latin typeface="+mn-lt"/>
                <a:ea typeface="+mn-ea"/>
                <a:cs typeface="+mn-cs"/>
              </a:rPr>
              <a:t>, 2015). The sense of isolation results to mental degradation and this might lead to affecting health. Therefore mental support provision is the key approach that would be adapted. Talk therapy, medication and such other services would be provided to support mental health. After some years, the lady would be transported to palliative care unit if her health status degrades and life comes to the ending stages. Proper medical to other support like helping with movement, bath and toilet, would be provided.</a:t>
            </a:r>
          </a:p>
          <a:p>
            <a:endParaRPr lang="en-US" dirty="0"/>
          </a:p>
        </p:txBody>
      </p:sp>
      <p:sp>
        <p:nvSpPr>
          <p:cNvPr id="4" name="Slide Number Placeholder 3"/>
          <p:cNvSpPr>
            <a:spLocks noGrp="1"/>
          </p:cNvSpPr>
          <p:nvPr>
            <p:ph type="sldNum" sz="quarter" idx="10"/>
          </p:nvPr>
        </p:nvSpPr>
        <p:spPr/>
        <p:txBody>
          <a:bodyPr/>
          <a:lstStyle/>
          <a:p>
            <a:fld id="{74B311B0-0286-44B1-B217-F02BE1F1C610}" type="slidenum">
              <a:rPr lang="en-US" smtClean="0"/>
              <a:pPr/>
              <a:t>9</a:t>
            </a:fld>
            <a:endParaRPr lang="en-US"/>
          </a:p>
        </p:txBody>
      </p:sp>
    </p:spTree>
    <p:extLst>
      <p:ext uri="{BB962C8B-B14F-4D97-AF65-F5344CB8AC3E}">
        <p14:creationId xmlns:p14="http://schemas.microsoft.com/office/powerpoint/2010/main" val="42066818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fld id="{1D8BD707-D9CF-40AE-B4C6-C98DA3205C09}" type="datetimeFigureOut">
              <a:rPr lang="en-US" smtClean="0"/>
              <a:pPr/>
              <a:t>5/24/2019</a:t>
            </a:fld>
            <a:endParaRPr lang="en-US"/>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endParaRPr lang="en-US"/>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367100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5/24/2019</a:t>
            </a:fld>
            <a:endParaRPr lang="en-US"/>
          </a:p>
        </p:txBody>
      </p:sp>
      <p:sp>
        <p:nvSpPr>
          <p:cNvPr id="6" name="Footer Placeholder 5"/>
          <p:cNvSpPr>
            <a:spLocks noGrp="1"/>
          </p:cNvSpPr>
          <p:nvPr>
            <p:ph type="ftr" sz="quarter" idx="11"/>
          </p:nvPr>
        </p:nvSpPr>
        <p:spPr/>
        <p:txBody>
          <a:bodyPr/>
          <a:lstStyle/>
          <a:p>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439596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n-US" smtClean="0"/>
              <a:t>Click to edit Master title style</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5/24/2019</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6726453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n-US" smtClean="0"/>
              <a:t>Click to edit Master title style</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5/24/2019</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622713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5/24/2019</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5963022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D8BD707-D9CF-40AE-B4C6-C98DA3205C09}" type="datetimeFigureOut">
              <a:rPr lang="en-US" smtClean="0"/>
              <a:pPr/>
              <a:t>5/24/2019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6561008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D8BD707-D9CF-40AE-B4C6-C98DA3205C09}" type="datetimeFigureOut">
              <a:rPr lang="en-US" smtClean="0"/>
              <a:pPr/>
              <a:t>5/24/2019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4740391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621301" y="6387910"/>
            <a:ext cx="990599" cy="228659"/>
          </a:xfrm>
        </p:spPr>
        <p:txBody>
          <a:bodyPr/>
          <a:lstStyle/>
          <a:p>
            <a:fld id="{1D8BD707-D9CF-40AE-B4C6-C98DA3205C09}" type="datetimeFigureOut">
              <a:rPr lang="en-US" smtClean="0"/>
              <a:pPr/>
              <a:t>5/24/2019</a:t>
            </a:fld>
            <a:endParaRPr lang="en-US"/>
          </a:p>
        </p:txBody>
      </p:sp>
      <p:sp>
        <p:nvSpPr>
          <p:cNvPr id="5" name="Footer Placeholder 4"/>
          <p:cNvSpPr>
            <a:spLocks noGrp="1"/>
          </p:cNvSpPr>
          <p:nvPr>
            <p:ph type="ftr" sz="quarter" idx="11"/>
          </p:nvPr>
        </p:nvSpPr>
        <p:spPr>
          <a:xfrm>
            <a:off x="516133" y="6387910"/>
            <a:ext cx="3859795" cy="228660"/>
          </a:xfrm>
        </p:spPr>
        <p:txBody>
          <a:bodyPr/>
          <a:lstStyle/>
          <a:p>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1123201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5/24/2019</a:t>
            </a:fld>
            <a:endParaRPr lang="en-US"/>
          </a:p>
        </p:txBody>
      </p:sp>
      <p:sp>
        <p:nvSpPr>
          <p:cNvPr id="5" name="Footer Placeholder 4"/>
          <p:cNvSpPr>
            <a:spLocks noGrp="1"/>
          </p:cNvSpPr>
          <p:nvPr>
            <p:ph type="ftr" sz="quarter" idx="11"/>
          </p:nvPr>
        </p:nvSpPr>
        <p:spPr>
          <a:xfrm>
            <a:off x="538546" y="6365498"/>
            <a:ext cx="3859795" cy="228660"/>
          </a:xfrm>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725484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530805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5/24/2019</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241363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smtClean="0"/>
              <a:t>Click to edit Master title style</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5/24/2019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059595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5/24/2019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832627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5/24/2019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801201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fld id="{1D8BD707-D9CF-40AE-B4C6-C98DA3205C09}" type="datetimeFigureOut">
              <a:rPr lang="en-US" smtClean="0"/>
              <a:pPr/>
              <a:t>5/24/2019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4180066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5/24/2019</a:t>
            </a:fld>
            <a:endParaRPr lang="en-US"/>
          </a:p>
        </p:txBody>
      </p:sp>
      <p:sp>
        <p:nvSpPr>
          <p:cNvPr id="6" name="Footer Placeholder 5"/>
          <p:cNvSpPr>
            <a:spLocks noGrp="1"/>
          </p:cNvSpPr>
          <p:nvPr>
            <p:ph type="ftr" sz="quarter" idx="11"/>
          </p:nvPr>
        </p:nvSpPr>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08182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5/24/2019</a:t>
            </a:fld>
            <a:endParaRPr lang="en-US"/>
          </a:p>
        </p:txBody>
      </p:sp>
      <p:sp>
        <p:nvSpPr>
          <p:cNvPr id="6" name="Footer Placeholder 5"/>
          <p:cNvSpPr>
            <a:spLocks noGrp="1"/>
          </p:cNvSpPr>
          <p:nvPr>
            <p:ph type="ftr" sz="quarter" idx="11"/>
          </p:nvPr>
        </p:nvSpPr>
        <p:spPr/>
        <p:txBody>
          <a:bodyPr/>
          <a:lstStyle/>
          <a:p>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710736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fld id="{1D8BD707-D9CF-40AE-B4C6-C98DA3205C09}" type="datetimeFigureOut">
              <a:rPr lang="en-US" smtClean="0"/>
              <a:pPr/>
              <a:t>5/24/2019</a:t>
            </a:fld>
            <a:endParaRPr lang="en-US"/>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endParaRPr lang="en-US"/>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855829238"/>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dailycaring.com/local-community-resources-for-seniors-and-caregivers-area-agency-on-agin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143000"/>
          </a:xfrm>
        </p:spPr>
        <p:txBody>
          <a:bodyPr>
            <a:normAutofit/>
          </a:bodyPr>
          <a:lstStyle/>
          <a:p>
            <a:r>
              <a:rPr lang="en-US" sz="1200" dirty="0">
                <a:solidFill>
                  <a:schemeClr val="tx1"/>
                </a:solidFill>
                <a:latin typeface="Times New Roman" panose="02020603050405020304" pitchFamily="18" charset="0"/>
                <a:cs typeface="Times New Roman" panose="02020603050405020304" pitchFamily="18" charset="0"/>
              </a:rPr>
              <a:t>Critical Thinking </a:t>
            </a:r>
            <a:br>
              <a:rPr lang="en-US" sz="1200" dirty="0">
                <a:solidFill>
                  <a:schemeClr val="tx1"/>
                </a:solidFill>
                <a:latin typeface="Times New Roman" panose="02020603050405020304" pitchFamily="18" charset="0"/>
                <a:cs typeface="Times New Roman" panose="02020603050405020304" pitchFamily="18" charset="0"/>
              </a:rPr>
            </a:br>
            <a:r>
              <a:rPr lang="en-US" sz="1200" dirty="0" err="1">
                <a:solidFill>
                  <a:schemeClr val="tx1"/>
                </a:solidFill>
                <a:latin typeface="Times New Roman" panose="02020603050405020304" pitchFamily="18" charset="0"/>
                <a:cs typeface="Times New Roman" panose="02020603050405020304" pitchFamily="18" charset="0"/>
              </a:rPr>
              <a:t>Nurs</a:t>
            </a:r>
            <a:r>
              <a:rPr lang="en-US" sz="1200" dirty="0">
                <a:solidFill>
                  <a:schemeClr val="tx1"/>
                </a:solidFill>
                <a:latin typeface="Times New Roman" panose="02020603050405020304" pitchFamily="18" charset="0"/>
                <a:cs typeface="Times New Roman" panose="02020603050405020304" pitchFamily="18" charset="0"/>
              </a:rPr>
              <a:t> 686 Advance Primary Care</a:t>
            </a:r>
            <a:br>
              <a:rPr lang="en-US" sz="1200" dirty="0">
                <a:solidFill>
                  <a:schemeClr val="tx1"/>
                </a:solidFill>
                <a:latin typeface="Times New Roman" panose="02020603050405020304" pitchFamily="18" charset="0"/>
                <a:cs typeface="Times New Roman" panose="02020603050405020304" pitchFamily="18" charset="0"/>
              </a:rPr>
            </a:br>
            <a:r>
              <a:rPr lang="en-US" sz="1200" dirty="0">
                <a:solidFill>
                  <a:schemeClr val="tx1"/>
                </a:solidFill>
                <a:latin typeface="Times New Roman" panose="02020603050405020304" pitchFamily="18" charset="0"/>
                <a:cs typeface="Times New Roman" panose="02020603050405020304" pitchFamily="18" charset="0"/>
              </a:rPr>
              <a:t>Professor Jackson</a:t>
            </a:r>
            <a:br>
              <a:rPr lang="en-US" sz="1200" dirty="0">
                <a:solidFill>
                  <a:schemeClr val="tx1"/>
                </a:solidFill>
                <a:latin typeface="Times New Roman" panose="02020603050405020304" pitchFamily="18" charset="0"/>
                <a:cs typeface="Times New Roman" panose="02020603050405020304" pitchFamily="18" charset="0"/>
              </a:rPr>
            </a:br>
            <a:r>
              <a:rPr lang="en-US" sz="1200" dirty="0">
                <a:solidFill>
                  <a:schemeClr val="tx1"/>
                </a:solidFill>
                <a:latin typeface="Times New Roman" panose="02020603050405020304" pitchFamily="18" charset="0"/>
                <a:cs typeface="Times New Roman" panose="02020603050405020304" pitchFamily="18" charset="0"/>
              </a:rPr>
              <a:t>Carolyn Dianne Hicks</a:t>
            </a:r>
            <a:br>
              <a:rPr lang="en-US" sz="1200" dirty="0">
                <a:solidFill>
                  <a:schemeClr val="tx1"/>
                </a:solidFill>
                <a:latin typeface="Times New Roman" panose="02020603050405020304" pitchFamily="18" charset="0"/>
                <a:cs typeface="Times New Roman" panose="02020603050405020304" pitchFamily="18" charset="0"/>
              </a:rPr>
            </a:br>
            <a:r>
              <a:rPr lang="en-US" sz="1200" dirty="0">
                <a:solidFill>
                  <a:schemeClr val="tx1"/>
                </a:solidFill>
                <a:latin typeface="Times New Roman" panose="02020603050405020304" pitchFamily="18" charset="0"/>
                <a:cs typeface="Times New Roman" panose="02020603050405020304" pitchFamily="18" charset="0"/>
              </a:rPr>
              <a:t>May </a:t>
            </a:r>
            <a:r>
              <a:rPr lang="en-US" sz="1200" dirty="0" smtClean="0">
                <a:solidFill>
                  <a:schemeClr val="tx1"/>
                </a:solidFill>
                <a:latin typeface="Times New Roman" panose="02020603050405020304" pitchFamily="18" charset="0"/>
                <a:cs typeface="Times New Roman" panose="02020603050405020304" pitchFamily="18" charset="0"/>
              </a:rPr>
              <a:t>24,2019</a:t>
            </a:r>
            <a:endParaRPr lang="en-US" sz="1200" dirty="0">
              <a:solidFill>
                <a:schemeClr val="tx1"/>
              </a:solidFill>
              <a:latin typeface="Times New Roman" panose="02020603050405020304" pitchFamily="18" charset="0"/>
              <a:cs typeface="Times New Roman" panose="02020603050405020304" pitchFamily="18" charset="0"/>
            </a:endParaRPr>
          </a:p>
        </p:txBody>
      </p:sp>
      <p:pic>
        <p:nvPicPr>
          <p:cNvPr id="4" name="Picture 3" descr="download (1).jpg"/>
          <p:cNvPicPr>
            <a:picLocks noChangeAspect="1"/>
          </p:cNvPicPr>
          <p:nvPr/>
        </p:nvPicPr>
        <p:blipFill>
          <a:blip r:embed="rId2"/>
          <a:stretch>
            <a:fillRect/>
          </a:stretch>
        </p:blipFill>
        <p:spPr>
          <a:xfrm>
            <a:off x="3429000" y="3810001"/>
            <a:ext cx="5715000" cy="304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fontScale="77500" lnSpcReduction="20000"/>
          </a:bodyPr>
          <a:lstStyle/>
          <a:p>
            <a:r>
              <a:rPr lang="en-US" dirty="0" err="1"/>
              <a:t>Colello</a:t>
            </a:r>
            <a:r>
              <a:rPr lang="en-US" dirty="0"/>
              <a:t>, K. J., &amp; </a:t>
            </a:r>
            <a:r>
              <a:rPr lang="en-US" dirty="0" err="1"/>
              <a:t>Napili</a:t>
            </a:r>
            <a:r>
              <a:rPr lang="en-US" dirty="0"/>
              <a:t>, A. (2016). Older Americans act: Background and overview. </a:t>
            </a:r>
            <a:r>
              <a:rPr lang="en-US" i="1" dirty="0" err="1"/>
              <a:t>Congression</a:t>
            </a:r>
            <a:r>
              <a:rPr lang="en-US" i="1" dirty="0"/>
              <a:t> Research Service</a:t>
            </a:r>
            <a:r>
              <a:rPr lang="en-US" dirty="0"/>
              <a:t>.</a:t>
            </a:r>
          </a:p>
          <a:p>
            <a:r>
              <a:rPr lang="en-US" dirty="0" err="1"/>
              <a:t>DailyCaring</a:t>
            </a:r>
            <a:r>
              <a:rPr lang="en-US" dirty="0"/>
              <a:t> (2019</a:t>
            </a:r>
            <a:r>
              <a:rPr lang="en-US" i="1" dirty="0"/>
              <a:t>). Local Community Resources for Seniors and Caregivers: Area Agency on Aging - </a:t>
            </a:r>
            <a:r>
              <a:rPr lang="en-US" i="1" dirty="0" err="1"/>
              <a:t>DailyCaring</a:t>
            </a:r>
            <a:r>
              <a:rPr lang="en-US" dirty="0"/>
              <a:t>.</a:t>
            </a:r>
            <a:r>
              <a:rPr lang="en-US" i="1" dirty="0"/>
              <a:t> </a:t>
            </a:r>
            <a:r>
              <a:rPr lang="en-US" i="1" dirty="0" err="1"/>
              <a:t>DailyCaring</a:t>
            </a:r>
            <a:r>
              <a:rPr lang="en-US" dirty="0"/>
              <a:t>. Retrieved 16 May 2019, from </a:t>
            </a:r>
            <a:r>
              <a:rPr lang="en-US" u="sng" dirty="0">
                <a:hlinkClick r:id="rId2"/>
              </a:rPr>
              <a:t>https://dailycaring.com/local-community-resources-for-seniors-and-caregivers-area-agency-on-aging/</a:t>
            </a:r>
            <a:endParaRPr lang="en-US" dirty="0"/>
          </a:p>
          <a:p>
            <a:r>
              <a:rPr lang="en-US" dirty="0"/>
              <a:t>Reeves, D., </a:t>
            </a:r>
            <a:r>
              <a:rPr lang="en-US" dirty="0" err="1"/>
              <a:t>Pye</a:t>
            </a:r>
            <a:r>
              <a:rPr lang="en-US" dirty="0"/>
              <a:t>, S., Ashcroft, D. M., Clegg, A., </a:t>
            </a:r>
            <a:r>
              <a:rPr lang="en-US" dirty="0" err="1"/>
              <a:t>Kontopantelis</a:t>
            </a:r>
            <a:r>
              <a:rPr lang="en-US" dirty="0"/>
              <a:t>, E., </a:t>
            </a:r>
            <a:r>
              <a:rPr lang="en-US" dirty="0" err="1"/>
              <a:t>Blakeman</a:t>
            </a:r>
            <a:r>
              <a:rPr lang="en-US" dirty="0"/>
              <a:t>, T., &amp; van </a:t>
            </a:r>
            <a:r>
              <a:rPr lang="en-US" dirty="0" err="1"/>
              <a:t>Marwijk</a:t>
            </a:r>
            <a:r>
              <a:rPr lang="en-US" dirty="0"/>
              <a:t>, H. (2018). The challenge of ageing populations and patient frailty: can primary care adapt?. </a:t>
            </a:r>
            <a:r>
              <a:rPr lang="en-US" i="1" dirty="0" err="1"/>
              <a:t>Bmj</a:t>
            </a:r>
            <a:r>
              <a:rPr lang="en-US" dirty="0"/>
              <a:t>, </a:t>
            </a:r>
            <a:r>
              <a:rPr lang="en-US" i="1" dirty="0"/>
              <a:t>362</a:t>
            </a:r>
            <a:r>
              <a:rPr lang="en-US" dirty="0"/>
              <a:t>, k3349.</a:t>
            </a:r>
          </a:p>
          <a:p>
            <a:r>
              <a:rPr lang="en-US" dirty="0"/>
              <a:t>VALLEY, S. S. (2018). COMMUNITY RESOURCES FOR OLDER ADULTS.</a:t>
            </a:r>
          </a:p>
          <a:p>
            <a:r>
              <a:rPr lang="en-US" dirty="0" err="1"/>
              <a:t>Wahlbeck</a:t>
            </a:r>
            <a:r>
              <a:rPr lang="en-US" dirty="0"/>
              <a:t>, K. (2015). Public mental health: the time is ripe for translation of evidence into practice. </a:t>
            </a:r>
            <a:r>
              <a:rPr lang="en-US" i="1" dirty="0"/>
              <a:t>World Psychiatry</a:t>
            </a:r>
            <a:r>
              <a:rPr lang="en-US" dirty="0"/>
              <a:t>, </a:t>
            </a:r>
            <a:r>
              <a:rPr lang="en-US" i="1" dirty="0"/>
              <a:t>14</a:t>
            </a:r>
            <a:r>
              <a:rPr lang="en-US" dirty="0"/>
              <a:t>(1), 36-42.</a:t>
            </a:r>
          </a:p>
          <a:p>
            <a:r>
              <a:rPr lang="en-US" dirty="0"/>
              <a:t>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Narrative</a:t>
            </a:r>
            <a:endParaRPr lang="en-US" dirty="0"/>
          </a:p>
        </p:txBody>
      </p:sp>
      <p:sp>
        <p:nvSpPr>
          <p:cNvPr id="3" name="Content Placeholder 2"/>
          <p:cNvSpPr>
            <a:spLocks noGrp="1"/>
          </p:cNvSpPr>
          <p:nvPr>
            <p:ph idx="1"/>
          </p:nvPr>
        </p:nvSpPr>
        <p:spPr/>
        <p:txBody>
          <a:bodyPr/>
          <a:lstStyle/>
          <a:p>
            <a:r>
              <a:rPr lang="en-US" dirty="0" smtClean="0"/>
              <a:t>Patient, C.C., is a 70-year-old female</a:t>
            </a:r>
          </a:p>
          <a:p>
            <a:r>
              <a:rPr lang="en-US" dirty="0" smtClean="0"/>
              <a:t>She is new to the area</a:t>
            </a:r>
          </a:p>
          <a:p>
            <a:r>
              <a:rPr lang="en-US" dirty="0" smtClean="0"/>
              <a:t>Needs to establish source of care services</a:t>
            </a:r>
          </a:p>
          <a:p>
            <a:r>
              <a:rPr lang="en-US" dirty="0" smtClean="0"/>
              <a:t>Requires home health services</a:t>
            </a:r>
          </a:p>
          <a:p>
            <a:r>
              <a:rPr lang="en-US" dirty="0" smtClean="0"/>
              <a:t>Lives with daughter</a:t>
            </a:r>
            <a:endParaRPr lang="en-US" dirty="0"/>
          </a:p>
        </p:txBody>
      </p:sp>
    </p:spTree>
    <p:extLst>
      <p:ext uri="{BB962C8B-B14F-4D97-AF65-F5344CB8AC3E}">
        <p14:creationId xmlns:p14="http://schemas.microsoft.com/office/powerpoint/2010/main" val="124162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smtClean="0"/>
              <a:t>Subjective</a:t>
            </a:r>
            <a:endParaRPr lang="en-US" dirty="0"/>
          </a:p>
        </p:txBody>
      </p:sp>
      <p:sp>
        <p:nvSpPr>
          <p:cNvPr id="5" name="Content Placeholder 4"/>
          <p:cNvSpPr>
            <a:spLocks noGrp="1"/>
          </p:cNvSpPr>
          <p:nvPr>
            <p:ph idx="1"/>
          </p:nvPr>
        </p:nvSpPr>
        <p:spPr>
          <a:xfrm>
            <a:off x="457200" y="2362200"/>
            <a:ext cx="5334000" cy="3763963"/>
          </a:xfrm>
        </p:spPr>
        <p:txBody>
          <a:bodyPr/>
          <a:lstStyle/>
          <a:p>
            <a:pPr lvl="0"/>
            <a:r>
              <a:rPr lang="en-US" dirty="0"/>
              <a:t>Age: 70</a:t>
            </a:r>
          </a:p>
          <a:p>
            <a:pPr lvl="0"/>
            <a:r>
              <a:rPr lang="en-US" dirty="0"/>
              <a:t>Gender: Female </a:t>
            </a:r>
          </a:p>
          <a:p>
            <a:pPr lvl="0"/>
            <a:r>
              <a:rPr lang="en-US" dirty="0"/>
              <a:t>Key </a:t>
            </a:r>
            <a:r>
              <a:rPr lang="en-US" dirty="0" smtClean="0"/>
              <a:t>problems:</a:t>
            </a:r>
          </a:p>
          <a:p>
            <a:pPr lvl="1"/>
            <a:r>
              <a:rPr lang="en-US" dirty="0" smtClean="0"/>
              <a:t>old age</a:t>
            </a:r>
          </a:p>
          <a:p>
            <a:pPr lvl="1"/>
            <a:r>
              <a:rPr lang="en-US" dirty="0" smtClean="0"/>
              <a:t>Vulnerability</a:t>
            </a:r>
          </a:p>
          <a:p>
            <a:pPr lvl="1"/>
            <a:r>
              <a:rPr lang="en-US" dirty="0" smtClean="0"/>
              <a:t>Physical </a:t>
            </a:r>
            <a:r>
              <a:rPr lang="en-US" dirty="0" smtClean="0"/>
              <a:t>weakness</a:t>
            </a:r>
            <a:r>
              <a:rPr lang="en-US" dirty="0"/>
              <a:t>, </a:t>
            </a:r>
            <a:endParaRPr lang="en-US" dirty="0" smtClean="0"/>
          </a:p>
          <a:p>
            <a:pPr lvl="1"/>
            <a:r>
              <a:rPr lang="en-US" dirty="0" smtClean="0"/>
              <a:t>comorbidity (hypertension</a:t>
            </a:r>
            <a:r>
              <a:rPr lang="en-US" dirty="0"/>
              <a:t>, diabetes and </a:t>
            </a:r>
            <a:r>
              <a:rPr lang="en-US" dirty="0" smtClean="0"/>
              <a:t>stroke)</a:t>
            </a:r>
            <a:endParaRPr lang="en-US" dirty="0"/>
          </a:p>
          <a:p>
            <a:pPr lvl="0"/>
            <a:r>
              <a:rPr lang="en-US" dirty="0"/>
              <a:t>Allergic to some ingredients </a:t>
            </a:r>
          </a:p>
          <a:p>
            <a:endParaRPr lang="en-US" dirty="0"/>
          </a:p>
        </p:txBody>
      </p:sp>
      <p:pic>
        <p:nvPicPr>
          <p:cNvPr id="6" name="Picture 5" descr="download (2).jpg"/>
          <p:cNvPicPr>
            <a:picLocks noChangeAspect="1"/>
          </p:cNvPicPr>
          <p:nvPr/>
        </p:nvPicPr>
        <p:blipFill>
          <a:blip r:embed="rId3"/>
          <a:stretch>
            <a:fillRect/>
          </a:stretch>
        </p:blipFill>
        <p:spPr>
          <a:xfrm>
            <a:off x="5838825" y="1524000"/>
            <a:ext cx="3305175" cy="43434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a:t>Case study: objective: </a:t>
            </a:r>
            <a:endParaRPr lang="en-US" dirty="0"/>
          </a:p>
        </p:txBody>
      </p:sp>
      <p:sp>
        <p:nvSpPr>
          <p:cNvPr id="5" name="Content Placeholder 4"/>
          <p:cNvSpPr>
            <a:spLocks noGrp="1"/>
          </p:cNvSpPr>
          <p:nvPr>
            <p:ph idx="1"/>
          </p:nvPr>
        </p:nvSpPr>
        <p:spPr/>
        <p:txBody>
          <a:bodyPr/>
          <a:lstStyle/>
          <a:p>
            <a:r>
              <a:rPr lang="en-US" dirty="0" smtClean="0"/>
              <a:t>Weight: 212 lbs.</a:t>
            </a:r>
          </a:p>
          <a:p>
            <a:r>
              <a:rPr lang="en-US" dirty="0" smtClean="0"/>
              <a:t>Height 5’2</a:t>
            </a:r>
          </a:p>
          <a:p>
            <a:r>
              <a:rPr lang="en-US" dirty="0" smtClean="0"/>
              <a:t>BP:130/80</a:t>
            </a:r>
          </a:p>
          <a:p>
            <a:r>
              <a:rPr lang="en-US" dirty="0" smtClean="0"/>
              <a:t>Pulse: 89</a:t>
            </a:r>
          </a:p>
          <a:p>
            <a:r>
              <a:rPr lang="en-US" dirty="0" err="1" smtClean="0"/>
              <a:t>Resp</a:t>
            </a:r>
            <a:r>
              <a:rPr lang="en-US" dirty="0" smtClean="0"/>
              <a:t>: 16</a:t>
            </a:r>
          </a:p>
          <a:p>
            <a:r>
              <a:rPr lang="en-US" dirty="0" smtClean="0"/>
              <a:t>Temp: 98.9</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b="1" dirty="0" smtClean="0"/>
              <a:t>Assessment</a:t>
            </a:r>
            <a:endParaRPr lang="en-US" dirty="0"/>
          </a:p>
        </p:txBody>
      </p:sp>
      <p:sp>
        <p:nvSpPr>
          <p:cNvPr id="5" name="Content Placeholder 4"/>
          <p:cNvSpPr>
            <a:spLocks noGrp="1"/>
          </p:cNvSpPr>
          <p:nvPr>
            <p:ph idx="1"/>
          </p:nvPr>
        </p:nvSpPr>
        <p:spPr>
          <a:xfrm>
            <a:off x="533400" y="2590800"/>
            <a:ext cx="5638800" cy="3535363"/>
          </a:xfrm>
        </p:spPr>
        <p:txBody>
          <a:bodyPr/>
          <a:lstStyle/>
          <a:p>
            <a:pPr lvl="0"/>
            <a:r>
              <a:rPr lang="en-US" dirty="0" smtClean="0"/>
              <a:t>C.C. depicts renal artery stenosis and hypertension</a:t>
            </a:r>
          </a:p>
          <a:p>
            <a:pPr lvl="0"/>
            <a:r>
              <a:rPr lang="en-US" dirty="0" smtClean="0"/>
              <a:t>Essential hypertension is well managed</a:t>
            </a:r>
            <a:endParaRPr lang="en-US" dirty="0" smtClean="0"/>
          </a:p>
          <a:p>
            <a:pPr lvl="0"/>
            <a:r>
              <a:rPr lang="en-US" dirty="0" smtClean="0"/>
              <a:t>Obtaining </a:t>
            </a:r>
            <a:r>
              <a:rPr lang="en-US" dirty="0"/>
              <a:t>proper medical care difficulties </a:t>
            </a:r>
          </a:p>
          <a:p>
            <a:pPr lvl="0"/>
            <a:r>
              <a:rPr lang="en-US" dirty="0"/>
              <a:t>Difficulties to maintain social contacts</a:t>
            </a:r>
          </a:p>
          <a:p>
            <a:pPr lvl="0"/>
            <a:r>
              <a:rPr lang="en-US" dirty="0"/>
              <a:t>Mobility issues</a:t>
            </a:r>
          </a:p>
          <a:p>
            <a:pPr lvl="0"/>
            <a:r>
              <a:rPr lang="en-US" dirty="0"/>
              <a:t>Inability to Self help like eating and preparing </a:t>
            </a:r>
            <a:r>
              <a:rPr lang="en-US" dirty="0" smtClean="0"/>
              <a:t>food</a:t>
            </a:r>
            <a:endParaRPr lang="en-US" dirty="0"/>
          </a:p>
          <a:p>
            <a:endParaRPr lang="en-US" dirty="0"/>
          </a:p>
        </p:txBody>
      </p:sp>
      <p:pic>
        <p:nvPicPr>
          <p:cNvPr id="6" name="Picture 5" descr="download (3).jpg"/>
          <p:cNvPicPr>
            <a:picLocks noChangeAspect="1"/>
          </p:cNvPicPr>
          <p:nvPr/>
        </p:nvPicPr>
        <p:blipFill>
          <a:blip r:embed="rId3"/>
          <a:stretch>
            <a:fillRect/>
          </a:stretch>
        </p:blipFill>
        <p:spPr>
          <a:xfrm>
            <a:off x="6019800" y="2133600"/>
            <a:ext cx="2619375" cy="30480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Plan</a:t>
            </a:r>
            <a:endParaRPr lang="en-US" dirty="0"/>
          </a:p>
        </p:txBody>
      </p:sp>
      <p:sp>
        <p:nvSpPr>
          <p:cNvPr id="5" name="Content Placeholder 4"/>
          <p:cNvSpPr>
            <a:spLocks noGrp="1"/>
          </p:cNvSpPr>
          <p:nvPr>
            <p:ph idx="1"/>
          </p:nvPr>
        </p:nvSpPr>
        <p:spPr/>
        <p:txBody>
          <a:bodyPr>
            <a:normAutofit/>
          </a:bodyPr>
          <a:lstStyle/>
          <a:p>
            <a:pPr lvl="0"/>
            <a:r>
              <a:rPr lang="en-US" dirty="0"/>
              <a:t>Stage 1: Identification of medical requirements</a:t>
            </a:r>
          </a:p>
          <a:p>
            <a:pPr lvl="0"/>
            <a:r>
              <a:rPr lang="en-US" dirty="0"/>
              <a:t>Stage 2: Identification of </a:t>
            </a:r>
            <a:r>
              <a:rPr lang="en-US" dirty="0" smtClean="0"/>
              <a:t>physical requirements</a:t>
            </a:r>
          </a:p>
          <a:p>
            <a:pPr lvl="1"/>
            <a:r>
              <a:rPr lang="en-US" dirty="0"/>
              <a:t>Short term goals: improve physical condition of the user</a:t>
            </a:r>
          </a:p>
          <a:p>
            <a:pPr lvl="1"/>
            <a:r>
              <a:rPr lang="en-US" dirty="0"/>
              <a:t>Long term goals: improve longevity of life and </a:t>
            </a:r>
            <a:r>
              <a:rPr lang="en-US" dirty="0" smtClean="0"/>
              <a:t>mitigate illness </a:t>
            </a:r>
            <a:r>
              <a:rPr lang="en-US" dirty="0"/>
              <a:t>like hypertension and other that are curable</a:t>
            </a:r>
            <a:endParaRPr lang="en-US" dirty="0" smtClean="0"/>
          </a:p>
          <a:p>
            <a:pPr lvl="0"/>
            <a:r>
              <a:rPr lang="en-US" dirty="0" smtClean="0"/>
              <a:t>Stage </a:t>
            </a:r>
            <a:r>
              <a:rPr lang="en-US" dirty="0"/>
              <a:t>3: Identification of </a:t>
            </a:r>
            <a:r>
              <a:rPr lang="en-US" dirty="0" smtClean="0"/>
              <a:t>mental requirements</a:t>
            </a:r>
            <a:endParaRPr lang="en-US" dirty="0"/>
          </a:p>
          <a:p>
            <a:pPr lvl="0"/>
            <a:r>
              <a:rPr lang="en-US" dirty="0"/>
              <a:t>Stage  4: Provision care services that includes meal and medication felicities and a helper or caretaker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Community Resources</a:t>
            </a:r>
            <a:endParaRPr lang="en-US" b="1" dirty="0"/>
          </a:p>
        </p:txBody>
      </p:sp>
      <p:sp>
        <p:nvSpPr>
          <p:cNvPr id="3" name="Content Placeholder 2"/>
          <p:cNvSpPr>
            <a:spLocks noGrp="1"/>
          </p:cNvSpPr>
          <p:nvPr>
            <p:ph idx="1"/>
          </p:nvPr>
        </p:nvSpPr>
        <p:spPr/>
        <p:txBody>
          <a:bodyPr>
            <a:normAutofit fontScale="92500" lnSpcReduction="10000"/>
          </a:bodyPr>
          <a:lstStyle/>
          <a:p>
            <a:pPr lvl="0"/>
            <a:r>
              <a:rPr lang="en-US" dirty="0"/>
              <a:t>Provision required medical care </a:t>
            </a:r>
          </a:p>
          <a:p>
            <a:pPr lvl="0"/>
            <a:r>
              <a:rPr lang="en-US" dirty="0"/>
              <a:t>Mental support team helping aged people for living a better life </a:t>
            </a:r>
          </a:p>
          <a:p>
            <a:pPr lvl="0"/>
            <a:r>
              <a:rPr lang="en-US" dirty="0"/>
              <a:t>More scope for Social intercourse that eliminates sense of social isolation</a:t>
            </a:r>
          </a:p>
          <a:p>
            <a:pPr lvl="0"/>
            <a:r>
              <a:rPr lang="en-US" dirty="0"/>
              <a:t>Communication with local NGOs and other care organizations to take care in case of emergencies </a:t>
            </a:r>
          </a:p>
          <a:p>
            <a:pPr lvl="0"/>
            <a:r>
              <a:rPr lang="en-US" dirty="0"/>
              <a:t>Comprehensive needs assessment in order to determine the problems and needs of the user</a:t>
            </a:r>
          </a:p>
          <a:p>
            <a:pPr lvl="0"/>
            <a:r>
              <a:rPr lang="en-US" dirty="0"/>
              <a:t>The help of agencies like VNMD, VN, Pharmacist Surgical Supplier for helping out with self administration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Other service converges are: </a:t>
            </a:r>
            <a:endParaRPr lang="en-US" dirty="0"/>
          </a:p>
        </p:txBody>
      </p:sp>
      <p:sp>
        <p:nvSpPr>
          <p:cNvPr id="3" name="Content Placeholder 2"/>
          <p:cNvSpPr>
            <a:spLocks noGrp="1"/>
          </p:cNvSpPr>
          <p:nvPr>
            <p:ph idx="1"/>
          </p:nvPr>
        </p:nvSpPr>
        <p:spPr>
          <a:xfrm>
            <a:off x="381000" y="2133600"/>
            <a:ext cx="5791200" cy="4525963"/>
          </a:xfrm>
        </p:spPr>
        <p:txBody>
          <a:bodyPr>
            <a:normAutofit fontScale="92500" lnSpcReduction="20000"/>
          </a:bodyPr>
          <a:lstStyle/>
          <a:p>
            <a:pPr lvl="0"/>
            <a:r>
              <a:rPr lang="en-US" dirty="0" smtClean="0"/>
              <a:t>Home health aide</a:t>
            </a:r>
          </a:p>
          <a:p>
            <a:pPr lvl="0"/>
            <a:r>
              <a:rPr lang="en-US" dirty="0" smtClean="0"/>
              <a:t>Homemaker/personal </a:t>
            </a:r>
            <a:r>
              <a:rPr lang="en-US" dirty="0"/>
              <a:t>care</a:t>
            </a:r>
          </a:p>
          <a:p>
            <a:pPr lvl="0"/>
            <a:r>
              <a:rPr lang="en-US" dirty="0"/>
              <a:t>Housekeeping service</a:t>
            </a:r>
          </a:p>
          <a:p>
            <a:pPr lvl="0"/>
            <a:r>
              <a:rPr lang="en-US" dirty="0" smtClean="0"/>
              <a:t>Chore services</a:t>
            </a:r>
          </a:p>
          <a:p>
            <a:pPr lvl="0"/>
            <a:r>
              <a:rPr lang="en-US" dirty="0" smtClean="0"/>
              <a:t>Case </a:t>
            </a:r>
            <a:r>
              <a:rPr lang="en-US" dirty="0"/>
              <a:t>Manager Authority Over Payment for Services.</a:t>
            </a:r>
          </a:p>
          <a:p>
            <a:pPr lvl="0"/>
            <a:r>
              <a:rPr lang="en-US" dirty="0"/>
              <a:t>Companion service</a:t>
            </a:r>
          </a:p>
          <a:p>
            <a:pPr lvl="0"/>
            <a:r>
              <a:rPr lang="en-US" dirty="0"/>
              <a:t>Meal services </a:t>
            </a:r>
          </a:p>
          <a:p>
            <a:pPr lvl="0"/>
            <a:r>
              <a:rPr lang="en-US" dirty="0"/>
              <a:t>Physical therapy</a:t>
            </a:r>
          </a:p>
          <a:p>
            <a:pPr lvl="0"/>
            <a:r>
              <a:rPr lang="en-US" dirty="0"/>
              <a:t>talk therapy</a:t>
            </a:r>
          </a:p>
          <a:p>
            <a:pPr lvl="0"/>
            <a:r>
              <a:rPr lang="en-US" dirty="0"/>
              <a:t>Occupational therapy</a:t>
            </a:r>
          </a:p>
          <a:p>
            <a:pPr lvl="0"/>
            <a:r>
              <a:rPr lang="en-US" dirty="0"/>
              <a:t>Mental health services</a:t>
            </a:r>
          </a:p>
          <a:p>
            <a:pPr lvl="0"/>
            <a:r>
              <a:rPr lang="en-US" dirty="0"/>
              <a:t>Transportation</a:t>
            </a:r>
          </a:p>
          <a:p>
            <a:pPr lvl="0"/>
            <a:r>
              <a:rPr lang="en-US" dirty="0"/>
              <a:t>Housing assistance </a:t>
            </a:r>
          </a:p>
          <a:p>
            <a:endParaRPr lang="en-US" dirty="0"/>
          </a:p>
        </p:txBody>
      </p:sp>
      <p:pic>
        <p:nvPicPr>
          <p:cNvPr id="4" name="Picture 3" descr="download (4).jpg"/>
          <p:cNvPicPr>
            <a:picLocks noChangeAspect="1"/>
          </p:cNvPicPr>
          <p:nvPr/>
        </p:nvPicPr>
        <p:blipFill>
          <a:blip r:embed="rId3"/>
          <a:stretch>
            <a:fillRect/>
          </a:stretch>
        </p:blipFill>
        <p:spPr>
          <a:xfrm>
            <a:off x="5715000" y="1676400"/>
            <a:ext cx="2781300" cy="1647825"/>
          </a:xfrm>
          <a:prstGeom prst="rect">
            <a:avLst/>
          </a:prstGeom>
        </p:spPr>
      </p:pic>
      <p:pic>
        <p:nvPicPr>
          <p:cNvPr id="5" name="Picture 4" descr="images.jpg"/>
          <p:cNvPicPr>
            <a:picLocks noChangeAspect="1"/>
          </p:cNvPicPr>
          <p:nvPr/>
        </p:nvPicPr>
        <p:blipFill>
          <a:blip r:embed="rId4"/>
          <a:stretch>
            <a:fillRect/>
          </a:stretch>
        </p:blipFill>
        <p:spPr>
          <a:xfrm>
            <a:off x="4191000" y="3886200"/>
            <a:ext cx="4572000" cy="241935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How you as a provider can use the service(s)</a:t>
            </a:r>
            <a:endParaRPr lang="en-US" dirty="0"/>
          </a:p>
        </p:txBody>
      </p:sp>
      <p:sp>
        <p:nvSpPr>
          <p:cNvPr id="3" name="Content Placeholder 2"/>
          <p:cNvSpPr>
            <a:spLocks noGrp="1"/>
          </p:cNvSpPr>
          <p:nvPr>
            <p:ph idx="1"/>
          </p:nvPr>
        </p:nvSpPr>
        <p:spPr>
          <a:xfrm>
            <a:off x="457200" y="1600201"/>
            <a:ext cx="8229600" cy="2057400"/>
          </a:xfrm>
        </p:spPr>
        <p:txBody>
          <a:bodyPr/>
          <a:lstStyle/>
          <a:p>
            <a:pPr>
              <a:buNone/>
            </a:pPr>
            <a:r>
              <a:rPr lang="en-US" dirty="0"/>
              <a:t>The two key methods that would be adopted are </a:t>
            </a:r>
          </a:p>
          <a:p>
            <a:pPr lvl="0"/>
            <a:r>
              <a:rPr lang="en-US" dirty="0"/>
              <a:t>Mental support </a:t>
            </a:r>
          </a:p>
          <a:p>
            <a:pPr lvl="0"/>
            <a:r>
              <a:rPr lang="en-US" dirty="0"/>
              <a:t>Palliative care </a:t>
            </a:r>
          </a:p>
          <a:p>
            <a:endParaRPr lang="en-US" dirty="0"/>
          </a:p>
        </p:txBody>
      </p:sp>
      <p:pic>
        <p:nvPicPr>
          <p:cNvPr id="6" name="Picture 5" descr="images.png"/>
          <p:cNvPicPr>
            <a:picLocks noChangeAspect="1"/>
          </p:cNvPicPr>
          <p:nvPr/>
        </p:nvPicPr>
        <p:blipFill>
          <a:blip r:embed="rId3"/>
          <a:stretch>
            <a:fillRect/>
          </a:stretch>
        </p:blipFill>
        <p:spPr>
          <a:xfrm>
            <a:off x="4876800" y="2514600"/>
            <a:ext cx="3544010" cy="3429000"/>
          </a:xfrm>
          <a:prstGeom prst="rect">
            <a:avLst/>
          </a:prstGeom>
        </p:spPr>
      </p:pic>
      <p:pic>
        <p:nvPicPr>
          <p:cNvPr id="7" name="Picture 6" descr="images (1).jpg"/>
          <p:cNvPicPr>
            <a:picLocks noChangeAspect="1"/>
          </p:cNvPicPr>
          <p:nvPr/>
        </p:nvPicPr>
        <p:blipFill>
          <a:blip r:embed="rId4"/>
          <a:stretch>
            <a:fillRect/>
          </a:stretch>
        </p:blipFill>
        <p:spPr>
          <a:xfrm>
            <a:off x="457200" y="3733800"/>
            <a:ext cx="3810000" cy="228600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 Boardroom</Template>
  <TotalTime>0</TotalTime>
  <Words>1334</Words>
  <Application>Microsoft Office PowerPoint</Application>
  <PresentationFormat>On-screen Show (4:3)</PresentationFormat>
  <Paragraphs>90</Paragraphs>
  <Slides>10</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Century Gothic</vt:lpstr>
      <vt:lpstr>Times New Roman</vt:lpstr>
      <vt:lpstr>Wingdings 3</vt:lpstr>
      <vt:lpstr>Ion Boardroom</vt:lpstr>
      <vt:lpstr>Critical Thinking  Nurs 686 Advance Primary Care Professor Jackson Carolyn Dianne Hicks May 24,2019</vt:lpstr>
      <vt:lpstr>Narrative</vt:lpstr>
      <vt:lpstr>Subjective</vt:lpstr>
      <vt:lpstr>Case study: objective: </vt:lpstr>
      <vt:lpstr>Assessment</vt:lpstr>
      <vt:lpstr>Plan</vt:lpstr>
      <vt:lpstr>Community Resources</vt:lpstr>
      <vt:lpstr>Other service converges are: </vt:lpstr>
      <vt:lpstr>How you as a provider can use the service(s)</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2019-05-24T09:00:49Z</dcterms:created>
  <dcterms:modified xsi:type="dcterms:W3CDTF">2019-05-24T09:02:32Z</dcterms:modified>
</cp:coreProperties>
</file>