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57" r:id="rId5"/>
    <p:sldId id="260" r:id="rId6"/>
    <p:sldId id="261" r:id="rId7"/>
    <p:sldId id="262" r:id="rId8"/>
    <p:sldId id="263" r:id="rId9"/>
    <p:sldId id="264"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95F0"/>
    <a:srgbClr val="FFFF21"/>
    <a:srgbClr val="9900CC"/>
    <a:srgbClr val="FF9900"/>
    <a:srgbClr val="D99B01"/>
    <a:srgbClr val="FF66CC"/>
    <a:srgbClr val="FF67A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97" autoAdjust="0"/>
  </p:normalViewPr>
  <p:slideViewPr>
    <p:cSldViewPr>
      <p:cViewPr>
        <p:scale>
          <a:sx n="90" d="100"/>
          <a:sy n="90" d="100"/>
        </p:scale>
        <p:origin x="-654" y="43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FB095-D1A8-4C54-B51C-68F9948F74E2}" type="datetimeFigureOut">
              <a:rPr lang="en-US" smtClean="0"/>
              <a:t>4/28/2019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86161-0E13-4B8B-9246-E751E810325F}" type="slidenum">
              <a:rPr lang="en-US" smtClean="0"/>
              <a:t>‹#›</a:t>
            </a:fld>
            <a:endParaRPr lang="en-US"/>
          </a:p>
        </p:txBody>
      </p:sp>
    </p:spTree>
    <p:extLst>
      <p:ext uri="{BB962C8B-B14F-4D97-AF65-F5344CB8AC3E}">
        <p14:creationId xmlns:p14="http://schemas.microsoft.com/office/powerpoint/2010/main" val="279781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companies have taken three major actions that have seen them lead in digital marketing as well as an online presence. The actions include the increased investment by the companies in e-commerce. Both of them have escalated their influence on their customers online on their elegant sites. Second, the companies have raised their visibility in the search engines. The shift from traditional marketing required the companies to increase their presence online which they did through Search Engine Optimization. Besides, the companies have increased their engagement with their audience on social media. Finally, the two companies have also worked on their mobile propensity. Their sites are mobile friendly therefore their customers can reach them through their mobile devices.</a:t>
            </a:r>
            <a:endParaRPr lang="en-US" dirty="0"/>
          </a:p>
        </p:txBody>
      </p:sp>
      <p:sp>
        <p:nvSpPr>
          <p:cNvPr id="4" name="Slide Number Placeholder 3"/>
          <p:cNvSpPr>
            <a:spLocks noGrp="1"/>
          </p:cNvSpPr>
          <p:nvPr>
            <p:ph type="sldNum" sz="quarter" idx="10"/>
          </p:nvPr>
        </p:nvSpPr>
        <p:spPr/>
        <p:txBody>
          <a:bodyPr/>
          <a:lstStyle/>
          <a:p>
            <a:fld id="{3CC86161-0E13-4B8B-9246-E751E810325F}" type="slidenum">
              <a:rPr lang="en-US" smtClean="0"/>
              <a:t>2</a:t>
            </a:fld>
            <a:endParaRPr lang="en-US"/>
          </a:p>
        </p:txBody>
      </p:sp>
    </p:spTree>
    <p:extLst>
      <p:ext uri="{BB962C8B-B14F-4D97-AF65-F5344CB8AC3E}">
        <p14:creationId xmlns:p14="http://schemas.microsoft.com/office/powerpoint/2010/main" val="282483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Burberry is a luxury clothing and fashion accessories brand from Britain. The efforts of the company to market its products online has enabled it to increase its online presence and sales. The digital era in the fashion industry has contributed to the shift in consumer behavior and transformed the experience of shopping for clothes. Burberry, mastered the art of digital marketing with vigor thus making it succeed. The company has been using the online platforms to market the strengths of their products and interact with all their consumers including their critics. Therefore, their approaches and strategy of selling online have enabled them to be considered as pioneers in the fashion industry when it comes to online marketing.</a:t>
            </a:r>
            <a:endParaRPr lang="en-US" dirty="0"/>
          </a:p>
        </p:txBody>
      </p:sp>
      <p:sp>
        <p:nvSpPr>
          <p:cNvPr id="4" name="Slide Number Placeholder 3"/>
          <p:cNvSpPr>
            <a:spLocks noGrp="1"/>
          </p:cNvSpPr>
          <p:nvPr>
            <p:ph type="sldNum" sz="quarter" idx="10"/>
          </p:nvPr>
        </p:nvSpPr>
        <p:spPr/>
        <p:txBody>
          <a:bodyPr/>
          <a:lstStyle/>
          <a:p>
            <a:fld id="{3CC86161-0E13-4B8B-9246-E751E810325F}" type="slidenum">
              <a:rPr lang="en-US" smtClean="0"/>
              <a:t>3</a:t>
            </a:fld>
            <a:endParaRPr lang="en-US"/>
          </a:p>
        </p:txBody>
      </p:sp>
    </p:spTree>
    <p:extLst>
      <p:ext uri="{BB962C8B-B14F-4D97-AF65-F5344CB8AC3E}">
        <p14:creationId xmlns:p14="http://schemas.microsoft.com/office/powerpoint/2010/main" val="47496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all the research, Burberry’s </a:t>
            </a:r>
            <a:r>
              <a:rPr lang="en-US" dirty="0" smtClean="0"/>
              <a:t>will fall in digirati level</a:t>
            </a:r>
            <a:r>
              <a:rPr lang="en-US" baseline="0" dirty="0" smtClean="0"/>
              <a:t> of the digital matrix. The company’s costumers have confidence in the presence of the company online and on social media. The company have commendable digital skills which make them create impression among the online users. The company is consistent in their </a:t>
            </a:r>
            <a:r>
              <a:rPr lang="en-US" baseline="0" smtClean="0"/>
              <a:t>online presence.</a:t>
            </a:r>
            <a:r>
              <a:rPr lang="en-US" smtClean="0"/>
              <a:t> </a:t>
            </a:r>
            <a:r>
              <a:rPr lang="en-US" dirty="0" smtClean="0"/>
              <a:t>According to </a:t>
            </a:r>
            <a:r>
              <a:rPr lang="en-US" dirty="0" err="1" smtClean="0"/>
              <a:t>Similarweb</a:t>
            </a:r>
            <a:r>
              <a:rPr lang="en-US" dirty="0" smtClean="0"/>
              <a:t>, the luxury clothing company ranks at position 20,159 globally. In terms of shopping/clothing category, the company ranks at position 294. Besides, it has a broad Website audience that led to 10.18 million visits between January and March 2019. Moreover, the United States, the United Kingdom, Canada, China, and France are amongst the top five countries that visit the website of Burberry. Lastly, organic search marketing is the most preferred channel that the company uses to market its products alongside other channels such as direct marketing, email marketing, referrals, social media marketing, paid search marketing, paid search marketing and display ads marketing. </a:t>
            </a:r>
            <a:endParaRPr lang="en-US" dirty="0"/>
          </a:p>
        </p:txBody>
      </p:sp>
      <p:sp>
        <p:nvSpPr>
          <p:cNvPr id="4" name="Slide Number Placeholder 3"/>
          <p:cNvSpPr>
            <a:spLocks noGrp="1"/>
          </p:cNvSpPr>
          <p:nvPr>
            <p:ph type="sldNum" sz="quarter" idx="10"/>
          </p:nvPr>
        </p:nvSpPr>
        <p:spPr/>
        <p:txBody>
          <a:bodyPr/>
          <a:lstStyle/>
          <a:p>
            <a:fld id="{3CC86161-0E13-4B8B-9246-E751E810325F}" type="slidenum">
              <a:rPr lang="en-US" smtClean="0"/>
              <a:t>4</a:t>
            </a:fld>
            <a:endParaRPr lang="en-US"/>
          </a:p>
        </p:txBody>
      </p:sp>
    </p:spTree>
    <p:extLst>
      <p:ext uri="{BB962C8B-B14F-4D97-AF65-F5344CB8AC3E}">
        <p14:creationId xmlns:p14="http://schemas.microsoft.com/office/powerpoint/2010/main" val="363051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trends in </a:t>
            </a:r>
            <a:r>
              <a:rPr lang="en-US" dirty="0" err="1" smtClean="0"/>
              <a:t>SimilarWeb</a:t>
            </a:r>
            <a:r>
              <a:rPr lang="en-US" dirty="0" smtClean="0"/>
              <a:t> show that digital marketing strategy enables companies to cover more audience from all corners of the globe. The only infrastructures that are needed are for the audience to have access to the internet and a computer. Second, it can be learned that the strategy can enable the company to target their audience depending on how they interact with the internet. They can use SEO to achieve this. Also, digital marketing can be easy and quick to execute since there is no long and tedious process of producing the advertisements. From </a:t>
            </a:r>
            <a:r>
              <a:rPr lang="en-US" dirty="0" err="1" smtClean="0"/>
              <a:t>SimilarWeb</a:t>
            </a:r>
            <a:r>
              <a:rPr lang="en-US" smtClean="0"/>
              <a:t>, we can, therefore, conclude that it is cheap to conduct digital marketing because the company spends less on advertising.</a:t>
            </a:r>
            <a:endParaRPr lang="en-US" dirty="0"/>
          </a:p>
        </p:txBody>
      </p:sp>
      <p:sp>
        <p:nvSpPr>
          <p:cNvPr id="4" name="Slide Number Placeholder 3"/>
          <p:cNvSpPr>
            <a:spLocks noGrp="1"/>
          </p:cNvSpPr>
          <p:nvPr>
            <p:ph type="sldNum" sz="quarter" idx="10"/>
          </p:nvPr>
        </p:nvSpPr>
        <p:spPr/>
        <p:txBody>
          <a:bodyPr/>
          <a:lstStyle/>
          <a:p>
            <a:fld id="{3CC86161-0E13-4B8B-9246-E751E810325F}" type="slidenum">
              <a:rPr lang="en-US" smtClean="0"/>
              <a:t>5</a:t>
            </a:fld>
            <a:endParaRPr lang="en-US"/>
          </a:p>
        </p:txBody>
      </p:sp>
    </p:spTree>
    <p:extLst>
      <p:ext uri="{BB962C8B-B14F-4D97-AF65-F5344CB8AC3E}">
        <p14:creationId xmlns:p14="http://schemas.microsoft.com/office/powerpoint/2010/main" val="418227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Burberry and Gucci are clothing and fashion accessories manufacturers with consumers all over the globe. Both brands engage in digital marketing where they capture their target consumers through the channels that are available on the internet. Furthermore, engaging in digital marketing has enabled the two clothing companies to reduce the revenues that the companies used to tap in the process of advertising. Besides, Burberry also adopted the trend of selling their clothing immediately after they have been showcased on the runway just like Gucci. Therefore, both clothing companies have been at a position to increase their sales at a reduced cost through online advertising. </a:t>
            </a:r>
            <a:endParaRPr lang="en-US" dirty="0"/>
          </a:p>
        </p:txBody>
      </p:sp>
      <p:sp>
        <p:nvSpPr>
          <p:cNvPr id="4" name="Slide Number Placeholder 3"/>
          <p:cNvSpPr>
            <a:spLocks noGrp="1"/>
          </p:cNvSpPr>
          <p:nvPr>
            <p:ph type="sldNum" sz="quarter" idx="10"/>
          </p:nvPr>
        </p:nvSpPr>
        <p:spPr/>
        <p:txBody>
          <a:bodyPr/>
          <a:lstStyle/>
          <a:p>
            <a:fld id="{3CC86161-0E13-4B8B-9246-E751E810325F}" type="slidenum">
              <a:rPr lang="en-US" smtClean="0"/>
              <a:t>6</a:t>
            </a:fld>
            <a:endParaRPr lang="en-US"/>
          </a:p>
        </p:txBody>
      </p:sp>
    </p:spTree>
    <p:extLst>
      <p:ext uri="{BB962C8B-B14F-4D97-AF65-F5344CB8AC3E}">
        <p14:creationId xmlns:p14="http://schemas.microsoft.com/office/powerpoint/2010/main" val="266684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Gucci is an Italian brand that specializes in clothing and accessories that is meant for fast fashion. They make their sales after showcasing their products on the runway. Therefore, makes it easy for their loyal customers to access them. On the other hand, Burberry is a British brand that deals in clothing as well. It is different in the sense that it only deals with exclusive luxury clothing. The company does not sell fast-fashion. Therefore, their products are hard to get. </a:t>
            </a:r>
            <a:endParaRPr lang="en-US" dirty="0"/>
          </a:p>
        </p:txBody>
      </p:sp>
      <p:sp>
        <p:nvSpPr>
          <p:cNvPr id="4" name="Slide Number Placeholder 3"/>
          <p:cNvSpPr>
            <a:spLocks noGrp="1"/>
          </p:cNvSpPr>
          <p:nvPr>
            <p:ph type="sldNum" sz="quarter" idx="10"/>
          </p:nvPr>
        </p:nvSpPr>
        <p:spPr/>
        <p:txBody>
          <a:bodyPr/>
          <a:lstStyle/>
          <a:p>
            <a:fld id="{3CC86161-0E13-4B8B-9246-E751E810325F}" type="slidenum">
              <a:rPr lang="en-US" smtClean="0"/>
              <a:t>7</a:t>
            </a:fld>
            <a:endParaRPr lang="en-US"/>
          </a:p>
        </p:txBody>
      </p:sp>
    </p:spTree>
    <p:extLst>
      <p:ext uri="{BB962C8B-B14F-4D97-AF65-F5344CB8AC3E}">
        <p14:creationId xmlns:p14="http://schemas.microsoft.com/office/powerpoint/2010/main" val="302011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Rankings put Gucci on top of digital rankings above Burberry that used to dominate the position. The company upgraded its e-commerce platforms that increased its visibility on social media. The brand increase in digital prowess is attributed to the conversion rate where consumers decide to purchase their products after interacting with them. Gucci is more visible on the search as compared to other brands. Therefore, their products appear more than others. Besides, it makes 7% of its sales of luxury goods. Thus, their approach puts them in a better place to succeed more.</a:t>
            </a:r>
            <a:endParaRPr lang="en-US" dirty="0"/>
          </a:p>
        </p:txBody>
      </p:sp>
      <p:sp>
        <p:nvSpPr>
          <p:cNvPr id="4" name="Slide Number Placeholder 3"/>
          <p:cNvSpPr>
            <a:spLocks noGrp="1"/>
          </p:cNvSpPr>
          <p:nvPr>
            <p:ph type="sldNum" sz="quarter" idx="10"/>
          </p:nvPr>
        </p:nvSpPr>
        <p:spPr/>
        <p:txBody>
          <a:bodyPr/>
          <a:lstStyle/>
          <a:p>
            <a:fld id="{3CC86161-0E13-4B8B-9246-E751E810325F}" type="slidenum">
              <a:rPr lang="en-US" smtClean="0"/>
              <a:t>8</a:t>
            </a:fld>
            <a:endParaRPr lang="en-US"/>
          </a:p>
        </p:txBody>
      </p:sp>
    </p:spTree>
    <p:extLst>
      <p:ext uri="{BB962C8B-B14F-4D97-AF65-F5344CB8AC3E}">
        <p14:creationId xmlns:p14="http://schemas.microsoft.com/office/powerpoint/2010/main" val="3933673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3335276"/>
            <a:ext cx="6566315" cy="925706"/>
          </a:xfrm>
          <a:noFill/>
          <a:effectLst>
            <a:outerShdw blurRad="50800" dist="38100" dir="2700000" algn="tl" rotWithShape="0">
              <a:prstClr val="black">
                <a:alpha val="40000"/>
              </a:prstClr>
            </a:outerShdw>
          </a:effectLst>
        </p:spPr>
        <p:txBody>
          <a:bodyPr>
            <a:normAutofit/>
          </a:bodyPr>
          <a:lstStyle>
            <a:lvl1pPr algn="l">
              <a:defRPr sz="3600">
                <a:solidFill>
                  <a:srgbClr val="0000CC"/>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1670" y="4251506"/>
            <a:ext cx="6566315" cy="610819"/>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0" y="3981344"/>
            <a:ext cx="1253806" cy="4513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891995"/>
          </a:xfrm>
        </p:spPr>
        <p:txBody>
          <a:bodyPr>
            <a:normAutofit/>
          </a:bodyPr>
          <a:lstStyle>
            <a:lvl1pPr algn="l">
              <a:defRPr sz="3600" baseline="0">
                <a:solidFill>
                  <a:srgbClr val="0000CC"/>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6" y="1960929"/>
            <a:ext cx="8246070" cy="274868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5955495" cy="572644"/>
          </a:xfrm>
        </p:spPr>
        <p:txBody>
          <a:bodyPr>
            <a:normAutofit/>
          </a:bodyPr>
          <a:lstStyle>
            <a:lvl1pPr algn="l">
              <a:defRPr sz="3600">
                <a:solidFill>
                  <a:srgbClr val="0000CC"/>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4130" y="1198559"/>
            <a:ext cx="595549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1197405"/>
            <a:ext cx="8246071" cy="763525"/>
          </a:xfrm>
        </p:spPr>
        <p:txBody>
          <a:bodyPr>
            <a:normAutofit/>
          </a:bodyPr>
          <a:lstStyle>
            <a:lvl1pPr algn="l">
              <a:defRPr sz="3600" baseline="0">
                <a:solidFill>
                  <a:srgbClr val="0000CC"/>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6879" y="214023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879" y="257175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214023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57175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ail.google.com/mail/u/0/?tab=rm#inbox/FMfcgxwCgVNpQxTtfQHGrWwBdhGNDhhV?projector=1&amp;messagePartId=0.1" TargetMode="External"/><Relationship Id="rId2" Type="http://schemas.openxmlformats.org/officeDocument/2006/relationships/hyperlink" Target="https://eluxemagazine.com/fashion/burberry-vs-gucci" TargetMode="External"/><Relationship Id="rId1" Type="http://schemas.openxmlformats.org/officeDocument/2006/relationships/slideLayout" Target="../slideLayouts/slideLayout3.xml"/><Relationship Id="rId4" Type="http://schemas.openxmlformats.org/officeDocument/2006/relationships/hyperlink" Target="https://mail.google.com/mail/u/0/?tab=rm#inbox/FMfcgxwCgVNpQxTtfQHGrWwBdhGNDhhV?projector=1&amp;messagePartId=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0" y="3029866"/>
            <a:ext cx="9143999" cy="1221639"/>
          </a:xfrm>
        </p:spPr>
        <p:txBody>
          <a:bodyPr>
            <a:normAutofit/>
          </a:bodyPr>
          <a:lstStyle/>
          <a:p>
            <a:pPr algn="ctr"/>
            <a:r>
              <a:rPr lang="en-US" dirty="0" smtClean="0">
                <a:solidFill>
                  <a:schemeClr val="tx1"/>
                </a:solidFill>
              </a:rPr>
              <a:t/>
            </a:r>
            <a:br>
              <a:rPr lang="en-US" dirty="0" smtClean="0">
                <a:solidFill>
                  <a:schemeClr val="tx1"/>
                </a:solidFill>
              </a:rPr>
            </a:br>
            <a:r>
              <a:rPr lang="en-US" sz="2800"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Strategic </a:t>
            </a:r>
            <a:r>
              <a:rPr lang="en-US" sz="28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digital marketing and transformation management</a:t>
            </a:r>
          </a:p>
        </p:txBody>
      </p:sp>
      <p:sp>
        <p:nvSpPr>
          <p:cNvPr id="3" name="Subtitle 2"/>
          <p:cNvSpPr>
            <a:spLocks noGrp="1"/>
          </p:cNvSpPr>
          <p:nvPr>
            <p:ph type="subTitle" idx="1"/>
          </p:nvPr>
        </p:nvSpPr>
        <p:spPr>
          <a:xfrm>
            <a:off x="296260" y="4404210"/>
            <a:ext cx="3664920" cy="610820"/>
          </a:xfrm>
        </p:spPr>
        <p:txBody>
          <a:bodyPr>
            <a:normAutofit fontScale="62500" lnSpcReduction="20000"/>
          </a:bodyPr>
          <a:lstStyle/>
          <a:p>
            <a:r>
              <a:rPr lang="en-US" dirty="0" smtClean="0">
                <a:latin typeface="Times New Roman" panose="02020603050405020304" pitchFamily="18" charset="0"/>
                <a:cs typeface="Times New Roman" panose="02020603050405020304" pitchFamily="18" charset="0"/>
              </a:rPr>
              <a:t>Student’s Name</a:t>
            </a:r>
          </a:p>
          <a:p>
            <a:r>
              <a:rPr lang="en-US" dirty="0" smtClean="0">
                <a:latin typeface="Times New Roman" panose="02020603050405020304" pitchFamily="18" charset="0"/>
                <a:cs typeface="Times New Roman" panose="02020603050405020304" pitchFamily="18" charset="0"/>
              </a:rPr>
              <a:t>Institutional Affiliation</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1693060" y="3115098"/>
            <a:ext cx="5627630"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FASHION BRANDS</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203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6014" y="891995"/>
            <a:ext cx="5497381" cy="763525"/>
          </a:xfrm>
          <a:solidFill>
            <a:srgbClr val="0000FF"/>
          </a:solidFill>
        </p:spPr>
        <p:txBody>
          <a:bodyPr>
            <a:normAutofit fontScale="90000"/>
          </a:bodyPr>
          <a:lstStyle/>
          <a:p>
            <a:r>
              <a:rPr lang="en-US" dirty="0" smtClean="0">
                <a:solidFill>
                  <a:schemeClr val="bg1"/>
                </a:solidFill>
                <a:latin typeface="Times New Roman" panose="02020603050405020304" pitchFamily="18" charset="0"/>
                <a:cs typeface="Times New Roman" panose="02020603050405020304" pitchFamily="18" charset="0"/>
              </a:rPr>
              <a:t>Digital vs Cultural Strategies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601671" y="2113635"/>
            <a:ext cx="8012106" cy="2595986"/>
          </a:xfrm>
        </p:spPr>
        <p:txBody>
          <a:bodyPr>
            <a:normAutofit/>
          </a:bodyPr>
          <a:lstStyle/>
          <a:p>
            <a:pPr algn="l"/>
            <a:r>
              <a:rPr lang="en-US"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two have i</a:t>
            </a:r>
            <a:r>
              <a:rPr lang="en-US" dirty="0" smtClean="0">
                <a:latin typeface="Times New Roman" panose="02020603050405020304" pitchFamily="18" charset="0"/>
                <a:cs typeface="Times New Roman" panose="02020603050405020304" pitchFamily="18" charset="0"/>
              </a:rPr>
              <a:t>nvested in e-commerce for online influence.</a:t>
            </a:r>
          </a:p>
          <a:p>
            <a:pPr algn="l"/>
            <a:r>
              <a:rPr lang="en-US" dirty="0" smtClean="0">
                <a:latin typeface="Times New Roman" panose="02020603050405020304" pitchFamily="18" charset="0"/>
                <a:cs typeface="Times New Roman" panose="02020603050405020304" pitchFamily="18" charset="0"/>
              </a:rPr>
              <a:t>Both have raised their visibility in the search engines through SEO.</a:t>
            </a:r>
          </a:p>
          <a:p>
            <a:pPr algn="l"/>
            <a:r>
              <a:rPr lang="en-US" dirty="0" smtClean="0">
                <a:latin typeface="Times New Roman" panose="02020603050405020304" pitchFamily="18" charset="0"/>
                <a:cs typeface="Times New Roman" panose="02020603050405020304" pitchFamily="18" charset="0"/>
              </a:rPr>
              <a:t>Both have increased online engagement with their customers.</a:t>
            </a:r>
          </a:p>
          <a:p>
            <a:pPr algn="l"/>
            <a:r>
              <a:rPr lang="en-US" dirty="0" smtClean="0">
                <a:latin typeface="Times New Roman" panose="02020603050405020304" pitchFamily="18" charset="0"/>
                <a:cs typeface="Times New Roman" panose="02020603050405020304" pitchFamily="18" charset="0"/>
              </a:rPr>
              <a:t>Both have websites that are mobile friendly. </a:t>
            </a:r>
          </a:p>
          <a:p>
            <a:pPr marL="0" indent="0" algn="l">
              <a:buNone/>
            </a:pPr>
            <a:endParaRPr lang="en-US" dirty="0"/>
          </a:p>
        </p:txBody>
      </p:sp>
    </p:spTree>
    <p:extLst>
      <p:ext uri="{BB962C8B-B14F-4D97-AF65-F5344CB8AC3E}">
        <p14:creationId xmlns:p14="http://schemas.microsoft.com/office/powerpoint/2010/main" val="41707837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30" y="281175"/>
            <a:ext cx="6108200" cy="763525"/>
          </a:xfrm>
        </p:spPr>
        <p:txBody>
          <a:bodyPr>
            <a:normAutofit/>
          </a:bodyPr>
          <a:lstStyle/>
          <a:p>
            <a:pPr algn="l"/>
            <a:r>
              <a:rPr lang="en-US" dirty="0" smtClean="0"/>
              <a:t>Burberry</a:t>
            </a:r>
            <a:endParaRPr lang="en-US" dirty="0"/>
          </a:p>
        </p:txBody>
      </p:sp>
      <p:sp>
        <p:nvSpPr>
          <p:cNvPr id="5" name="Content Placeholder 4"/>
          <p:cNvSpPr>
            <a:spLocks noGrp="1"/>
          </p:cNvSpPr>
          <p:nvPr>
            <p:ph idx="1"/>
          </p:nvPr>
        </p:nvSpPr>
        <p:spPr>
          <a:xfrm>
            <a:off x="4266590" y="1197405"/>
            <a:ext cx="4275740" cy="3512215"/>
          </a:xfrm>
        </p:spPr>
        <p:txBody>
          <a:bodyPr>
            <a:noAutofit/>
          </a:bodyPr>
          <a:lstStyle/>
          <a:p>
            <a:pPr>
              <a:lnSpc>
                <a:spcPct val="200000"/>
              </a:lnSpc>
            </a:pPr>
            <a:r>
              <a:rPr lang="en-US" sz="1600" dirty="0" smtClean="0">
                <a:latin typeface="Times New Roman" panose="02020603050405020304" pitchFamily="18" charset="0"/>
                <a:cs typeface="Times New Roman" panose="02020603050405020304" pitchFamily="18" charset="0"/>
              </a:rPr>
              <a:t>Burberry has increased </a:t>
            </a:r>
            <a:r>
              <a:rPr lang="en-US" sz="1600" dirty="0">
                <a:latin typeface="Times New Roman" panose="02020603050405020304" pitchFamily="18" charset="0"/>
                <a:cs typeface="Times New Roman" panose="02020603050405020304" pitchFamily="18" charset="0"/>
              </a:rPr>
              <a:t>its online presence and sales</a:t>
            </a:r>
            <a:r>
              <a:rPr lang="en-US" sz="1600" dirty="0" smtClean="0">
                <a:latin typeface="Times New Roman" panose="02020603050405020304" pitchFamily="18" charset="0"/>
                <a:cs typeface="Times New Roman" panose="02020603050405020304" pitchFamily="18" charset="0"/>
              </a:rPr>
              <a:t>.</a:t>
            </a:r>
          </a:p>
          <a:p>
            <a:pPr>
              <a:lnSpc>
                <a:spcPct val="200000"/>
              </a:lnSpc>
            </a:pPr>
            <a:r>
              <a:rPr lang="en-US" sz="1600" dirty="0" smtClean="0">
                <a:latin typeface="Times New Roman" panose="02020603050405020304" pitchFamily="18" charset="0"/>
                <a:cs typeface="Times New Roman" panose="02020603050405020304" pitchFamily="18" charset="0"/>
              </a:rPr>
              <a:t>Consumer shopping behavior changed due to online markets.</a:t>
            </a:r>
          </a:p>
          <a:p>
            <a:pPr>
              <a:lnSpc>
                <a:spcPct val="200000"/>
              </a:lnSpc>
            </a:pPr>
            <a:r>
              <a:rPr lang="en-US" sz="1600" dirty="0" smtClean="0">
                <a:latin typeface="Times New Roman" panose="02020603050405020304" pitchFamily="18" charset="0"/>
                <a:cs typeface="Times New Roman" panose="02020603050405020304" pitchFamily="18" charset="0"/>
              </a:rPr>
              <a:t>Burberry shifted their marketing strategy to capture online consumers.</a:t>
            </a:r>
          </a:p>
          <a:p>
            <a:pPr>
              <a:lnSpc>
                <a:spcPct val="200000"/>
              </a:lnSpc>
            </a:pPr>
            <a:r>
              <a:rPr lang="en-US" sz="1600" dirty="0" smtClean="0">
                <a:latin typeface="Times New Roman" panose="02020603050405020304" pitchFamily="18" charset="0"/>
                <a:cs typeface="Times New Roman" panose="02020603050405020304" pitchFamily="18" charset="0"/>
              </a:rPr>
              <a:t>It is currently pioneer in digital marketing.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70" y="1197405"/>
            <a:ext cx="3663950" cy="335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70" y="1044700"/>
            <a:ext cx="3664920" cy="362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6338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490" y="586585"/>
            <a:ext cx="6566316" cy="763525"/>
          </a:xfrm>
          <a:solidFill>
            <a:srgbClr val="0000FF"/>
          </a:solidFill>
        </p:spPr>
        <p:txBody>
          <a:bodyPr>
            <a:normAutofit fontScale="90000"/>
          </a:bodyPr>
          <a:lstStyle/>
          <a:p>
            <a:r>
              <a:rPr lang="en-US" b="1" dirty="0" smtClean="0">
                <a:solidFill>
                  <a:schemeClr val="bg1"/>
                </a:solidFill>
                <a:latin typeface="Times New Roman" panose="02020603050405020304" pitchFamily="18" charset="0"/>
                <a:cs typeface="Times New Roman" panose="02020603050405020304" pitchFamily="18" charset="0"/>
              </a:rPr>
              <a:t>Burberry’s </a:t>
            </a:r>
            <a:r>
              <a:rPr lang="en-US" b="1" dirty="0">
                <a:solidFill>
                  <a:schemeClr val="bg1"/>
                </a:solidFill>
                <a:latin typeface="Times New Roman" panose="02020603050405020304" pitchFamily="18" charset="0"/>
                <a:cs typeface="Times New Roman" panose="02020603050405020304" pitchFamily="18" charset="0"/>
              </a:rPr>
              <a:t>in the final </a:t>
            </a:r>
            <a:r>
              <a:rPr lang="en-US" b="1" dirty="0" smtClean="0">
                <a:solidFill>
                  <a:schemeClr val="bg1"/>
                </a:solidFill>
                <a:latin typeface="Times New Roman" panose="02020603050405020304" pitchFamily="18" charset="0"/>
                <a:cs typeface="Times New Roman" panose="02020603050405020304" pitchFamily="18" charset="0"/>
              </a:rPr>
              <a:t>digital matrix</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8965" y="1808225"/>
            <a:ext cx="8246071" cy="3054100"/>
          </a:xfrm>
        </p:spPr>
        <p:txBody>
          <a:bodyPr>
            <a:normAutofit/>
          </a:bodyPr>
          <a:lstStyle/>
          <a:p>
            <a:r>
              <a:rPr lang="en-US" dirty="0" smtClean="0">
                <a:solidFill>
                  <a:schemeClr val="tx2"/>
                </a:solidFill>
                <a:latin typeface="Times New Roman" panose="02020603050405020304" pitchFamily="18" charset="0"/>
                <a:cs typeface="Times New Roman" panose="02020603050405020304" pitchFamily="18" charset="0"/>
              </a:rPr>
              <a:t>It </a:t>
            </a:r>
            <a:r>
              <a:rPr lang="en-US" dirty="0" smtClean="0">
                <a:solidFill>
                  <a:schemeClr val="tx2"/>
                </a:solidFill>
                <a:latin typeface="Times New Roman" panose="02020603050405020304" pitchFamily="18" charset="0"/>
                <a:cs typeface="Times New Roman" panose="02020603050405020304" pitchFamily="18" charset="0"/>
              </a:rPr>
              <a:t>falls under digirati</a:t>
            </a:r>
            <a:r>
              <a:rPr lang="en-US" dirty="0" smtClean="0">
                <a:solidFill>
                  <a:schemeClr val="tx2"/>
                </a:solidFill>
                <a:latin typeface="Times New Roman" panose="02020603050405020304" pitchFamily="18" charset="0"/>
                <a:cs typeface="Times New Roman" panose="02020603050405020304" pitchFamily="18" charset="0"/>
              </a:rPr>
              <a:t> </a:t>
            </a:r>
            <a:r>
              <a:rPr lang="en-US" dirty="0" smtClean="0">
                <a:solidFill>
                  <a:schemeClr val="tx2"/>
                </a:solidFill>
                <a:latin typeface="Times New Roman" panose="02020603050405020304" pitchFamily="18" charset="0"/>
                <a:cs typeface="Times New Roman" panose="02020603050405020304" pitchFamily="18" charset="0"/>
              </a:rPr>
              <a:t>in the </a:t>
            </a:r>
            <a:r>
              <a:rPr lang="en-US" dirty="0" smtClean="0">
                <a:solidFill>
                  <a:schemeClr val="tx2"/>
                </a:solidFill>
                <a:latin typeface="Times New Roman" panose="02020603050405020304" pitchFamily="18" charset="0"/>
                <a:cs typeface="Times New Roman" panose="02020603050405020304" pitchFamily="18" charset="0"/>
              </a:rPr>
              <a:t>final digital matrix.</a:t>
            </a:r>
            <a:endParaRPr lang="en-US" dirty="0" smtClean="0">
              <a:solidFill>
                <a:schemeClr val="tx2"/>
              </a:solidFill>
              <a:latin typeface="Times New Roman" panose="02020603050405020304" pitchFamily="18" charset="0"/>
              <a:cs typeface="Times New Roman" panose="02020603050405020304" pitchFamily="18" charset="0"/>
            </a:endParaRPr>
          </a:p>
          <a:p>
            <a:r>
              <a:rPr lang="en-US" dirty="0" smtClean="0">
                <a:solidFill>
                  <a:schemeClr val="tx2"/>
                </a:solidFill>
                <a:latin typeface="Times New Roman" panose="02020603050405020304" pitchFamily="18" charset="0"/>
                <a:cs typeface="Times New Roman" panose="02020603050405020304" pitchFamily="18" charset="0"/>
              </a:rPr>
              <a:t>It has huge website audience.</a:t>
            </a:r>
          </a:p>
          <a:p>
            <a:r>
              <a:rPr lang="en-US" dirty="0" smtClean="0">
                <a:solidFill>
                  <a:schemeClr val="tx2"/>
                </a:solidFill>
                <a:latin typeface="Times New Roman" panose="02020603050405020304" pitchFamily="18" charset="0"/>
                <a:cs typeface="Times New Roman" panose="02020603050405020304" pitchFamily="18" charset="0"/>
              </a:rPr>
              <a:t>Their website are consistent and have huge conversion rate.</a:t>
            </a:r>
            <a:endParaRPr lang="en-US" dirty="0" smtClean="0">
              <a:solidFill>
                <a:schemeClr val="tx2"/>
              </a:solidFill>
              <a:latin typeface="Times New Roman" panose="02020603050405020304" pitchFamily="18" charset="0"/>
              <a:cs typeface="Times New Roman" panose="02020603050405020304" pitchFamily="18" charset="0"/>
            </a:endParaRPr>
          </a:p>
          <a:p>
            <a:r>
              <a:rPr lang="en-US" dirty="0" smtClean="0">
                <a:solidFill>
                  <a:schemeClr val="tx2"/>
                </a:solidFill>
                <a:latin typeface="Times New Roman" panose="02020603050405020304" pitchFamily="18" charset="0"/>
                <a:cs typeface="Times New Roman" panose="02020603050405020304" pitchFamily="18" charset="0"/>
              </a:rPr>
              <a:t>The company makes sales from their digital </a:t>
            </a:r>
            <a:r>
              <a:rPr lang="en-US" smtClean="0">
                <a:solidFill>
                  <a:schemeClr val="tx2"/>
                </a:solidFill>
                <a:latin typeface="Times New Roman" panose="02020603050405020304" pitchFamily="18" charset="0"/>
                <a:cs typeface="Times New Roman" panose="02020603050405020304" pitchFamily="18" charset="0"/>
              </a:rPr>
              <a:t>marketing efforts.</a:t>
            </a:r>
            <a:endParaRPr lang="en-US" dirty="0" smtClean="0"/>
          </a:p>
        </p:txBody>
      </p:sp>
    </p:spTree>
    <p:extLst>
      <p:ext uri="{BB962C8B-B14F-4D97-AF65-F5344CB8AC3E}">
        <p14:creationId xmlns:p14="http://schemas.microsoft.com/office/powerpoint/2010/main" val="410330949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3309" y="671818"/>
            <a:ext cx="5650085" cy="830997"/>
          </a:xfrm>
          <a:prstGeom prst="rect">
            <a:avLst/>
          </a:prstGeom>
          <a:solidFill>
            <a:srgbClr val="0000CC"/>
          </a:solidFill>
        </p:spPr>
        <p:txBody>
          <a:bodyPr wrap="squar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Major </a:t>
            </a:r>
            <a:r>
              <a:rPr lang="en-US" sz="2400" b="1" dirty="0">
                <a:solidFill>
                  <a:schemeClr val="bg1"/>
                </a:solidFill>
                <a:latin typeface="Times New Roman" panose="02020603050405020304" pitchFamily="18" charset="0"/>
                <a:cs typeface="Times New Roman" panose="02020603050405020304" pitchFamily="18" charset="0"/>
              </a:rPr>
              <a:t>learnings from </a:t>
            </a:r>
            <a:r>
              <a:rPr lang="en-US" sz="2400" b="1" dirty="0" smtClean="0">
                <a:solidFill>
                  <a:schemeClr val="bg1"/>
                </a:solidFill>
                <a:latin typeface="Times New Roman" panose="02020603050405020304" pitchFamily="18" charset="0"/>
                <a:cs typeface="Times New Roman" panose="02020603050405020304" pitchFamily="18" charset="0"/>
              </a:rPr>
              <a:t>digital marketing strategy of Burberry’s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1670" y="1502815"/>
            <a:ext cx="4275740" cy="329320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Wide coverage of audience.</a:t>
            </a:r>
          </a:p>
          <a:p>
            <a:pPr marL="285750" indent="-285750">
              <a:lnSpc>
                <a:spcPct val="200000"/>
              </a:lnSpc>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Easy targeting of audience.</a:t>
            </a:r>
          </a:p>
          <a:p>
            <a:pPr marL="285750" indent="-285750">
              <a:lnSpc>
                <a:spcPct val="200000"/>
              </a:lnSpc>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Easy and quick to execute.</a:t>
            </a:r>
          </a:p>
          <a:p>
            <a:pPr marL="285750" indent="-285750">
              <a:lnSpc>
                <a:spcPct val="200000"/>
              </a:lnSpc>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Reduced advertising cost.</a:t>
            </a:r>
            <a:endParaRPr lang="en-US" sz="2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115" y="1655519"/>
            <a:ext cx="3512215" cy="305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3584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Similarities between Gucci and Burberry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nSpc>
                <a:spcPct val="200000"/>
              </a:lnSpc>
            </a:pPr>
            <a:r>
              <a:rPr lang="en-US" sz="2600" dirty="0">
                <a:latin typeface="Times New Roman" panose="02020603050405020304" pitchFamily="18" charset="0"/>
                <a:cs typeface="Times New Roman" panose="02020603050405020304" pitchFamily="18" charset="0"/>
              </a:rPr>
              <a:t>Both brands engage in digital marketing </a:t>
            </a:r>
            <a:endParaRPr lang="en-US" sz="2600" dirty="0" smtClean="0">
              <a:latin typeface="Times New Roman" panose="02020603050405020304" pitchFamily="18" charset="0"/>
              <a:cs typeface="Times New Roman" panose="02020603050405020304" pitchFamily="18" charset="0"/>
            </a:endParaRPr>
          </a:p>
          <a:p>
            <a:pPr>
              <a:lnSpc>
                <a:spcPct val="200000"/>
              </a:lnSpc>
            </a:pPr>
            <a:r>
              <a:rPr lang="en-US" sz="2600" dirty="0" smtClean="0">
                <a:latin typeface="Times New Roman" panose="02020603050405020304" pitchFamily="18" charset="0"/>
                <a:cs typeface="Times New Roman" panose="02020603050405020304" pitchFamily="18" charset="0"/>
              </a:rPr>
              <a:t>Reduced advertising costs.</a:t>
            </a:r>
          </a:p>
          <a:p>
            <a:pPr>
              <a:lnSpc>
                <a:spcPct val="200000"/>
              </a:lnSpc>
            </a:pPr>
            <a:r>
              <a:rPr lang="en-US" sz="2600" dirty="0" smtClean="0">
                <a:latin typeface="Times New Roman" panose="02020603050405020304" pitchFamily="18" charset="0"/>
                <a:cs typeface="Times New Roman" panose="02020603050405020304" pitchFamily="18" charset="0"/>
              </a:rPr>
              <a:t>Increased sales from digital marketing.</a:t>
            </a:r>
          </a:p>
          <a:p>
            <a:pPr>
              <a:lnSpc>
                <a:spcPct val="200000"/>
              </a:lnSpc>
            </a:pPr>
            <a:r>
              <a:rPr lang="en-US" sz="2600" dirty="0" smtClean="0">
                <a:latin typeface="Times New Roman" panose="02020603050405020304" pitchFamily="18" charset="0"/>
                <a:cs typeface="Times New Roman" panose="02020603050405020304" pitchFamily="18" charset="0"/>
              </a:rPr>
              <a:t>Both sell cloths immediately from the runway</a:t>
            </a:r>
          </a:p>
          <a:p>
            <a:pPr>
              <a:lnSpc>
                <a:spcPct val="200000"/>
              </a:lnSpc>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35777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834" y="1197405"/>
            <a:ext cx="4123036" cy="763525"/>
          </a:xfrm>
          <a:solidFill>
            <a:srgbClr val="0000CC"/>
          </a:solidFill>
        </p:spPr>
        <p:txBody>
          <a:bodyPr/>
          <a:lstStyle/>
          <a:p>
            <a:r>
              <a:rPr lang="en-US" b="1" dirty="0" smtClean="0">
                <a:solidFill>
                  <a:schemeClr val="bg1"/>
                </a:solidFill>
                <a:latin typeface="Times New Roman" panose="02020603050405020304" pitchFamily="18" charset="0"/>
                <a:cs typeface="Times New Roman" panose="02020603050405020304" pitchFamily="18" charset="0"/>
              </a:rPr>
              <a:t>Gucci vs Burberry</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Autofit/>
          </a:bodyPr>
          <a:lstStyle/>
          <a:p>
            <a:r>
              <a:rPr lang="en-US" sz="2600" dirty="0" smtClean="0">
                <a:latin typeface="Times New Roman" panose="02020603050405020304" pitchFamily="18" charset="0"/>
                <a:cs typeface="Times New Roman" panose="02020603050405020304" pitchFamily="18" charset="0"/>
              </a:rPr>
              <a:t>Gucci</a:t>
            </a:r>
            <a:endParaRPr lang="en-US" sz="2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lstStyle/>
          <a:p>
            <a:pPr algn="l">
              <a:lnSpc>
                <a:spcPct val="200000"/>
              </a:lnSpc>
            </a:pPr>
            <a:r>
              <a:rPr lang="en-US" dirty="0" smtClean="0">
                <a:latin typeface="Times New Roman" panose="02020603050405020304" pitchFamily="18" charset="0"/>
                <a:cs typeface="Times New Roman" panose="02020603050405020304" pitchFamily="18" charset="0"/>
              </a:rPr>
              <a:t>It is an Italian brand.</a:t>
            </a:r>
          </a:p>
          <a:p>
            <a:pPr algn="l">
              <a:lnSpc>
                <a:spcPct val="200000"/>
              </a:lnSpc>
            </a:pPr>
            <a:r>
              <a:rPr lang="en-US" dirty="0" smtClean="0">
                <a:latin typeface="Times New Roman" panose="02020603050405020304" pitchFamily="18" charset="0"/>
                <a:cs typeface="Times New Roman" panose="02020603050405020304" pitchFamily="18" charset="0"/>
              </a:rPr>
              <a:t>Fast-fashion brand.</a:t>
            </a:r>
          </a:p>
          <a:p>
            <a:pPr algn="l">
              <a:lnSpc>
                <a:spcPct val="200000"/>
              </a:lnSpc>
            </a:pP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noAutofit/>
          </a:bodyPr>
          <a:lstStyle/>
          <a:p>
            <a:r>
              <a:rPr lang="en-US" sz="2600" dirty="0" smtClean="0">
                <a:latin typeface="Times New Roman" panose="02020603050405020304" pitchFamily="18" charset="0"/>
                <a:cs typeface="Times New Roman" panose="02020603050405020304" pitchFamily="18" charset="0"/>
              </a:rPr>
              <a:t>Burberry</a:t>
            </a:r>
            <a:endParaRPr lang="en-US" sz="26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lstStyle/>
          <a:p>
            <a:pPr algn="l">
              <a:lnSpc>
                <a:spcPct val="200000"/>
              </a:lnSpc>
            </a:pPr>
            <a:r>
              <a:rPr lang="en-US" dirty="0" smtClean="0">
                <a:latin typeface="Times New Roman" panose="02020603050405020304" pitchFamily="18" charset="0"/>
                <a:cs typeface="Times New Roman" panose="02020603050405020304" pitchFamily="18" charset="0"/>
              </a:rPr>
              <a:t>It is a British brand. </a:t>
            </a:r>
          </a:p>
          <a:p>
            <a:pPr algn="l">
              <a:lnSpc>
                <a:spcPct val="200000"/>
              </a:lnSpc>
            </a:pPr>
            <a:r>
              <a:rPr lang="en-US" dirty="0" smtClean="0">
                <a:latin typeface="Times New Roman" panose="02020603050405020304" pitchFamily="18" charset="0"/>
                <a:cs typeface="Times New Roman" panose="02020603050405020304" pitchFamily="18" charset="0"/>
              </a:rPr>
              <a:t>Exclusively luxury brand.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1207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Gucci’s place in the final matrix</a:t>
            </a:r>
            <a:endParaRPr lang="en-US" dirty="0"/>
          </a:p>
        </p:txBody>
      </p:sp>
      <p:sp>
        <p:nvSpPr>
          <p:cNvPr id="3" name="Content Placeholder 2"/>
          <p:cNvSpPr>
            <a:spLocks noGrp="1"/>
          </p:cNvSpPr>
          <p:nvPr>
            <p:ph idx="1"/>
          </p:nvPr>
        </p:nvSpPr>
        <p:spPr/>
        <p:txBody>
          <a:bodyPr/>
          <a:lstStyle/>
          <a:p>
            <a:r>
              <a:rPr lang="en-US" dirty="0"/>
              <a:t>Gucci </a:t>
            </a:r>
            <a:r>
              <a:rPr lang="en-US" dirty="0" smtClean="0"/>
              <a:t>tops </a:t>
            </a:r>
            <a:r>
              <a:rPr lang="en-US" dirty="0"/>
              <a:t>digital </a:t>
            </a:r>
            <a:r>
              <a:rPr lang="en-US" dirty="0" smtClean="0"/>
              <a:t>marketing rankings.</a:t>
            </a:r>
          </a:p>
          <a:p>
            <a:r>
              <a:rPr lang="en-US" dirty="0" smtClean="0"/>
              <a:t>It surpassed Burberry which dominated the spot.</a:t>
            </a:r>
          </a:p>
          <a:p>
            <a:r>
              <a:rPr lang="en-US" dirty="0" smtClean="0"/>
              <a:t>It has a high customer conversion rate.</a:t>
            </a:r>
          </a:p>
          <a:p>
            <a:r>
              <a:rPr lang="en-US" dirty="0" smtClean="0"/>
              <a:t> It </a:t>
            </a:r>
            <a:r>
              <a:rPr lang="en-US" dirty="0"/>
              <a:t>makes 7% of its sales of luxury goods</a:t>
            </a:r>
          </a:p>
        </p:txBody>
      </p:sp>
    </p:spTree>
    <p:extLst>
      <p:ext uri="{BB962C8B-B14F-4D97-AF65-F5344CB8AC3E}">
        <p14:creationId xmlns:p14="http://schemas.microsoft.com/office/powerpoint/2010/main" val="28449458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Boscio</a:t>
            </a:r>
            <a:r>
              <a:rPr lang="en-US" dirty="0"/>
              <a:t>, C. (2019). BURBERRY VS GUCCI: GOOD THINGS COME TO THOSE WHO WAIT. </a:t>
            </a:r>
            <a:r>
              <a:rPr lang="en-US" i="1" dirty="0" err="1"/>
              <a:t>Eluxe</a:t>
            </a:r>
            <a:r>
              <a:rPr lang="en-US" i="1" dirty="0"/>
              <a:t> Magazine</a:t>
            </a:r>
            <a:r>
              <a:rPr lang="en-US" dirty="0"/>
              <a:t>. Retrieved from </a:t>
            </a:r>
            <a:r>
              <a:rPr lang="en-US" dirty="0">
                <a:hlinkClick r:id="rId2"/>
              </a:rPr>
              <a:t>https://</a:t>
            </a:r>
            <a:r>
              <a:rPr lang="en-US" dirty="0" smtClean="0">
                <a:hlinkClick r:id="rId2"/>
              </a:rPr>
              <a:t>eluxemagazine.com/fashion/burberry-vs-gucci</a:t>
            </a:r>
            <a:endParaRPr lang="en-US" dirty="0" smtClean="0"/>
          </a:p>
          <a:p>
            <a:r>
              <a:rPr lang="en-US" dirty="0">
                <a:hlinkClick r:id="rId3"/>
              </a:rPr>
              <a:t>https://mail.google.com/mail/u/0/?</a:t>
            </a:r>
            <a:r>
              <a:rPr lang="en-US" dirty="0" smtClean="0">
                <a:hlinkClick r:id="rId3"/>
              </a:rPr>
              <a:t>tab=rm#inbox/FMfcgxwCgVNpQxTtfQHGrWwBdhGNDhhV?projector=1&amp;messagePartId=0.1</a:t>
            </a:r>
            <a:endParaRPr lang="en-US" dirty="0" smtClean="0"/>
          </a:p>
          <a:p>
            <a:r>
              <a:rPr lang="en-US">
                <a:hlinkClick r:id="rId4"/>
              </a:rPr>
              <a:t>https://mail.google.com/mail/u/0/?tab=rm#inbox/FMfcgxwCgVNpQxTtfQHGrWwBdhGNDhhV?projector=1&amp;messagePartId=0.3</a:t>
            </a:r>
            <a:endParaRPr lang="en-US"/>
          </a:p>
        </p:txBody>
      </p:sp>
    </p:spTree>
    <p:extLst>
      <p:ext uri="{BB962C8B-B14F-4D97-AF65-F5344CB8AC3E}">
        <p14:creationId xmlns:p14="http://schemas.microsoft.com/office/powerpoint/2010/main" val="302804601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1141</Words>
  <Application>Microsoft Office PowerPoint</Application>
  <PresentationFormat>On-screen Show (16:9)</PresentationFormat>
  <Paragraphs>59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Strategic digital marketing and transformation management</vt:lpstr>
      <vt:lpstr>Digital vs Cultural Strategies</vt:lpstr>
      <vt:lpstr>Burberry</vt:lpstr>
      <vt:lpstr>Burberry’s in the final digital matrix</vt:lpstr>
      <vt:lpstr>PowerPoint Presentation</vt:lpstr>
      <vt:lpstr>Similarities between Gucci and Burberry</vt:lpstr>
      <vt:lpstr>Gucci vs Burberry</vt:lpstr>
      <vt:lpstr>Gucci’s place in the final matrix</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True</cp:lastModifiedBy>
  <cp:revision>173</cp:revision>
  <dcterms:created xsi:type="dcterms:W3CDTF">2013-08-21T19:17:07Z</dcterms:created>
  <dcterms:modified xsi:type="dcterms:W3CDTF">2019-04-28T13:38:02Z</dcterms:modified>
</cp:coreProperties>
</file>