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AD9A2-3BC7-4038-8DF6-61BE6F52A1C8}" type="datetimeFigureOut">
              <a:rPr lang="en-US" smtClean="0"/>
              <a:t>5/14/2014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D5CC1-4403-4B1F-897C-1129E2F95D21}" type="slidenum">
              <a:rPr lang="en-US" smtClean="0"/>
              <a:t>‹#›</a:t>
            </a:fld>
            <a:endParaRPr lang="en-US" dirty="0"/>
          </a:p>
        </p:txBody>
      </p:sp>
    </p:spTree>
    <p:extLst>
      <p:ext uri="{BB962C8B-B14F-4D97-AF65-F5344CB8AC3E}">
        <p14:creationId xmlns:p14="http://schemas.microsoft.com/office/powerpoint/2010/main" val="206282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management of fire safety is essential to ensure that fires are unlikely to</a:t>
            </a:r>
            <a:r>
              <a:rPr lang="en-US" baseline="0" dirty="0" smtClean="0"/>
              <a:t> </a:t>
            </a:r>
            <a:r>
              <a:rPr lang="en-US" dirty="0" smtClean="0"/>
              <a:t>occur; that if they do occur they are likely to be controlled or contained quickly,</a:t>
            </a:r>
            <a:r>
              <a:rPr lang="en-US" baseline="0" dirty="0" smtClean="0"/>
              <a:t> </a:t>
            </a:r>
            <a:r>
              <a:rPr lang="en-US" dirty="0" smtClean="0"/>
              <a:t>effectively and safely; or that, if a fire does occur and grow, everyone in your</a:t>
            </a:r>
            <a:r>
              <a:rPr lang="en-US" baseline="0" dirty="0" smtClean="0"/>
              <a:t> </a:t>
            </a:r>
            <a:r>
              <a:rPr lang="en-US" dirty="0" smtClean="0"/>
              <a:t>premises is able to escape to a place of total safety easily and quickly. The findings of your fire risk assessment will help you to develop your emergency</a:t>
            </a:r>
            <a:r>
              <a:rPr lang="en-US" baseline="0" dirty="0" smtClean="0"/>
              <a:t> </a:t>
            </a:r>
            <a:r>
              <a:rPr lang="en-US" dirty="0" smtClean="0"/>
              <a:t>plan, the instruction, information and training you need to provide, the co-operation</a:t>
            </a:r>
            <a:r>
              <a:rPr lang="en-US" baseline="0" dirty="0" smtClean="0"/>
              <a:t> </a:t>
            </a:r>
            <a:r>
              <a:rPr lang="en-US" dirty="0" smtClean="0"/>
              <a:t>and co-ordination arrangements you may need to have with other responsible</a:t>
            </a:r>
            <a:r>
              <a:rPr lang="en-US" baseline="0" dirty="0" smtClean="0"/>
              <a:t> </a:t>
            </a:r>
            <a:r>
              <a:rPr lang="en-US" dirty="0" smtClean="0"/>
              <a:t>people and the arrangements for maintenance and testing of the fire precautions.</a:t>
            </a:r>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2</a:t>
            </a:fld>
            <a:endParaRPr lang="en-US" dirty="0"/>
          </a:p>
        </p:txBody>
      </p:sp>
    </p:spTree>
    <p:extLst>
      <p:ext uri="{BB962C8B-B14F-4D97-AF65-F5344CB8AC3E}">
        <p14:creationId xmlns:p14="http://schemas.microsoft.com/office/powerpoint/2010/main" val="9358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or your organization employ five or more people, your premises are licensed,</a:t>
            </a:r>
            <a:r>
              <a:rPr lang="en-US" baseline="0" dirty="0" smtClean="0"/>
              <a:t> </a:t>
            </a:r>
            <a:r>
              <a:rPr lang="en-US" dirty="0" smtClean="0"/>
              <a:t>or an alterations notice requiring you to do so is in force, you must record the</a:t>
            </a:r>
          </a:p>
          <a:p>
            <a:r>
              <a:rPr lang="en-US" dirty="0" smtClean="0"/>
              <a:t>significant findings of your fire risk assessment and the actions you have taken. Your</a:t>
            </a:r>
            <a:r>
              <a:rPr lang="en-US" baseline="0" dirty="0" smtClean="0"/>
              <a:t> findings should include:</a:t>
            </a:r>
          </a:p>
          <a:p>
            <a:r>
              <a:rPr lang="en-US" baseline="0" dirty="0" smtClean="0"/>
              <a:t>• The fire hazards you have identified (you don’t need to include trivial things like a</a:t>
            </a:r>
          </a:p>
          <a:p>
            <a:r>
              <a:rPr lang="en-US" baseline="0" dirty="0" smtClean="0"/>
              <a:t>small tin of solvent based glue).</a:t>
            </a:r>
          </a:p>
          <a:p>
            <a:r>
              <a:rPr lang="en-US" baseline="0" dirty="0" smtClean="0"/>
              <a:t>• The actions you have taken or will take to remove or reduce the chance of a fire</a:t>
            </a:r>
          </a:p>
          <a:p>
            <a:r>
              <a:rPr lang="en-US" baseline="0" dirty="0" smtClean="0"/>
              <a:t>occurring (preventive measures).</a:t>
            </a:r>
          </a:p>
          <a:p>
            <a:r>
              <a:rPr lang="en-US" baseline="0" dirty="0" smtClean="0"/>
              <a:t>• Persons who may be at risk, particularly those at greatest risk.</a:t>
            </a:r>
          </a:p>
          <a:p>
            <a:r>
              <a:rPr lang="en-US" baseline="0" dirty="0" smtClean="0"/>
              <a:t>• The actions you have taken or will take to reduce the risk to people from the</a:t>
            </a:r>
          </a:p>
          <a:p>
            <a:r>
              <a:rPr lang="en-US" baseline="0" dirty="0" smtClean="0"/>
              <a:t>spread of fire and smoke (protective measures).</a:t>
            </a:r>
          </a:p>
          <a:p>
            <a:r>
              <a:rPr lang="en-US" baseline="0" dirty="0" smtClean="0"/>
              <a:t>• The actions people need to take in case of fire including details of any persons</a:t>
            </a:r>
          </a:p>
          <a:p>
            <a:r>
              <a:rPr lang="en-US" baseline="0" dirty="0" smtClean="0"/>
              <a:t>nominated to carry out a particular function (your emergency plan).</a:t>
            </a:r>
          </a:p>
          <a:p>
            <a:r>
              <a:rPr lang="en-US" baseline="0" dirty="0" smtClean="0"/>
              <a:t>• The information, instruction and training you have identified that people need and how it will be given.</a:t>
            </a:r>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3</a:t>
            </a:fld>
            <a:endParaRPr lang="en-US" dirty="0"/>
          </a:p>
        </p:txBody>
      </p:sp>
    </p:spTree>
    <p:extLst>
      <p:ext uri="{BB962C8B-B14F-4D97-AF65-F5344CB8AC3E}">
        <p14:creationId xmlns:p14="http://schemas.microsoft.com/office/powerpoint/2010/main" val="667843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management of the premises and the way people use it will have an effect</a:t>
            </a:r>
            <a:r>
              <a:rPr lang="en-US" baseline="0" dirty="0" smtClean="0"/>
              <a:t> </a:t>
            </a:r>
            <a:r>
              <a:rPr lang="en-US" dirty="0" smtClean="0"/>
              <a:t>on</a:t>
            </a:r>
            <a:r>
              <a:rPr lang="en-US" baseline="0" dirty="0" smtClean="0"/>
              <a:t> </a:t>
            </a:r>
            <a:r>
              <a:rPr lang="en-US" dirty="0" smtClean="0"/>
              <a:t>your evaluation of risk. Management may be your responsibility alone or there</a:t>
            </a:r>
            <a:r>
              <a:rPr lang="en-US" baseline="0" dirty="0" smtClean="0"/>
              <a:t> </a:t>
            </a:r>
            <a:r>
              <a:rPr lang="en-US" dirty="0" smtClean="0"/>
              <a:t>may be</a:t>
            </a:r>
            <a:r>
              <a:rPr lang="en-US" baseline="0" dirty="0" smtClean="0"/>
              <a:t> </a:t>
            </a:r>
            <a:r>
              <a:rPr lang="en-US" dirty="0" smtClean="0"/>
              <a:t>others, such as the building owners or managing agents, who also have</a:t>
            </a:r>
            <a:r>
              <a:rPr lang="en-US" baseline="0" dirty="0" smtClean="0"/>
              <a:t> </a:t>
            </a:r>
            <a:r>
              <a:rPr lang="en-US" dirty="0" smtClean="0"/>
              <a:t>responsibilities. In multi-occupied buildings all those with some control must</a:t>
            </a:r>
            <a:r>
              <a:rPr lang="en-US" baseline="0" dirty="0" smtClean="0"/>
              <a:t> </a:t>
            </a:r>
            <a:r>
              <a:rPr lang="en-US" dirty="0" smtClean="0"/>
              <a:t>co-operate and you need to consider the risk generated by others in the building. If you or your organization employ five or more people, your premises are licensed,</a:t>
            </a:r>
            <a:r>
              <a:rPr lang="en-US" baseline="0" dirty="0" smtClean="0"/>
              <a:t> </a:t>
            </a:r>
            <a:r>
              <a:rPr lang="en-US" dirty="0" smtClean="0"/>
              <a:t>or an alterations notice requiring you to do so is in force, you must record the</a:t>
            </a:r>
            <a:r>
              <a:rPr lang="en-US" baseline="0" dirty="0" smtClean="0"/>
              <a:t> </a:t>
            </a:r>
            <a:r>
              <a:rPr lang="en-US" dirty="0" smtClean="0"/>
              <a:t>significant findings of your fire risk assessment and the actions you have taken. </a:t>
            </a:r>
          </a:p>
          <a:p>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4</a:t>
            </a:fld>
            <a:endParaRPr lang="en-US" dirty="0"/>
          </a:p>
        </p:txBody>
      </p:sp>
    </p:spTree>
    <p:extLst>
      <p:ext uri="{BB962C8B-B14F-4D97-AF65-F5344CB8AC3E}">
        <p14:creationId xmlns:p14="http://schemas.microsoft.com/office/powerpoint/2010/main" val="95207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Regulations are developed through a process that allows for input from interested parties include­</a:t>
            </a:r>
            <a:r>
              <a:rPr lang="en-US" baseline="0" dirty="0" smtClean="0"/>
              <a:t> </a:t>
            </a:r>
            <a:r>
              <a:rPr lang="en-US" dirty="0" smtClean="0"/>
              <a:t>in industry, organized labor, advocacy groups, and private individuals. This process has several </a:t>
            </a:r>
          </a:p>
          <a:p>
            <a:r>
              <a:rPr lang="en-US" dirty="0" smtClean="0"/>
              <a:t>goals: to produce regulations that follow the spirit of the laws upon which they are based; to provide for equity and consistent application; and to produce realistic regulations that can be readily implemented.</a:t>
            </a:r>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5</a:t>
            </a:fld>
            <a:endParaRPr lang="en-US" dirty="0"/>
          </a:p>
        </p:txBody>
      </p:sp>
    </p:spTree>
    <p:extLst>
      <p:ext uri="{BB962C8B-B14F-4D97-AF65-F5344CB8AC3E}">
        <p14:creationId xmlns:p14="http://schemas.microsoft.com/office/powerpoint/2010/main" val="1918940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One way of looking at the differences between codes and standards is that a code tells you </a:t>
            </a:r>
            <a:r>
              <a:rPr lang="en-US" sz="1200" b="0" i="1" kern="1200" dirty="0" smtClean="0">
                <a:solidFill>
                  <a:schemeClr val="tx1"/>
                </a:solidFill>
                <a:effectLst/>
                <a:latin typeface="+mn-lt"/>
                <a:ea typeface="+mn-ea"/>
                <a:cs typeface="+mn-cs"/>
              </a:rPr>
              <a:t>what</a:t>
            </a:r>
            <a:r>
              <a:rPr lang="en-US" sz="1200" b="0" i="0" kern="1200" dirty="0" smtClean="0">
                <a:solidFill>
                  <a:schemeClr val="tx1"/>
                </a:solidFill>
                <a:effectLst/>
                <a:latin typeface="+mn-lt"/>
                <a:ea typeface="+mn-ea"/>
                <a:cs typeface="+mn-cs"/>
              </a:rPr>
              <a:t> you need to do, and a standards tells you </a:t>
            </a:r>
            <a:r>
              <a:rPr lang="en-US" sz="1200" b="0" i="1" kern="1200" dirty="0" smtClean="0">
                <a:solidFill>
                  <a:schemeClr val="tx1"/>
                </a:solidFill>
                <a:effectLst/>
                <a:latin typeface="+mn-lt"/>
                <a:ea typeface="+mn-ea"/>
                <a:cs typeface="+mn-cs"/>
              </a:rPr>
              <a:t>how</a:t>
            </a:r>
            <a:r>
              <a:rPr lang="en-US" sz="1200" b="0" i="0" kern="1200" dirty="0" smtClean="0">
                <a:solidFill>
                  <a:schemeClr val="tx1"/>
                </a:solidFill>
                <a:effectLst/>
                <a:latin typeface="+mn-lt"/>
                <a:ea typeface="+mn-ea"/>
                <a:cs typeface="+mn-cs"/>
              </a:rPr>
              <a:t> to do it. A code may say that a building must have a fire-alarm system. The standard will spell out what kind of system and how it must work. The NFPA has few codes; most of its documents are standards.</a:t>
            </a:r>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6</a:t>
            </a:fld>
            <a:endParaRPr lang="en-US" dirty="0"/>
          </a:p>
        </p:txBody>
      </p:sp>
    </p:spTree>
    <p:extLst>
      <p:ext uri="{BB962C8B-B14F-4D97-AF65-F5344CB8AC3E}">
        <p14:creationId xmlns:p14="http://schemas.microsoft.com/office/powerpoint/2010/main" val="3593306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Standards are developed by professional organizations to help establish operating norms and certification requirements for personnel and equipment. </a:t>
            </a:r>
          </a:p>
          <a:p>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7</a:t>
            </a:fld>
            <a:endParaRPr lang="en-US" dirty="0"/>
          </a:p>
        </p:txBody>
      </p:sp>
    </p:spTree>
    <p:extLst>
      <p:ext uri="{BB962C8B-B14F-4D97-AF65-F5344CB8AC3E}">
        <p14:creationId xmlns:p14="http://schemas.microsoft.com/office/powerpoint/2010/main" val="1314167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Laws are rules established by society to help define acceptable behavior. In the United States, most laws applicable to fire and EMS departments are statutory laws, those enacted by the legis­</a:t>
            </a:r>
            <a:r>
              <a:rPr lang="en-US" baseline="0" dirty="0" smtClean="0"/>
              <a:t> </a:t>
            </a:r>
            <a:r>
              <a:rPr lang="en-US" dirty="0" smtClean="0"/>
              <a:t>lative bodies of Federal, state, or local governments. The courts provide oversight for the legal system to ensure that laws are constitutional and fairly applied. As a result of this judicial review process, the law changes based on the outcome of court cases, called precedents. </a:t>
            </a:r>
          </a:p>
          <a:p>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8</a:t>
            </a:fld>
            <a:endParaRPr lang="en-US" dirty="0"/>
          </a:p>
        </p:txBody>
      </p:sp>
    </p:spTree>
    <p:extLst>
      <p:ext uri="{BB962C8B-B14F-4D97-AF65-F5344CB8AC3E}">
        <p14:creationId xmlns:p14="http://schemas.microsoft.com/office/powerpoint/2010/main" val="74899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Guides outline the basic characteristics and type of fire a fighter</a:t>
            </a:r>
            <a:r>
              <a:rPr lang="en-US" baseline="0" dirty="0" smtClean="0"/>
              <a:t> may encounter and how to appropriately extinguish using proper techniques. By utilizing the guide book, the fighter will be able to recognize the advantages and limitations of a variety of equipment and most importantly learn to make informed decisions when responding to certain situations. </a:t>
            </a:r>
            <a:endParaRPr lang="en-US" dirty="0"/>
          </a:p>
        </p:txBody>
      </p:sp>
      <p:sp>
        <p:nvSpPr>
          <p:cNvPr id="4" name="Slide Number Placeholder 3"/>
          <p:cNvSpPr>
            <a:spLocks noGrp="1"/>
          </p:cNvSpPr>
          <p:nvPr>
            <p:ph type="sldNum" sz="quarter" idx="10"/>
          </p:nvPr>
        </p:nvSpPr>
        <p:spPr/>
        <p:txBody>
          <a:bodyPr/>
          <a:lstStyle/>
          <a:p>
            <a:fld id="{B4AD5CC1-4403-4B1F-897C-1129E2F95D21}" type="slidenum">
              <a:rPr lang="en-US" smtClean="0"/>
              <a:t>9</a:t>
            </a:fld>
            <a:endParaRPr lang="en-US" dirty="0"/>
          </a:p>
        </p:txBody>
      </p:sp>
    </p:spTree>
    <p:extLst>
      <p:ext uri="{BB962C8B-B14F-4D97-AF65-F5344CB8AC3E}">
        <p14:creationId xmlns:p14="http://schemas.microsoft.com/office/powerpoint/2010/main" val="265147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15EDFA-142B-419E-9473-CD07AAB621A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A15EDFA-142B-419E-9473-CD07AAB621A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6607A-496C-4B25-A8EA-A772844FF8CE}" type="datetimeFigureOut">
              <a:rPr lang="en-US" smtClean="0"/>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15EDFA-142B-419E-9473-CD07AAB621A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506607A-496C-4B25-A8EA-A772844FF8CE}" type="datetimeFigureOut">
              <a:rPr lang="en-US" smtClean="0"/>
              <a:t>5/14/2014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A15EDFA-142B-419E-9473-CD07AAB621A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Fire department safety</a:t>
            </a:r>
            <a:endParaRPr lang="en-US" dirty="0"/>
          </a:p>
        </p:txBody>
      </p:sp>
      <p:sp>
        <p:nvSpPr>
          <p:cNvPr id="3" name="Subtitle 2"/>
          <p:cNvSpPr>
            <a:spLocks noGrp="1"/>
          </p:cNvSpPr>
          <p:nvPr>
            <p:ph type="subTitle" idx="1"/>
          </p:nvPr>
        </p:nvSpPr>
        <p:spPr>
          <a:xfrm rot="19140000">
            <a:off x="1454182" y="2380481"/>
            <a:ext cx="6511131" cy="1066708"/>
          </a:xfrm>
        </p:spPr>
        <p:txBody>
          <a:bodyPr>
            <a:normAutofit fontScale="92500" lnSpcReduction="20000"/>
          </a:bodyPr>
          <a:lstStyle/>
          <a:p>
            <a:pPr algn="ctr"/>
            <a:r>
              <a:rPr lang="en-US" dirty="0" smtClean="0"/>
              <a:t>Name</a:t>
            </a:r>
          </a:p>
          <a:p>
            <a:pPr algn="ctr"/>
            <a:r>
              <a:rPr lang="en-US" dirty="0" smtClean="0"/>
              <a:t>Date</a:t>
            </a:r>
          </a:p>
          <a:p>
            <a:pPr algn="ctr"/>
            <a:r>
              <a:rPr lang="en-US" dirty="0" smtClean="0"/>
              <a:t>Course</a:t>
            </a:r>
          </a:p>
          <a:p>
            <a:pPr algn="ctr"/>
            <a:r>
              <a:rPr lang="en-US" dirty="0" smtClean="0"/>
              <a:t>professor</a:t>
            </a:r>
          </a:p>
        </p:txBody>
      </p:sp>
    </p:spTree>
    <p:extLst>
      <p:ext uri="{BB962C8B-B14F-4D97-AF65-F5344CB8AC3E}">
        <p14:creationId xmlns:p14="http://schemas.microsoft.com/office/powerpoint/2010/main" val="191906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a:bodyPr>
          <a:lstStyle/>
          <a:p>
            <a:r>
              <a:rPr lang="en-US" sz="1100" dirty="0" smtClean="0"/>
              <a:t> Fire </a:t>
            </a:r>
            <a:r>
              <a:rPr lang="en-US" sz="1100" dirty="0"/>
              <a:t>Department City of New York. (2008). FDNY Vital Statistics. Retrieved from </a:t>
            </a:r>
          </a:p>
          <a:p>
            <a:r>
              <a:rPr lang="en-US" sz="1100" dirty="0" smtClean="0"/>
              <a:t>	http</a:t>
            </a:r>
            <a:r>
              <a:rPr lang="en-US" sz="1100" dirty="0"/>
              <a:t>://www.nyc.gov/fdny. Retrieved on February 3, </a:t>
            </a:r>
            <a:r>
              <a:rPr lang="en-US" sz="1100" dirty="0" smtClean="0"/>
              <a:t>2010</a:t>
            </a:r>
          </a:p>
          <a:p>
            <a:endParaRPr lang="en-US" sz="1100" dirty="0" smtClean="0"/>
          </a:p>
          <a:p>
            <a:r>
              <a:rPr lang="en-US" sz="1100" dirty="0"/>
              <a:t>Szubert, Z. &amp; Sobala, W. (2002). Work-Related Injuries Among Firefighters: Sites and </a:t>
            </a:r>
          </a:p>
          <a:p>
            <a:r>
              <a:rPr lang="en-US" sz="1100" dirty="0" smtClean="0"/>
              <a:t>	Circumstances </a:t>
            </a:r>
            <a:r>
              <a:rPr lang="en-US" sz="1100" dirty="0"/>
              <a:t>of their Occurrence. International Journal of Occupational Medicine and </a:t>
            </a:r>
            <a:r>
              <a:rPr lang="en-US" sz="1100" dirty="0" smtClean="0"/>
              <a:t>Environmental </a:t>
            </a:r>
            <a:r>
              <a:rPr lang="en-US" sz="1100" dirty="0"/>
              <a:t>Health, 15, 1, 49-55. </a:t>
            </a:r>
            <a:endParaRPr lang="en-US" sz="1100" dirty="0" smtClean="0"/>
          </a:p>
          <a:p>
            <a:r>
              <a:rPr lang="en-US" sz="1100" dirty="0" smtClean="0"/>
              <a:t>Grill</a:t>
            </a:r>
            <a:r>
              <a:rPr lang="en-US" sz="1100" dirty="0"/>
              <a:t>, R. (2003). Detection and alarm. In A. Cote (Ed.), Fire protection handbook (19th </a:t>
            </a:r>
          </a:p>
          <a:p>
            <a:r>
              <a:rPr lang="en-US" sz="1100" dirty="0" smtClean="0"/>
              <a:t>	ed</a:t>
            </a:r>
            <a:r>
              <a:rPr lang="en-US" sz="1100" dirty="0"/>
              <a:t>., Vol. 2, Section 9, pp. 1-4). Quincy, MA: National Fire Protection </a:t>
            </a:r>
          </a:p>
          <a:p>
            <a:r>
              <a:rPr lang="en-US" sz="1100" dirty="0" smtClean="0"/>
              <a:t>	Association</a:t>
            </a:r>
            <a:r>
              <a:rPr lang="en-US" sz="1100" dirty="0"/>
              <a:t>. </a:t>
            </a:r>
            <a:endParaRPr lang="en-US" sz="1100" dirty="0" smtClean="0"/>
          </a:p>
          <a:p>
            <a:r>
              <a:rPr lang="en-US" sz="1100" dirty="0"/>
              <a:t>National Fire Protection Association. (2010e). NFPA 1720: Standard for the organization </a:t>
            </a:r>
          </a:p>
          <a:p>
            <a:r>
              <a:rPr lang="en-US" sz="1100" dirty="0" smtClean="0"/>
              <a:t>	and </a:t>
            </a:r>
            <a:r>
              <a:rPr lang="en-US" sz="1100" dirty="0"/>
              <a:t>deployment of fire suppression operations, emergency medical operations, </a:t>
            </a:r>
          </a:p>
          <a:p>
            <a:r>
              <a:rPr lang="en-US" sz="1100" dirty="0" smtClean="0"/>
              <a:t>	and </a:t>
            </a:r>
            <a:r>
              <a:rPr lang="en-US" sz="1100" dirty="0"/>
              <a:t>special operations to the public by volunteer fire departments (2010 ed.). </a:t>
            </a:r>
          </a:p>
          <a:p>
            <a:r>
              <a:rPr lang="en-US" sz="1100" dirty="0" smtClean="0"/>
              <a:t>	Quincy</a:t>
            </a:r>
            <a:r>
              <a:rPr lang="en-US" sz="1100" dirty="0"/>
              <a:t>, MA: Author. </a:t>
            </a:r>
          </a:p>
          <a:p>
            <a:endParaRPr lang="en-US" dirty="0" smtClean="0"/>
          </a:p>
          <a:p>
            <a:endParaRPr lang="en-US" dirty="0"/>
          </a:p>
        </p:txBody>
      </p:sp>
    </p:spTree>
    <p:extLst>
      <p:ext uri="{BB962C8B-B14F-4D97-AF65-F5344CB8AC3E}">
        <p14:creationId xmlns:p14="http://schemas.microsoft.com/office/powerpoint/2010/main" val="158620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that affect safety</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Identify Fire hazards</a:t>
            </a:r>
          </a:p>
          <a:p>
            <a:pPr>
              <a:buFont typeface="Arial" charset="0"/>
              <a:buChar char="•"/>
            </a:pPr>
            <a:r>
              <a:rPr lang="en-US" dirty="0" smtClean="0"/>
              <a:t>Reduce Accident risks</a:t>
            </a:r>
          </a:p>
          <a:p>
            <a:pPr>
              <a:buFont typeface="Arial" charset="0"/>
              <a:buChar char="•"/>
            </a:pPr>
            <a:r>
              <a:rPr lang="en-US" dirty="0"/>
              <a:t>Escape routes</a:t>
            </a:r>
          </a:p>
          <a:p>
            <a:pPr>
              <a:buFont typeface="Arial" charset="0"/>
              <a:buChar char="•"/>
            </a:pPr>
            <a:r>
              <a:rPr lang="en-US" dirty="0" smtClean="0"/>
              <a:t> </a:t>
            </a:r>
            <a:r>
              <a:rPr lang="en-US" dirty="0"/>
              <a:t>Lighting</a:t>
            </a:r>
          </a:p>
          <a:p>
            <a:pPr>
              <a:buFont typeface="Arial" charset="0"/>
              <a:buChar char="•"/>
            </a:pPr>
            <a:r>
              <a:rPr lang="en-US" dirty="0" smtClean="0"/>
              <a:t> </a:t>
            </a:r>
            <a:r>
              <a:rPr lang="en-US" dirty="0"/>
              <a:t>Signs and notices</a:t>
            </a:r>
          </a:p>
          <a:p>
            <a:pPr>
              <a:buFont typeface="Arial" charset="0"/>
              <a:buChar char="•"/>
            </a:pPr>
            <a:r>
              <a:rPr lang="en-US" dirty="0" smtClean="0"/>
              <a:t> </a:t>
            </a:r>
            <a:r>
              <a:rPr lang="en-US" dirty="0"/>
              <a:t>Maintenance</a:t>
            </a:r>
          </a:p>
        </p:txBody>
      </p:sp>
    </p:spTree>
    <p:extLst>
      <p:ext uri="{BB962C8B-B14F-4D97-AF65-F5344CB8AC3E}">
        <p14:creationId xmlns:p14="http://schemas.microsoft.com/office/powerpoint/2010/main" val="188641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of safety</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Record</a:t>
            </a:r>
          </a:p>
          <a:p>
            <a:pPr>
              <a:buFont typeface="Arial" charset="0"/>
              <a:buChar char="•"/>
            </a:pPr>
            <a:r>
              <a:rPr lang="en-US" dirty="0" smtClean="0"/>
              <a:t>Plan</a:t>
            </a:r>
          </a:p>
          <a:p>
            <a:pPr>
              <a:buFont typeface="Arial" charset="0"/>
              <a:buChar char="•"/>
            </a:pPr>
            <a:r>
              <a:rPr lang="en-US" dirty="0" smtClean="0"/>
              <a:t>Inform</a:t>
            </a:r>
          </a:p>
          <a:p>
            <a:pPr>
              <a:buFont typeface="Arial" charset="0"/>
              <a:buChar char="•"/>
            </a:pPr>
            <a:r>
              <a:rPr lang="en-US" dirty="0" smtClean="0"/>
              <a:t>Instruct</a:t>
            </a:r>
          </a:p>
          <a:p>
            <a:pPr>
              <a:buFont typeface="Arial" charset="0"/>
              <a:buChar char="•"/>
            </a:pPr>
            <a:r>
              <a:rPr lang="en-US" dirty="0" smtClean="0"/>
              <a:t>Plan</a:t>
            </a:r>
          </a:p>
          <a:p>
            <a:pPr marL="0" indent="0"/>
            <a:endParaRPr lang="en-US" dirty="0"/>
          </a:p>
        </p:txBody>
      </p:sp>
    </p:spTree>
    <p:extLst>
      <p:ext uri="{BB962C8B-B14F-4D97-AF65-F5344CB8AC3E}">
        <p14:creationId xmlns:p14="http://schemas.microsoft.com/office/powerpoint/2010/main" val="15152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Evaluate</a:t>
            </a:r>
          </a:p>
          <a:p>
            <a:pPr>
              <a:buFont typeface="Arial" charset="0"/>
              <a:buChar char="•"/>
            </a:pPr>
            <a:r>
              <a:rPr lang="en-US" dirty="0" smtClean="0"/>
              <a:t>Remove</a:t>
            </a:r>
          </a:p>
          <a:p>
            <a:pPr>
              <a:buFont typeface="Arial" charset="0"/>
              <a:buChar char="•"/>
            </a:pPr>
            <a:r>
              <a:rPr lang="en-US" dirty="0" smtClean="0"/>
              <a:t>Reduce</a:t>
            </a:r>
          </a:p>
          <a:p>
            <a:pPr>
              <a:buFont typeface="Arial" charset="0"/>
              <a:buChar char="•"/>
            </a:pPr>
            <a:r>
              <a:rPr lang="en-US" dirty="0" smtClean="0"/>
              <a:t>Protect</a:t>
            </a:r>
          </a:p>
          <a:p>
            <a:pPr>
              <a:buFont typeface="Arial" charset="0"/>
              <a:buChar char="•"/>
            </a:pPr>
            <a:endParaRPr lang="en-US" dirty="0"/>
          </a:p>
        </p:txBody>
      </p:sp>
    </p:spTree>
    <p:extLst>
      <p:ext uri="{BB962C8B-B14F-4D97-AF65-F5344CB8AC3E}">
        <p14:creationId xmlns:p14="http://schemas.microsoft.com/office/powerpoint/2010/main" val="345394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a:t>the basic </a:t>
            </a:r>
            <a:r>
              <a:rPr lang="en-US" dirty="0" smtClean="0"/>
              <a:t>fire </a:t>
            </a:r>
            <a:r>
              <a:rPr lang="en-US" dirty="0"/>
              <a:t>protection standards of </a:t>
            </a:r>
            <a:r>
              <a:rPr lang="en-US" dirty="0" smtClean="0"/>
              <a:t>a County</a:t>
            </a:r>
            <a:endParaRPr lang="en-US" dirty="0"/>
          </a:p>
        </p:txBody>
      </p:sp>
    </p:spTree>
    <p:extLst>
      <p:ext uri="{BB962C8B-B14F-4D97-AF65-F5344CB8AC3E}">
        <p14:creationId xmlns:p14="http://schemas.microsoft.com/office/powerpoint/2010/main" val="56581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a:t>
            </a:r>
            <a:endParaRPr lang="en-US" dirty="0"/>
          </a:p>
        </p:txBody>
      </p:sp>
      <p:sp>
        <p:nvSpPr>
          <p:cNvPr id="3" name="Content Placeholder 2"/>
          <p:cNvSpPr>
            <a:spLocks noGrp="1"/>
          </p:cNvSpPr>
          <p:nvPr>
            <p:ph idx="1"/>
          </p:nvPr>
        </p:nvSpPr>
        <p:spPr/>
        <p:txBody>
          <a:bodyPr/>
          <a:lstStyle/>
          <a:p>
            <a:r>
              <a:rPr lang="en-US" b="0" dirty="0"/>
              <a:t>A </a:t>
            </a:r>
            <a:r>
              <a:rPr lang="en-US" dirty="0"/>
              <a:t>code</a:t>
            </a:r>
            <a:r>
              <a:rPr lang="en-US" b="0" dirty="0"/>
              <a:t> is a model, a set of rules that knowledgeable people recommend for others to follow. It is not a law, but can be adopted into law.</a:t>
            </a:r>
          </a:p>
        </p:txBody>
      </p:sp>
    </p:spTree>
    <p:extLst>
      <p:ext uri="{BB962C8B-B14F-4D97-AF65-F5344CB8AC3E}">
        <p14:creationId xmlns:p14="http://schemas.microsoft.com/office/powerpoint/2010/main" val="203482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b="0" dirty="0"/>
              <a:t>A </a:t>
            </a:r>
            <a:r>
              <a:rPr lang="en-US" dirty="0"/>
              <a:t>standard</a:t>
            </a:r>
            <a:r>
              <a:rPr lang="en-US" b="0" dirty="0"/>
              <a:t> tends be a more detailed elaboration, the nuts and bolts of meeting a code.</a:t>
            </a:r>
          </a:p>
        </p:txBody>
      </p:sp>
    </p:spTree>
    <p:extLst>
      <p:ext uri="{BB962C8B-B14F-4D97-AF65-F5344CB8AC3E}">
        <p14:creationId xmlns:p14="http://schemas.microsoft.com/office/powerpoint/2010/main" val="2226432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lstStyle/>
          <a:p>
            <a:r>
              <a:rPr lang="en-US" dirty="0" smtClean="0"/>
              <a:t>A set of standards established and enforced by government for fire prevention and safety in case of fie escape</a:t>
            </a:r>
            <a:endParaRPr lang="en-US" dirty="0"/>
          </a:p>
        </p:txBody>
      </p:sp>
    </p:spTree>
    <p:extLst>
      <p:ext uri="{BB962C8B-B14F-4D97-AF65-F5344CB8AC3E}">
        <p14:creationId xmlns:p14="http://schemas.microsoft.com/office/powerpoint/2010/main" val="189803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Guides</a:t>
            </a:r>
            <a:endParaRPr lang="en-US" dirty="0"/>
          </a:p>
        </p:txBody>
      </p:sp>
      <p:sp>
        <p:nvSpPr>
          <p:cNvPr id="3" name="Content Placeholder 2"/>
          <p:cNvSpPr>
            <a:spLocks noGrp="1"/>
          </p:cNvSpPr>
          <p:nvPr>
            <p:ph idx="1"/>
          </p:nvPr>
        </p:nvSpPr>
        <p:spPr/>
        <p:txBody>
          <a:bodyPr/>
          <a:lstStyle/>
          <a:p>
            <a:r>
              <a:rPr lang="en-US" dirty="0" smtClean="0"/>
              <a:t>Develop effective standards of operating procedures for fire fighters that define how operations should be conducted.</a:t>
            </a:r>
            <a:endParaRPr lang="en-US" dirty="0"/>
          </a:p>
        </p:txBody>
      </p:sp>
    </p:spTree>
    <p:extLst>
      <p:ext uri="{BB962C8B-B14F-4D97-AF65-F5344CB8AC3E}">
        <p14:creationId xmlns:p14="http://schemas.microsoft.com/office/powerpoint/2010/main" val="1285659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155</TotalTime>
  <Words>790</Words>
  <Application>Microsoft Office PowerPoint</Application>
  <PresentationFormat>On-screen Show (4:3)</PresentationFormat>
  <Paragraphs>74</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Fire department safety</vt:lpstr>
      <vt:lpstr>Elements that affect safety</vt:lpstr>
      <vt:lpstr>Factors of safety</vt:lpstr>
      <vt:lpstr>Risk Management</vt:lpstr>
      <vt:lpstr>Regulations</vt:lpstr>
      <vt:lpstr>Codes</vt:lpstr>
      <vt:lpstr>Standards</vt:lpstr>
      <vt:lpstr>Laws</vt:lpstr>
      <vt:lpstr>Guides</vt:lpstr>
      <vt:lpstr>References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department safety</dc:title>
  <dc:creator>cridgeway42@yahoo.com</dc:creator>
  <cp:lastModifiedBy>cridgeway42@yahoo.com</cp:lastModifiedBy>
  <cp:revision>11</cp:revision>
  <dcterms:created xsi:type="dcterms:W3CDTF">2014-05-15T01:23:58Z</dcterms:created>
  <dcterms:modified xsi:type="dcterms:W3CDTF">2014-05-15T03:59:07Z</dcterms:modified>
</cp:coreProperties>
</file>