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7" r:id="rId2"/>
    <p:sldId id="256" r:id="rId3"/>
    <p:sldId id="259" r:id="rId4"/>
    <p:sldId id="264" r:id="rId5"/>
    <p:sldId id="263" r:id="rId6"/>
    <p:sldId id="258" r:id="rId7"/>
    <p:sldId id="260" r:id="rId8"/>
    <p:sldId id="266" r:id="rId9"/>
    <p:sldId id="267" r:id="rId10"/>
    <p:sldId id="268" r:id="rId11"/>
    <p:sldId id="265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79804" y="1760298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Golden Age Hospital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65504" y="3655979"/>
            <a:ext cx="7766936" cy="10968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Module 4: Finance and Budgeting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4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Budgeting and Forecasting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88372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costs of construction and design must be aligned with the organizational focus and direction as it begins to unfold</a:t>
            </a:r>
          </a:p>
          <a:p>
            <a:r>
              <a:rPr lang="en-US" sz="2800" dirty="0" smtClean="0"/>
              <a:t>Subsidies should be available to support the costs of construction and development for the hospital (Feldstein, 2011)</a:t>
            </a:r>
          </a:p>
          <a:p>
            <a:r>
              <a:rPr lang="en-US" sz="2800" dirty="0" smtClean="0"/>
              <a:t>Future forecasting should consider long-term operations and the challenges of the healthcare environment that impact all organizations (Feldstein, 2011)</a:t>
            </a:r>
          </a:p>
          <a:p>
            <a:r>
              <a:rPr lang="en-US" sz="2800" dirty="0" smtClean="0"/>
              <a:t>Long-term operations must also be considered as part of the budgeting and forecasting strategy (Feldstein, 2011)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05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23555"/>
            <a:ext cx="8596668" cy="46178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appropriate design must be identified</a:t>
            </a:r>
          </a:p>
          <a:p>
            <a:r>
              <a:rPr lang="en-US" sz="2800" dirty="0" smtClean="0"/>
              <a:t>Bidding for a construction team must consider quality and long-term materials sustainability</a:t>
            </a:r>
          </a:p>
          <a:p>
            <a:r>
              <a:rPr lang="en-US" sz="2800" dirty="0" smtClean="0"/>
              <a:t>All purchases must be within the required budgetary limits</a:t>
            </a:r>
          </a:p>
          <a:p>
            <a:r>
              <a:rPr lang="en-US" sz="2800" dirty="0" smtClean="0"/>
              <a:t>All phases of construction and development should be consistent with the objectives of the organization and its future patient population to ensure high quality care and treatment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219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rmAutofit/>
          </a:bodyPr>
          <a:lstStyle/>
          <a:p>
            <a:r>
              <a:rPr lang="en-US" sz="2400" dirty="0"/>
              <a:t>Allen, E., &amp; </a:t>
            </a:r>
            <a:r>
              <a:rPr lang="en-US" sz="2400" dirty="0" err="1"/>
              <a:t>Iano</a:t>
            </a:r>
            <a:r>
              <a:rPr lang="en-US" sz="2400" dirty="0"/>
              <a:t>, J. (2013). </a:t>
            </a:r>
            <a:r>
              <a:rPr lang="en-US" sz="2400" i="1" dirty="0"/>
              <a:t>Fundamentals of building </a:t>
            </a:r>
            <a:r>
              <a:rPr lang="en-US" sz="2400" i="1" dirty="0" smtClean="0"/>
              <a:t>			construction</a:t>
            </a:r>
            <a:r>
              <a:rPr lang="en-US" sz="2400" i="1" dirty="0"/>
              <a:t>: materials </a:t>
            </a:r>
            <a:r>
              <a:rPr lang="en-US" sz="2400" i="1" dirty="0" smtClean="0"/>
              <a:t>and </a:t>
            </a:r>
            <a:r>
              <a:rPr lang="en-US" sz="2400" i="1" dirty="0"/>
              <a:t>methods</a:t>
            </a:r>
            <a:r>
              <a:rPr lang="en-US" sz="2400" dirty="0"/>
              <a:t>. John Wiley &amp; </a:t>
            </a:r>
            <a:r>
              <a:rPr lang="en-US" sz="2400" dirty="0" smtClean="0"/>
              <a:t>			Sons.</a:t>
            </a:r>
          </a:p>
          <a:p>
            <a:r>
              <a:rPr lang="en-US" sz="2400" dirty="0"/>
              <a:t>Berwick, D. M., &amp; </a:t>
            </a:r>
            <a:r>
              <a:rPr lang="en-US" sz="2400" dirty="0" err="1"/>
              <a:t>Hackbarth</a:t>
            </a:r>
            <a:r>
              <a:rPr lang="en-US" sz="2400" dirty="0"/>
              <a:t>, A. D. (2012). </a:t>
            </a:r>
            <a:r>
              <a:rPr lang="en-US" sz="2400" dirty="0" smtClean="0"/>
              <a:t>Eliminating 			waste </a:t>
            </a:r>
            <a:r>
              <a:rPr lang="en-US" sz="2400" dirty="0"/>
              <a:t>in US health care. </a:t>
            </a:r>
            <a:r>
              <a:rPr lang="en-US" sz="2400" i="1" dirty="0" err="1"/>
              <a:t>Jama</a:t>
            </a:r>
            <a:r>
              <a:rPr lang="en-US" sz="2400" dirty="0"/>
              <a:t>, </a:t>
            </a:r>
            <a:r>
              <a:rPr lang="en-US" sz="2400" i="1" dirty="0"/>
              <a:t>307</a:t>
            </a:r>
            <a:r>
              <a:rPr lang="en-US" sz="2400" dirty="0"/>
              <a:t>(14), 1513-1516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Feldstein, P. (2011). </a:t>
            </a:r>
            <a:r>
              <a:rPr lang="en-US" sz="2400" i="1" dirty="0"/>
              <a:t>Health care economics</a:t>
            </a:r>
            <a:r>
              <a:rPr lang="en-US" sz="2400" dirty="0"/>
              <a:t>. Cengage </a:t>
            </a:r>
            <a:r>
              <a:rPr lang="en-US" sz="2400" dirty="0" smtClean="0"/>
              <a:t>				Learning.</a:t>
            </a:r>
          </a:p>
          <a:p>
            <a:r>
              <a:rPr lang="en-US" sz="2400" dirty="0"/>
              <a:t>McCarthy, K. H. (2012). 5 strategies for building a </a:t>
            </a:r>
            <a:r>
              <a:rPr lang="en-US" sz="2400" dirty="0" smtClean="0"/>
              <a:t>top-			performing </a:t>
            </a:r>
            <a:r>
              <a:rPr lang="en-US" sz="2400" dirty="0"/>
              <a:t>hospital. </a:t>
            </a:r>
            <a:r>
              <a:rPr lang="en-US" sz="2400" i="1" dirty="0"/>
              <a:t>Healthcare financial </a:t>
            </a:r>
            <a:r>
              <a:rPr lang="en-US" sz="2400" i="1" dirty="0" smtClean="0"/>
              <a:t>						management</a:t>
            </a:r>
            <a:r>
              <a:rPr lang="en-US" sz="2400" i="1" dirty="0"/>
              <a:t>: journal of the Healthcare Financial </a:t>
            </a:r>
            <a:r>
              <a:rPr lang="en-US" sz="2400" i="1" dirty="0" smtClean="0"/>
              <a:t>			Management </a:t>
            </a:r>
            <a:r>
              <a:rPr lang="en-US" sz="2400" i="1" dirty="0"/>
              <a:t>Association</a:t>
            </a:r>
            <a:r>
              <a:rPr lang="en-US" sz="2400" dirty="0"/>
              <a:t>, </a:t>
            </a:r>
            <a:r>
              <a:rPr lang="en-US" sz="2400" i="1" dirty="0"/>
              <a:t>66</a:t>
            </a:r>
            <a:r>
              <a:rPr lang="en-US" sz="2400" dirty="0"/>
              <a:t>(11), 56-65.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7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58637"/>
            <a:ext cx="8596668" cy="44827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construction of Golden Age Hospital requires substantial financial capital in order to achieve the desired outcomes</a:t>
            </a:r>
          </a:p>
          <a:p>
            <a:r>
              <a:rPr lang="en-US" sz="2800" dirty="0" smtClean="0"/>
              <a:t>A schedule and key parameters must be identified</a:t>
            </a:r>
          </a:p>
          <a:p>
            <a:r>
              <a:rPr lang="en-US" sz="2800" dirty="0" smtClean="0"/>
              <a:t>Construction, startup, materials and supplies, equipment, and the recruitment and hiring of new employees must be estimated during this stage</a:t>
            </a:r>
          </a:p>
          <a:p>
            <a:r>
              <a:rPr lang="en-US" sz="2800" dirty="0" smtClean="0"/>
              <a:t>Organizational leaders must be able to work within an established budget</a:t>
            </a:r>
          </a:p>
        </p:txBody>
      </p:sp>
    </p:spTree>
    <p:extLst>
      <p:ext uri="{BB962C8B-B14F-4D97-AF65-F5344CB8AC3E}">
        <p14:creationId xmlns:p14="http://schemas.microsoft.com/office/powerpoint/2010/main" val="149609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Construction Bidding and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9027"/>
            <a:ext cx="8596668" cy="4472335"/>
          </a:xfrm>
        </p:spPr>
        <p:txBody>
          <a:bodyPr>
            <a:normAutofit/>
          </a:bodyPr>
          <a:lstStyle/>
          <a:p>
            <a:r>
              <a:rPr lang="en-US" sz="2800" dirty="0"/>
              <a:t>A reputable construction firm must be selected through a bidding </a:t>
            </a:r>
            <a:r>
              <a:rPr lang="en-US" sz="2800" dirty="0" smtClean="0"/>
              <a:t>process</a:t>
            </a:r>
          </a:p>
          <a:p>
            <a:r>
              <a:rPr lang="en-US" sz="2800" dirty="0" smtClean="0"/>
              <a:t>It is important to identify firms with the workers and equipment required to achieve the highest possible quality</a:t>
            </a:r>
            <a:endParaRPr lang="en-US" sz="2800" dirty="0"/>
          </a:p>
          <a:p>
            <a:r>
              <a:rPr lang="en-US" sz="2800" dirty="0" smtClean="0"/>
              <a:t>All workers must be eligible to work in the United States </a:t>
            </a:r>
          </a:p>
          <a:p>
            <a:r>
              <a:rPr lang="en-US" sz="2800" dirty="0" smtClean="0"/>
              <a:t>Costs must remain within the desired limits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77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27465"/>
            <a:ext cx="8596668" cy="451389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chosen design should incorporate standard hospital requirements to achieve quality patient care</a:t>
            </a:r>
          </a:p>
          <a:p>
            <a:r>
              <a:rPr lang="en-US" sz="2800" dirty="0" smtClean="0"/>
              <a:t>The cost of the design specifications should be within the desired budgetary limits</a:t>
            </a:r>
          </a:p>
          <a:p>
            <a:r>
              <a:rPr lang="en-US" sz="2800" dirty="0" smtClean="0"/>
              <a:t>The design should also include equipment installation and other needs that are specifically designed for older adults</a:t>
            </a:r>
          </a:p>
          <a:p>
            <a:r>
              <a:rPr lang="en-US" sz="2800" dirty="0" smtClean="0"/>
              <a:t>Room for expansion in the future should also be considered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310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Materials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Construction materials must be of the highest possible quality</a:t>
            </a:r>
          </a:p>
          <a:p>
            <a:r>
              <a:rPr lang="en-US" sz="2800" dirty="0" smtClean="0"/>
              <a:t>Materials should be long-lasting and appropriate for the design in question (Allen and </a:t>
            </a:r>
            <a:r>
              <a:rPr lang="en-US" sz="2800" dirty="0" err="1" smtClean="0"/>
              <a:t>Lano</a:t>
            </a:r>
            <a:r>
              <a:rPr lang="en-US" sz="2800" dirty="0" smtClean="0"/>
              <a:t>, 2013)</a:t>
            </a:r>
          </a:p>
          <a:p>
            <a:r>
              <a:rPr lang="en-US" sz="2800" dirty="0" smtClean="0"/>
              <a:t>Whenever possible, materials should be environmentally sustainable and also cost effective</a:t>
            </a:r>
          </a:p>
          <a:p>
            <a:r>
              <a:rPr lang="en-US" sz="2800" dirty="0" smtClean="0"/>
              <a:t>Materials should also be long-lasting so that replacement is minimal over the long term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599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6"/>
          </a:xfrm>
        </p:spPr>
        <p:txBody>
          <a:bodyPr>
            <a:normAutofit/>
          </a:bodyPr>
          <a:lstStyle/>
          <a:p>
            <a:r>
              <a:rPr lang="en-US" sz="2800" dirty="0"/>
              <a:t>Budgeting for the organization requires an astute  knowledge of pricing and purchasing </a:t>
            </a:r>
            <a:r>
              <a:rPr lang="en-US" sz="2800" dirty="0" smtClean="0"/>
              <a:t>practices</a:t>
            </a:r>
          </a:p>
          <a:p>
            <a:r>
              <a:rPr lang="en-US" sz="2800" dirty="0" smtClean="0"/>
              <a:t>Selecting products for purchase should include vendor-based research</a:t>
            </a:r>
          </a:p>
          <a:p>
            <a:r>
              <a:rPr lang="en-US" sz="2800" dirty="0" smtClean="0"/>
              <a:t>Prior relationships with reputable vendors should also be considered</a:t>
            </a:r>
          </a:p>
          <a:p>
            <a:r>
              <a:rPr lang="en-US" sz="2800" dirty="0" smtClean="0"/>
              <a:t>Equipment and supplies should be high quality yet also purchased at competitive rates to promote cost efficiency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676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9027"/>
            <a:ext cx="8596668" cy="4472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Cost considerations must include the following:</a:t>
            </a:r>
          </a:p>
          <a:p>
            <a:pPr lvl="1"/>
            <a:r>
              <a:rPr lang="en-US" sz="2800" dirty="0" smtClean="0"/>
              <a:t>High quality construction materials</a:t>
            </a:r>
          </a:p>
          <a:p>
            <a:pPr lvl="1"/>
            <a:r>
              <a:rPr lang="en-US" sz="2800" dirty="0" smtClean="0"/>
              <a:t>Equipment to treat patients </a:t>
            </a:r>
          </a:p>
          <a:p>
            <a:pPr lvl="1"/>
            <a:r>
              <a:rPr lang="en-US" sz="2800" dirty="0" smtClean="0"/>
              <a:t>Supplies to achieve optimal patient care</a:t>
            </a:r>
          </a:p>
          <a:p>
            <a:pPr lvl="1"/>
            <a:r>
              <a:rPr lang="en-US" sz="2800" dirty="0" smtClean="0"/>
              <a:t>Personnel to perform the required tasks</a:t>
            </a:r>
          </a:p>
          <a:p>
            <a:pPr lvl="1"/>
            <a:r>
              <a:rPr lang="en-US" sz="2800" dirty="0" smtClean="0"/>
              <a:t>Operations to maintain daily functions in a timely and efficient manner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004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Budgeting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Construction and development should incorporate an integrated care delivery design to accommodate patients (McCarthy, 2012)</a:t>
            </a:r>
          </a:p>
          <a:p>
            <a:r>
              <a:rPr lang="en-US" sz="2800" dirty="0" smtClean="0"/>
              <a:t>The geographic service area must be considered during the budgeting process (McCarthy, 2012)</a:t>
            </a:r>
          </a:p>
          <a:p>
            <a:r>
              <a:rPr lang="en-US" sz="2800" dirty="0" smtClean="0"/>
              <a:t>A mix of services must be accomplished on a long-term basis (McCarthy, 2012)</a:t>
            </a:r>
          </a:p>
          <a:p>
            <a:r>
              <a:rPr lang="en-US" sz="2800" dirty="0" smtClean="0"/>
              <a:t>Lower cost methods and procedures should also be considered to meet demand (McCarthy, 2012)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63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Efficiency and Cost Effective Budgeting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58637"/>
            <a:ext cx="8596668" cy="448272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Budgeting for the new hospital should incorporate methods to minimize waste within future operations (Berwick &amp; </a:t>
            </a:r>
            <a:r>
              <a:rPr lang="en-US" sz="2800" dirty="0" err="1" smtClean="0"/>
              <a:t>Hackbarth</a:t>
            </a:r>
            <a:r>
              <a:rPr lang="en-US" sz="2800" dirty="0" smtClean="0"/>
              <a:t>, 2012)</a:t>
            </a:r>
          </a:p>
          <a:p>
            <a:r>
              <a:rPr lang="en-US" sz="2800" dirty="0" smtClean="0"/>
              <a:t>Reducing waste requires an immediate effort at the construction and design phase to achieve greater efficiency (Berwick &amp; </a:t>
            </a:r>
            <a:r>
              <a:rPr lang="en-US" sz="2800" dirty="0" err="1" smtClean="0"/>
              <a:t>Hackbarth</a:t>
            </a:r>
            <a:r>
              <a:rPr lang="en-US" sz="2800" dirty="0" smtClean="0"/>
              <a:t>, 2012)</a:t>
            </a:r>
          </a:p>
          <a:p>
            <a:r>
              <a:rPr lang="en-US" sz="2800" dirty="0" smtClean="0"/>
              <a:t>Purchasing high quality materials, supplies, and equipment will reduce the need for premature replacement in the future and will minimize waste (Berwick and </a:t>
            </a:r>
            <a:r>
              <a:rPr lang="en-US" sz="2800" dirty="0" err="1" smtClean="0"/>
              <a:t>Hackbarth</a:t>
            </a:r>
            <a:r>
              <a:rPr lang="en-US" sz="2800" dirty="0" smtClean="0"/>
              <a:t>, 2012)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8008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620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Golden Age Hospital</vt:lpstr>
      <vt:lpstr>Introduction</vt:lpstr>
      <vt:lpstr>Construction Bidding and Selection</vt:lpstr>
      <vt:lpstr>Design</vt:lpstr>
      <vt:lpstr>Materials Selection</vt:lpstr>
      <vt:lpstr>Purchasing</vt:lpstr>
      <vt:lpstr>Budgeting</vt:lpstr>
      <vt:lpstr>Strategic Budgeting </vt:lpstr>
      <vt:lpstr>Efficiency and Cost Effective Budgeting</vt:lpstr>
      <vt:lpstr>Budgeting and Forecasting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2014-06-23T12:48:33Z</dcterms:created>
  <dcterms:modified xsi:type="dcterms:W3CDTF">2014-06-23T12:48:40Z</dcterms:modified>
</cp:coreProperties>
</file>