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648" r:id="rId1"/>
  </p:sldMasterIdLst>
  <p:notesMasterIdLst>
    <p:notesMasterId r:id="rId6"/>
  </p:notes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15" autoAdjust="0"/>
    <p:restoredTop sz="94660"/>
  </p:normalViewPr>
  <p:slideViewPr>
    <p:cSldViewPr snapToGrid="0">
      <p:cViewPr varScale="1">
        <p:scale>
          <a:sx n="75" d="100"/>
          <a:sy n="75" d="100"/>
        </p:scale>
        <p:origin x="4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A6C523-4A31-4D19-B9E6-0CBF0A17A1DD}" type="datetimeFigureOut">
              <a:rPr lang="en-GB" smtClean="0"/>
              <a:t>01/05/2014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B1EAE9-5B08-4E43-B144-AA9ABDEF3519}" type="slidenum">
              <a:rPr lang="en-GB" smtClean="0"/>
              <a:t>‹#›</a:t>
            </a:fld>
            <a:endParaRPr lang="en-GB"/>
          </a:p>
        </p:txBody>
      </p:sp>
    </p:spTree>
    <p:extLst>
      <p:ext uri="{BB962C8B-B14F-4D97-AF65-F5344CB8AC3E}">
        <p14:creationId xmlns:p14="http://schemas.microsoft.com/office/powerpoint/2010/main" val="20064864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Subsidiary Brands</a:t>
            </a:r>
          </a:p>
          <a:p>
            <a:r>
              <a:rPr lang="en-GB" sz="1200" kern="1200" dirty="0" smtClean="0">
                <a:solidFill>
                  <a:schemeClr val="tx1"/>
                </a:solidFill>
                <a:effectLst/>
                <a:latin typeface="+mn-lt"/>
                <a:ea typeface="+mn-ea"/>
                <a:cs typeface="+mn-cs"/>
              </a:rPr>
              <a:t>The new GM had a reduced number of subsidiaries as compared to the old general motors. This was done to reduce the number of risks the company had exposed itself to through acquiring or launching brands that were causing the company billions of dollars.</a:t>
            </a:r>
          </a:p>
          <a:p>
            <a:r>
              <a:rPr lang="en-GB" sz="1200" kern="1200" dirty="0" smtClean="0">
                <a:solidFill>
                  <a:schemeClr val="tx1"/>
                </a:solidFill>
                <a:effectLst/>
                <a:latin typeface="+mn-lt"/>
                <a:ea typeface="+mn-ea"/>
                <a:cs typeface="+mn-cs"/>
              </a:rPr>
              <a:t>Dealerships in the United States</a:t>
            </a:r>
          </a:p>
          <a:p>
            <a:r>
              <a:rPr lang="en-GB" sz="1200" kern="1200" dirty="0" smtClean="0">
                <a:solidFill>
                  <a:schemeClr val="tx1"/>
                </a:solidFill>
                <a:effectLst/>
                <a:latin typeface="+mn-lt"/>
                <a:ea typeface="+mn-ea"/>
                <a:cs typeface="+mn-cs"/>
              </a:rPr>
              <a:t>The New general motors has also considerably reduced the number of dealerships in the United States. This is to reduce the increasing cost of running and maintaining these dealerships. The new GM has reduced them from 5,900 to 5,000.</a:t>
            </a:r>
          </a:p>
          <a:p>
            <a:r>
              <a:rPr lang="en-GB" sz="1200" kern="1200" dirty="0" smtClean="0">
                <a:solidFill>
                  <a:schemeClr val="tx1"/>
                </a:solidFill>
                <a:effectLst/>
                <a:latin typeface="+mn-lt"/>
                <a:ea typeface="+mn-ea"/>
                <a:cs typeface="+mn-cs"/>
              </a:rPr>
              <a:t>Ownership</a:t>
            </a:r>
          </a:p>
          <a:p>
            <a:r>
              <a:rPr lang="en-GB" sz="1200" kern="1200" dirty="0" smtClean="0">
                <a:solidFill>
                  <a:schemeClr val="tx1"/>
                </a:solidFill>
                <a:effectLst/>
                <a:latin typeface="+mn-lt"/>
                <a:ea typeface="+mn-ea"/>
                <a:cs typeface="+mn-cs"/>
              </a:rPr>
              <a:t>After the intervention of the government on GM’s bankruptcy, the ownership of the new GM is different from the previous ownership. The New GM has more owners than it had before.</a:t>
            </a:r>
          </a:p>
          <a:p>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31B1EAE9-5B08-4E43-B144-AA9ABDEF3519}" type="slidenum">
              <a:rPr lang="en-GB" smtClean="0"/>
              <a:t>2</a:t>
            </a:fld>
            <a:endParaRPr lang="en-GB"/>
          </a:p>
        </p:txBody>
      </p:sp>
    </p:spTree>
    <p:extLst>
      <p:ext uri="{BB962C8B-B14F-4D97-AF65-F5344CB8AC3E}">
        <p14:creationId xmlns:p14="http://schemas.microsoft.com/office/powerpoint/2010/main" val="3821325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5/1/2014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5/1/2014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5/1/2014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5/1/2014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5/1/2014</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3151188" cy="2971801"/>
          </a:xfrm>
        </p:spPr>
        <p:txBody>
          <a:bodyPr/>
          <a:lstStyle/>
          <a:p>
            <a:r>
              <a:rPr lang="en-GB" dirty="0" smtClean="0"/>
              <a:t>General Motors</a:t>
            </a:r>
            <a:endParaRPr lang="en-GB" dirty="0"/>
          </a:p>
        </p:txBody>
      </p:sp>
      <p:sp>
        <p:nvSpPr>
          <p:cNvPr id="3" name="Subtitle 2"/>
          <p:cNvSpPr>
            <a:spLocks noGrp="1"/>
          </p:cNvSpPr>
          <p:nvPr>
            <p:ph type="subTitle" idx="1"/>
          </p:nvPr>
        </p:nvSpPr>
        <p:spPr>
          <a:xfrm>
            <a:off x="684212" y="3843867"/>
            <a:ext cx="3151188" cy="1947333"/>
          </a:xfrm>
        </p:spPr>
        <p:txBody>
          <a:bodyPr>
            <a:normAutofit lnSpcReduction="10000"/>
          </a:bodyPr>
          <a:lstStyle/>
          <a:p>
            <a:pPr algn="ctr"/>
            <a:r>
              <a:rPr lang="en-GB" dirty="0" smtClean="0"/>
              <a:t>The New General Motors (NGMCO) </a:t>
            </a:r>
          </a:p>
          <a:p>
            <a:pPr algn="ctr"/>
            <a:r>
              <a:rPr lang="en-GB" dirty="0" smtClean="0"/>
              <a:t>			vs.         </a:t>
            </a:r>
          </a:p>
          <a:p>
            <a:pPr algn="ctr"/>
            <a:r>
              <a:rPr lang="en-GB" dirty="0" smtClean="0"/>
              <a:t>The Old General Motors</a:t>
            </a: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75100" y="-10616"/>
            <a:ext cx="8216900" cy="6868616"/>
          </a:xfrm>
          <a:prstGeom prst="rect">
            <a:avLst/>
          </a:prstGeom>
        </p:spPr>
      </p:pic>
    </p:spTree>
    <p:extLst>
      <p:ext uri="{BB962C8B-B14F-4D97-AF65-F5344CB8AC3E}">
        <p14:creationId xmlns:p14="http://schemas.microsoft.com/office/powerpoint/2010/main" val="9489607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186266"/>
            <a:ext cx="9408055" cy="536223"/>
          </a:xfrm>
        </p:spPr>
        <p:txBody>
          <a:bodyPr>
            <a:normAutofit fontScale="90000"/>
          </a:bodyPr>
          <a:lstStyle/>
          <a:p>
            <a:pPr algn="ctr"/>
            <a:r>
              <a:rPr lang="en-GB" sz="2800" dirty="0" smtClean="0"/>
              <a:t>THE DIFFERENCES BETWEEN THE New GM and the Old GM</a:t>
            </a:r>
            <a:endParaRPr lang="en-GB" sz="2800" dirty="0"/>
          </a:p>
        </p:txBody>
      </p:sp>
      <p:sp>
        <p:nvSpPr>
          <p:cNvPr id="3" name="Content Placeholder 2"/>
          <p:cNvSpPr>
            <a:spLocks noGrp="1"/>
          </p:cNvSpPr>
          <p:nvPr>
            <p:ph idx="1"/>
          </p:nvPr>
        </p:nvSpPr>
        <p:spPr>
          <a:xfrm>
            <a:off x="270933" y="722490"/>
            <a:ext cx="6333067" cy="5957710"/>
          </a:xfrm>
        </p:spPr>
        <p:txBody>
          <a:bodyPr>
            <a:normAutofit fontScale="92500" lnSpcReduction="10000"/>
          </a:bodyPr>
          <a:lstStyle/>
          <a:p>
            <a:pPr>
              <a:buFont typeface="Wingdings" panose="05000000000000000000" pitchFamily="2" charset="2"/>
              <a:buChar char="q"/>
            </a:pPr>
            <a:r>
              <a:rPr lang="en-GB" dirty="0"/>
              <a:t>General Motors had been one of the leading car dealerships in the whole world. However, in 2009, the company filed for bankruptcy. </a:t>
            </a:r>
            <a:endParaRPr lang="en-GB" dirty="0" smtClean="0"/>
          </a:p>
          <a:p>
            <a:pPr>
              <a:buFont typeface="Wingdings" panose="05000000000000000000" pitchFamily="2" charset="2"/>
              <a:buChar char="q"/>
            </a:pPr>
            <a:r>
              <a:rPr lang="en-GB" dirty="0" smtClean="0"/>
              <a:t>The </a:t>
            </a:r>
            <a:r>
              <a:rPr lang="en-GB" dirty="0"/>
              <a:t>company was sold and in the course of the sale, the court, through the federal bankruptcy judge, a sale order was instigated that protected the new company, New General Motors Co. (NMGCO), from the liabilities that had been incurred by the Old General Motors. </a:t>
            </a:r>
            <a:endParaRPr lang="en-GB" dirty="0" smtClean="0"/>
          </a:p>
          <a:p>
            <a:pPr>
              <a:buFont typeface="Wingdings" panose="05000000000000000000" pitchFamily="2" charset="2"/>
              <a:buChar char="q"/>
            </a:pPr>
            <a:r>
              <a:rPr lang="en-GB" dirty="0" smtClean="0"/>
              <a:t>This </a:t>
            </a:r>
            <a:r>
              <a:rPr lang="en-GB" dirty="0"/>
              <a:t>was known as the “</a:t>
            </a:r>
            <a:r>
              <a:rPr lang="en-GB" i="1" dirty="0"/>
              <a:t>Chapter 11 </a:t>
            </a:r>
            <a:r>
              <a:rPr lang="en-GB" dirty="0"/>
              <a:t>Protection”. This created a huge difference between the old general motors and the new General Motors as the deal saw a considerable change in the organization’s assets and structure</a:t>
            </a:r>
            <a:r>
              <a:rPr lang="en-GB" dirty="0" smtClean="0"/>
              <a:t>.</a:t>
            </a:r>
          </a:p>
          <a:p>
            <a:pPr>
              <a:buFont typeface="Wingdings" panose="05000000000000000000" pitchFamily="2" charset="2"/>
              <a:buChar char="q"/>
            </a:pPr>
            <a:r>
              <a:rPr lang="en-GB" dirty="0"/>
              <a:t>The New general motors has also considerably reduced the number of dealerships in the United States. This is to reduce the increasing cost of running and maintaining these dealerships. The new GM has reduced them from 5,900 to 5,000</a:t>
            </a:r>
            <a:r>
              <a:rPr lang="en-GB" dirty="0" smtClean="0"/>
              <a:t>.</a:t>
            </a:r>
            <a:endParaRPr lang="en-GB"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50000" y="722490"/>
            <a:ext cx="5842000" cy="6135510"/>
          </a:xfrm>
          <a:prstGeom prst="rect">
            <a:avLst/>
          </a:prstGeom>
        </p:spPr>
      </p:pic>
    </p:spTree>
    <p:extLst>
      <p:ext uri="{BB962C8B-B14F-4D97-AF65-F5344CB8AC3E}">
        <p14:creationId xmlns:p14="http://schemas.microsoft.com/office/powerpoint/2010/main" val="638467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1696986296"/>
              </p:ext>
            </p:extLst>
          </p:nvPr>
        </p:nvGraphicFramePr>
        <p:xfrm>
          <a:off x="407988" y="3949700"/>
          <a:ext cx="8621713" cy="2489200"/>
        </p:xfrm>
        <a:graphic>
          <a:graphicData uri="http://schemas.openxmlformats.org/drawingml/2006/table">
            <a:tbl>
              <a:tblPr firstRow="1" firstCol="1" bandRow="1">
                <a:tableStyleId>{5C22544A-7EE6-4342-B048-85BDC9FD1C3A}</a:tableStyleId>
              </a:tblPr>
              <a:tblGrid>
                <a:gridCol w="589897"/>
                <a:gridCol w="3983344"/>
                <a:gridCol w="4048472"/>
              </a:tblGrid>
              <a:tr h="274741">
                <a:tc gridSpan="3">
                  <a:txBody>
                    <a:bodyPr/>
                    <a:lstStyle/>
                    <a:p>
                      <a:pPr algn="ctr">
                        <a:lnSpc>
                          <a:spcPct val="107000"/>
                        </a:lnSpc>
                        <a:spcAft>
                          <a:spcPts val="0"/>
                        </a:spcAft>
                      </a:pPr>
                      <a:r>
                        <a:rPr lang="en-GB" sz="1100" dirty="0">
                          <a:effectLst/>
                        </a:rPr>
                        <a:t>Ownership</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GB"/>
                    </a:p>
                  </a:txBody>
                  <a:tcPr/>
                </a:tc>
                <a:tc hMerge="1">
                  <a:txBody>
                    <a:bodyPr/>
                    <a:lstStyle/>
                    <a:p>
                      <a:endParaRPr lang="en-GB"/>
                    </a:p>
                  </a:txBody>
                  <a:tcPr/>
                </a:tc>
              </a:tr>
              <a:tr h="274948">
                <a:tc>
                  <a:txBody>
                    <a:bodyPr/>
                    <a:lstStyle/>
                    <a:p>
                      <a:pPr>
                        <a:lnSpc>
                          <a:spcPct val="107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New GM</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dirty="0">
                          <a:effectLst/>
                        </a:rPr>
                        <a:t>Old GM</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74948">
                <a:tc>
                  <a:txBody>
                    <a:bodyPr/>
                    <a:lstStyle/>
                    <a:p>
                      <a:pPr>
                        <a:lnSpc>
                          <a:spcPct val="107000"/>
                        </a:lnSpc>
                        <a:spcAft>
                          <a:spcPts val="0"/>
                        </a:spcAft>
                      </a:pPr>
                      <a:r>
                        <a:rPr lang="en-GB" sz="1100">
                          <a:effectLst/>
                        </a:rPr>
                        <a:t>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dirty="0">
                          <a:effectLst/>
                        </a:rPr>
                        <a:t>The US Treasury</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Bond Holders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74948">
                <a:tc>
                  <a:txBody>
                    <a:bodyPr/>
                    <a:lstStyle/>
                    <a:p>
                      <a:pPr>
                        <a:lnSpc>
                          <a:spcPct val="107000"/>
                        </a:lnSpc>
                        <a:spcAft>
                          <a:spcPts val="0"/>
                        </a:spcAft>
                      </a:pPr>
                      <a:r>
                        <a:rPr lang="en-GB" sz="1100">
                          <a:effectLst/>
                        </a:rPr>
                        <a:t>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Government of Ontario</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Common Shareholders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64771">
                <a:tc>
                  <a:txBody>
                    <a:bodyPr/>
                    <a:lstStyle/>
                    <a:p>
                      <a:pPr>
                        <a:lnSpc>
                          <a:spcPct val="107000"/>
                        </a:lnSpc>
                        <a:spcAft>
                          <a:spcPts val="0"/>
                        </a:spcAft>
                      </a:pPr>
                      <a:r>
                        <a:rPr lang="en-GB" sz="1100">
                          <a:effectLst/>
                        </a:rPr>
                        <a:t>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dirty="0">
                          <a:effectLst/>
                        </a:rPr>
                        <a:t>The Canada Development Investment Corporation</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dirty="0">
                          <a:effectLst/>
                        </a:rPr>
                        <a:t>Secured Creditors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74948">
                <a:tc>
                  <a:txBody>
                    <a:bodyPr/>
                    <a:lstStyle/>
                    <a:p>
                      <a:pPr>
                        <a:lnSpc>
                          <a:spcPct val="107000"/>
                        </a:lnSpc>
                        <a:spcAft>
                          <a:spcPts val="0"/>
                        </a:spcAft>
                      </a:pPr>
                      <a:r>
                        <a:rPr lang="en-GB" sz="1100">
                          <a:effectLst/>
                        </a:rPr>
                        <a:t>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CAW Union</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74948">
                <a:tc>
                  <a:txBody>
                    <a:bodyPr/>
                    <a:lstStyle/>
                    <a:p>
                      <a:pPr>
                        <a:lnSpc>
                          <a:spcPct val="107000"/>
                        </a:lnSpc>
                        <a:spcAft>
                          <a:spcPts val="0"/>
                        </a:spcAft>
                      </a:pPr>
                      <a:r>
                        <a:rPr lang="en-GB" sz="1100">
                          <a:effectLst/>
                        </a:rPr>
                        <a:t>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UAW Union</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74948">
                <a:tc>
                  <a:txBody>
                    <a:bodyPr/>
                    <a:lstStyle/>
                    <a:p>
                      <a:pPr>
                        <a:lnSpc>
                          <a:spcPct val="107000"/>
                        </a:lnSpc>
                        <a:spcAft>
                          <a:spcPts val="0"/>
                        </a:spcAft>
                      </a:pPr>
                      <a:r>
                        <a:rPr lang="en-GB" sz="1100">
                          <a:effectLst/>
                        </a:rPr>
                        <a:t>6</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dirty="0">
                          <a:effectLst/>
                        </a:rPr>
                        <a:t>Old GM bondholders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517418087"/>
              </p:ext>
            </p:extLst>
          </p:nvPr>
        </p:nvGraphicFramePr>
        <p:xfrm>
          <a:off x="404810" y="323055"/>
          <a:ext cx="8637589" cy="3410745"/>
        </p:xfrm>
        <a:graphic>
          <a:graphicData uri="http://schemas.openxmlformats.org/drawingml/2006/table">
            <a:tbl>
              <a:tblPr firstRow="1" firstCol="1" bandRow="1">
                <a:tableStyleId>{5C22544A-7EE6-4342-B048-85BDC9FD1C3A}</a:tableStyleId>
              </a:tblPr>
              <a:tblGrid>
                <a:gridCol w="706501"/>
                <a:gridCol w="3854389"/>
                <a:gridCol w="4076699"/>
              </a:tblGrid>
              <a:tr h="241385">
                <a:tc gridSpan="3">
                  <a:txBody>
                    <a:bodyPr/>
                    <a:lstStyle/>
                    <a:p>
                      <a:pPr algn="ctr">
                        <a:lnSpc>
                          <a:spcPct val="107000"/>
                        </a:lnSpc>
                        <a:spcAft>
                          <a:spcPts val="0"/>
                        </a:spcAft>
                      </a:pPr>
                      <a:r>
                        <a:rPr lang="en-GB" sz="1100" dirty="0">
                          <a:effectLst/>
                        </a:rPr>
                        <a:t>US Dealerships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GB"/>
                    </a:p>
                  </a:txBody>
                  <a:tcPr/>
                </a:tc>
                <a:tc hMerge="1">
                  <a:txBody>
                    <a:bodyPr/>
                    <a:lstStyle/>
                    <a:p>
                      <a:endParaRPr lang="en-GB"/>
                    </a:p>
                  </a:txBody>
                  <a:tcPr/>
                </a:tc>
              </a:tr>
              <a:tr h="241385">
                <a:tc>
                  <a:txBody>
                    <a:bodyPr/>
                    <a:lstStyle/>
                    <a:p>
                      <a:pPr>
                        <a:lnSpc>
                          <a:spcPct val="107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100">
                          <a:effectLst/>
                        </a:rPr>
                        <a:t>New GM</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100">
                          <a:effectLst/>
                        </a:rPr>
                        <a:t>Old GM</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41385">
                <a:tc>
                  <a:txBody>
                    <a:bodyPr/>
                    <a:lstStyle/>
                    <a:p>
                      <a:pPr>
                        <a:lnSpc>
                          <a:spcPct val="107000"/>
                        </a:lnSpc>
                        <a:spcAft>
                          <a:spcPts val="0"/>
                        </a:spcAft>
                      </a:pPr>
                      <a:r>
                        <a:rPr lang="en-GB" sz="1100">
                          <a:effectLst/>
                        </a:rPr>
                        <a:t>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GM Daewoo</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GM Daewoo</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41385">
                <a:tc>
                  <a:txBody>
                    <a:bodyPr/>
                    <a:lstStyle/>
                    <a:p>
                      <a:pPr>
                        <a:lnSpc>
                          <a:spcPct val="107000"/>
                        </a:lnSpc>
                        <a:spcAft>
                          <a:spcPts val="0"/>
                        </a:spcAft>
                      </a:pPr>
                      <a:r>
                        <a:rPr lang="en-GB" sz="1100" dirty="0">
                          <a:effectLst/>
                        </a:rPr>
                        <a:t>2</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Chevrolet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Chevrolet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41385">
                <a:tc>
                  <a:txBody>
                    <a:bodyPr/>
                    <a:lstStyle/>
                    <a:p>
                      <a:pPr>
                        <a:lnSpc>
                          <a:spcPct val="107000"/>
                        </a:lnSpc>
                        <a:spcAft>
                          <a:spcPts val="0"/>
                        </a:spcAft>
                      </a:pPr>
                      <a:r>
                        <a:rPr lang="en-GB" sz="1100">
                          <a:effectLst/>
                        </a:rPr>
                        <a:t>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GMC</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GMC</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41385">
                <a:tc>
                  <a:txBody>
                    <a:bodyPr/>
                    <a:lstStyle/>
                    <a:p>
                      <a:pPr>
                        <a:lnSpc>
                          <a:spcPct val="107000"/>
                        </a:lnSpc>
                        <a:spcAft>
                          <a:spcPts val="0"/>
                        </a:spcAft>
                      </a:pPr>
                      <a:r>
                        <a:rPr lang="en-GB" sz="1100">
                          <a:effectLst/>
                        </a:rPr>
                        <a:t>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Opel</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Opel</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41385">
                <a:tc>
                  <a:txBody>
                    <a:bodyPr/>
                    <a:lstStyle/>
                    <a:p>
                      <a:pPr>
                        <a:lnSpc>
                          <a:spcPct val="107000"/>
                        </a:lnSpc>
                        <a:spcAft>
                          <a:spcPts val="0"/>
                        </a:spcAft>
                      </a:pPr>
                      <a:r>
                        <a:rPr lang="en-GB" sz="1100">
                          <a:effectLst/>
                        </a:rPr>
                        <a:t>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Buick</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Buick</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41385">
                <a:tc>
                  <a:txBody>
                    <a:bodyPr/>
                    <a:lstStyle/>
                    <a:p>
                      <a:pPr>
                        <a:lnSpc>
                          <a:spcPct val="107000"/>
                        </a:lnSpc>
                        <a:spcAft>
                          <a:spcPts val="0"/>
                        </a:spcAft>
                      </a:pPr>
                      <a:r>
                        <a:rPr lang="en-GB" sz="1100">
                          <a:effectLst/>
                        </a:rPr>
                        <a:t>6</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Vauxhall Motors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Vauxhall Motors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41385">
                <a:tc>
                  <a:txBody>
                    <a:bodyPr/>
                    <a:lstStyle/>
                    <a:p>
                      <a:pPr>
                        <a:lnSpc>
                          <a:spcPct val="107000"/>
                        </a:lnSpc>
                        <a:spcAft>
                          <a:spcPts val="0"/>
                        </a:spcAft>
                      </a:pPr>
                      <a:r>
                        <a:rPr lang="en-GB" sz="1100">
                          <a:effectLst/>
                        </a:rPr>
                        <a:t>7</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Cadillac</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Cadillac</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41385">
                <a:tc>
                  <a:txBody>
                    <a:bodyPr/>
                    <a:lstStyle/>
                    <a:p>
                      <a:pPr>
                        <a:lnSpc>
                          <a:spcPct val="107000"/>
                        </a:lnSpc>
                        <a:spcAft>
                          <a:spcPts val="0"/>
                        </a:spcAft>
                      </a:pPr>
                      <a:r>
                        <a:rPr lang="en-GB" sz="1100">
                          <a:effectLst/>
                        </a:rPr>
                        <a:t>8</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Holden</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Holden</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41385">
                <a:tc>
                  <a:txBody>
                    <a:bodyPr/>
                    <a:lstStyle/>
                    <a:p>
                      <a:pPr>
                        <a:lnSpc>
                          <a:spcPct val="107000"/>
                        </a:lnSpc>
                        <a:spcAft>
                          <a:spcPts val="0"/>
                        </a:spcAft>
                      </a:pPr>
                      <a:r>
                        <a:rPr lang="en-GB" sz="1100">
                          <a:effectLst/>
                        </a:rPr>
                        <a:t>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dirty="0">
                          <a:effectLst/>
                        </a:rPr>
                        <a:t>Pontiac</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41385">
                <a:tc>
                  <a:txBody>
                    <a:bodyPr/>
                    <a:lstStyle/>
                    <a:p>
                      <a:pPr>
                        <a:lnSpc>
                          <a:spcPct val="107000"/>
                        </a:lnSpc>
                        <a:spcAft>
                          <a:spcPts val="0"/>
                        </a:spcAft>
                      </a:pPr>
                      <a:r>
                        <a:rPr lang="en-GB" sz="1100">
                          <a:effectLst/>
                        </a:rPr>
                        <a:t>10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Saab</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41385">
                <a:tc>
                  <a:txBody>
                    <a:bodyPr/>
                    <a:lstStyle/>
                    <a:p>
                      <a:pPr>
                        <a:lnSpc>
                          <a:spcPct val="107000"/>
                        </a:lnSpc>
                        <a:spcAft>
                          <a:spcPts val="0"/>
                        </a:spcAft>
                      </a:pPr>
                      <a:r>
                        <a:rPr lang="en-GB" sz="1100">
                          <a:effectLst/>
                        </a:rPr>
                        <a:t>11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Saturn</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72740">
                <a:tc>
                  <a:txBody>
                    <a:bodyPr/>
                    <a:lstStyle/>
                    <a:p>
                      <a:pPr>
                        <a:lnSpc>
                          <a:spcPct val="107000"/>
                        </a:lnSpc>
                        <a:spcAft>
                          <a:spcPts val="0"/>
                        </a:spcAft>
                      </a:pPr>
                      <a:r>
                        <a:rPr lang="en-GB" sz="1100">
                          <a:effectLst/>
                        </a:rPr>
                        <a:t>12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dirty="0">
                          <a:effectLst/>
                        </a:rPr>
                        <a:t>Hummer</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1218657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385233"/>
            <a:ext cx="8534400" cy="1075268"/>
          </a:xfrm>
        </p:spPr>
        <p:txBody>
          <a:bodyPr/>
          <a:lstStyle/>
          <a:p>
            <a:pPr algn="ctr"/>
            <a:r>
              <a:rPr lang="en-GB" dirty="0" smtClean="0"/>
              <a:t>Works Cited</a:t>
            </a:r>
            <a:endParaRPr lang="en-GB" dirty="0"/>
          </a:p>
        </p:txBody>
      </p:sp>
      <p:sp>
        <p:nvSpPr>
          <p:cNvPr id="4" name="Rectangle 1"/>
          <p:cNvSpPr>
            <a:spLocks noGrp="1" noChangeArrowheads="1"/>
          </p:cNvSpPr>
          <p:nvPr>
            <p:ph idx="1"/>
          </p:nvPr>
        </p:nvSpPr>
        <p:spPr bwMode="auto">
          <a:xfrm>
            <a:off x="381000" y="1797608"/>
            <a:ext cx="9004300" cy="12310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152352" rIns="9144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2E74B5"/>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Calibri" panose="020F0502020204030204" pitchFamily="34" charset="0"/>
                <a:ea typeface="Adobe Kaiti Std R" panose="02020400000000000000" pitchFamily="18" charset="-128"/>
                <a:cs typeface="Times New Roman" panose="02020603050405020304" pitchFamily="18" charset="0"/>
              </a:rPr>
              <a:t>General Motors. </a:t>
            </a:r>
            <a:r>
              <a:rPr kumimoji="0" lang="en-US" sz="1400" b="0" i="1" u="none" strike="noStrike" cap="none" normalizeH="0" baseline="0" dirty="0" smtClean="0">
                <a:ln>
                  <a:noFill/>
                </a:ln>
                <a:solidFill>
                  <a:schemeClr val="tx1"/>
                </a:solidFill>
                <a:effectLst/>
                <a:latin typeface="Calibri" panose="020F0502020204030204" pitchFamily="34" charset="0"/>
                <a:ea typeface="Adobe Kaiti Std R" panose="02020400000000000000" pitchFamily="18" charset="-128"/>
                <a:cs typeface="Times New Roman" panose="02020603050405020304" pitchFamily="18" charset="0"/>
              </a:rPr>
              <a:t>General Motors</a:t>
            </a:r>
            <a:r>
              <a:rPr kumimoji="0" lang="en-US" sz="1400" b="0" i="0" u="none" strike="noStrike" cap="none" normalizeH="0" baseline="0" dirty="0" smtClean="0">
                <a:ln>
                  <a:noFill/>
                </a:ln>
                <a:solidFill>
                  <a:schemeClr val="tx1"/>
                </a:solidFill>
                <a:effectLst/>
                <a:latin typeface="Calibri" panose="020F0502020204030204" pitchFamily="34" charset="0"/>
                <a:ea typeface="Adobe Kaiti Std R" panose="02020400000000000000" pitchFamily="18" charset="-128"/>
                <a:cs typeface="Times New Roman" panose="02020603050405020304" pitchFamily="18" charset="0"/>
              </a:rPr>
              <a:t>. 25 April 2014. Internet Source. 1 May 2014. 	&lt;http://www.gm.com/?seo=goo_|_GM+GM.com_|_AWR-GM+General-Exact_|_General+Motors+-	+MSP_|_general%20motor&gt;.</a:t>
            </a:r>
            <a:endParaRPr kumimoji="0" lang="en-GB"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42938750"/>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0</TotalTime>
  <Words>406</Words>
  <Application>Microsoft Office PowerPoint</Application>
  <PresentationFormat>Widescreen</PresentationFormat>
  <Paragraphs>81</Paragraphs>
  <Slides>4</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vt:i4>
      </vt:variant>
    </vt:vector>
  </HeadingPairs>
  <TitlesOfParts>
    <vt:vector size="13" baseType="lpstr">
      <vt:lpstr>Adobe Kaiti Std R</vt:lpstr>
      <vt:lpstr>Arial</vt:lpstr>
      <vt:lpstr>Calibri</vt:lpstr>
      <vt:lpstr>Calibri Light</vt:lpstr>
      <vt:lpstr>Century Gothic</vt:lpstr>
      <vt:lpstr>Times New Roman</vt:lpstr>
      <vt:lpstr>Wingdings</vt:lpstr>
      <vt:lpstr>Wingdings 3</vt:lpstr>
      <vt:lpstr>Slice</vt:lpstr>
      <vt:lpstr>General Motors</vt:lpstr>
      <vt:lpstr>THE DIFFERENCES BETWEEN THE New GM and the Old GM</vt:lpstr>
      <vt:lpstr>PowerPoint Presentation</vt:lpstr>
      <vt:lpstr>Works Cited</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2014-05-02T03:28:00Z</dcterms:created>
  <dcterms:modified xsi:type="dcterms:W3CDTF">2014-05-02T03:34:03Z</dcterms:modified>
</cp:coreProperties>
</file>