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61" r:id="rId3"/>
    <p:sldId id="257" r:id="rId4"/>
    <p:sldId id="264" r:id="rId5"/>
    <p:sldId id="258" r:id="rId6"/>
    <p:sldId id="260" r:id="rId7"/>
    <p:sldId id="265" r:id="rId8"/>
    <p:sldId id="259" r:id="rId9"/>
    <p:sldId id="266" r:id="rId10"/>
    <p:sldId id="262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org/aging/ART-20046070?p=1" TargetMode="External"/><Relationship Id="rId2" Type="http://schemas.openxmlformats.org/officeDocument/2006/relationships/hyperlink" Target="http://www.healthinaging.org/resources/resource:guide-to-geriatric-syndromes-part-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Study: Golden Age Hospital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89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2382"/>
            <a:ext cx="8596668" cy="4862945"/>
          </a:xfrm>
        </p:spPr>
        <p:txBody>
          <a:bodyPr>
            <a:noAutofit/>
          </a:bodyPr>
          <a:lstStyle/>
          <a:p>
            <a:r>
              <a:rPr lang="en-US" sz="2400" dirty="0" smtClean="0"/>
              <a:t>Based upon community demographics, there is a demand for a specialized senior hospital for local residents </a:t>
            </a:r>
            <a:endParaRPr lang="en-US" sz="2400" dirty="0" smtClean="0"/>
          </a:p>
          <a:p>
            <a:r>
              <a:rPr lang="en-US" sz="2400" dirty="0" smtClean="0"/>
              <a:t>This community has a wealth of resources available to commit to improving healthcare for seniors</a:t>
            </a:r>
            <a:endParaRPr lang="en-US" sz="2400" dirty="0" smtClean="0"/>
          </a:p>
          <a:p>
            <a:r>
              <a:rPr lang="en-US" sz="2400" dirty="0" smtClean="0"/>
              <a:t>Access to care through the hospital environment is essential for senior health and wellbeing </a:t>
            </a:r>
          </a:p>
          <a:p>
            <a:r>
              <a:rPr lang="en-US" sz="2400" dirty="0" smtClean="0"/>
              <a:t>Specialty services must be available to seniors to address common health conditions and continuums of </a:t>
            </a:r>
            <a:r>
              <a:rPr lang="en-US" sz="2400" dirty="0" smtClean="0"/>
              <a:t>care</a:t>
            </a:r>
          </a:p>
          <a:p>
            <a:r>
              <a:rPr lang="en-US" sz="2400" dirty="0" smtClean="0"/>
              <a:t>Improved quality of life and other needs are essential for the senior population in these communities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5193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2382"/>
            <a:ext cx="8596668" cy="4862945"/>
          </a:xfrm>
        </p:spPr>
        <p:txBody>
          <a:bodyPr>
            <a:noAutofit/>
          </a:bodyPr>
          <a:lstStyle/>
          <a:p>
            <a:r>
              <a:rPr lang="en-US" sz="2400" dirty="0"/>
              <a:t>Based on the information provided in this case study, Golden Age Hospital should </a:t>
            </a:r>
            <a:r>
              <a:rPr lang="en-US" sz="2400" dirty="0" smtClean="0"/>
              <a:t>move forward</a:t>
            </a:r>
          </a:p>
          <a:p>
            <a:r>
              <a:rPr lang="en-US" sz="2400" dirty="0" smtClean="0"/>
              <a:t>The construction should take place </a:t>
            </a:r>
            <a:r>
              <a:rPr lang="en-US" sz="2400" dirty="0"/>
              <a:t>once all available resources, knowledge, expertise, and capital are in place to begin the </a:t>
            </a:r>
            <a:r>
              <a:rPr lang="en-US" sz="2400" dirty="0" smtClean="0"/>
              <a:t>project</a:t>
            </a:r>
          </a:p>
          <a:p>
            <a:r>
              <a:rPr lang="en-US" sz="2400" dirty="0" smtClean="0"/>
              <a:t>This requires an evaluation of available resources and those that are necessary to complete the project</a:t>
            </a:r>
          </a:p>
          <a:p>
            <a:r>
              <a:rPr lang="en-US" sz="2400" dirty="0" smtClean="0"/>
              <a:t>Senior needs must also be addressed during the development process to ensure that the required specialty services are available with the new </a:t>
            </a:r>
            <a:r>
              <a:rPr lang="en-US" sz="2400" smtClean="0"/>
              <a:t>construction effort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7418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2545"/>
            <a:ext cx="8596668" cy="4378817"/>
          </a:xfrm>
        </p:spPr>
        <p:txBody>
          <a:bodyPr>
            <a:normAutofit/>
          </a:bodyPr>
          <a:lstStyle/>
          <a:p>
            <a:r>
              <a:rPr lang="en-US" sz="1600" dirty="0"/>
              <a:t>City-Data.com (2014). http://www.city-data.com/</a:t>
            </a:r>
          </a:p>
          <a:p>
            <a:r>
              <a:rPr lang="en-US" sz="1600" dirty="0"/>
              <a:t>HealthinAging.org (2012). A guide to geriatric syndromes: common and often related </a:t>
            </a:r>
            <a:r>
              <a:rPr lang="en-US" sz="1600" dirty="0" smtClean="0"/>
              <a:t>			medical</a:t>
            </a:r>
            <a:r>
              <a:rPr lang="en-US" sz="1600" dirty="0"/>
              <a:t> </a:t>
            </a:r>
            <a:r>
              <a:rPr lang="en-US" sz="1600" dirty="0" smtClean="0"/>
              <a:t>conditions </a:t>
            </a:r>
            <a:r>
              <a:rPr lang="en-US" sz="1600" dirty="0"/>
              <a:t>in older adults. Retrieved from </a:t>
            </a:r>
          </a:p>
          <a:p>
            <a:pPr marL="0" indent="0">
              <a:buNone/>
            </a:pPr>
            <a:r>
              <a:rPr lang="en-US" sz="1600" u="sng" dirty="0" smtClean="0">
                <a:hlinkClick r:id="rId2"/>
              </a:rPr>
              <a:t>		http</a:t>
            </a:r>
            <a:r>
              <a:rPr lang="en-US" sz="1600" u="sng" dirty="0">
                <a:hlinkClick r:id="rId2"/>
              </a:rPr>
              <a:t>://</a:t>
            </a:r>
            <a:r>
              <a:rPr lang="en-US" sz="1600" u="sng" dirty="0" smtClean="0">
                <a:hlinkClick r:id="rId2"/>
              </a:rPr>
              <a:t>www.healthinaging.org/resources/resource:guide-to-geriatric-syndromes-		part-</a:t>
            </a:r>
            <a:r>
              <a:rPr lang="en-US" sz="1600" u="sng" dirty="0" err="1" smtClean="0">
                <a:hlinkClick r:id="rId2"/>
              </a:rPr>
              <a:t>i</a:t>
            </a:r>
            <a:r>
              <a:rPr lang="en-US" sz="1600" u="sng" dirty="0">
                <a:hlinkClick r:id="rId2"/>
              </a:rPr>
              <a:t>/</a:t>
            </a:r>
            <a:endParaRPr lang="en-US" sz="1600" dirty="0"/>
          </a:p>
          <a:p>
            <a:r>
              <a:rPr lang="en-US" sz="1600" dirty="0"/>
              <a:t>Henry Ford Health System (2014). Senior services. Retrieved </a:t>
            </a:r>
            <a:r>
              <a:rPr lang="en-US" sz="1600" dirty="0" smtClean="0"/>
              <a:t>from							http</a:t>
            </a:r>
            <a:r>
              <a:rPr lang="en-US" sz="1600" dirty="0"/>
              <a:t>://www.henryford.com/body_academic.cfm?id=47936</a:t>
            </a:r>
          </a:p>
          <a:p>
            <a:r>
              <a:rPr lang="en-US" sz="1600" dirty="0"/>
              <a:t>Mayo Clinic (2014). Healthy aging. Retrieved from </a:t>
            </a:r>
            <a:r>
              <a:rPr lang="en-US" sz="1600" dirty="0" smtClean="0"/>
              <a:t>										</a:t>
            </a:r>
            <a:r>
              <a:rPr lang="en-US" sz="1600" u="sng" dirty="0" smtClean="0">
                <a:hlinkClick r:id="rId3"/>
              </a:rPr>
              <a:t>http</a:t>
            </a:r>
            <a:r>
              <a:rPr lang="en-US" sz="1600" u="sng" dirty="0">
                <a:hlinkClick r:id="rId3"/>
              </a:rPr>
              <a:t>://www.mayoclinic.org/aging/ART-20046070?p=1</a:t>
            </a:r>
            <a:endParaRPr lang="en-US" sz="1600" dirty="0"/>
          </a:p>
          <a:p>
            <a:r>
              <a:rPr lang="en-US" sz="1600" dirty="0" err="1"/>
              <a:t>Nagamine</a:t>
            </a:r>
            <a:r>
              <a:rPr lang="en-US" sz="1600" dirty="0"/>
              <a:t>, M., Jiang, J., &amp; Merrill, C.T. (2006). Trends in elderly hospitalizations, </a:t>
            </a:r>
            <a:r>
              <a:rPr lang="en-US" sz="1600" dirty="0" smtClean="0"/>
              <a:t>1997		2004. Retrieved </a:t>
            </a:r>
            <a:r>
              <a:rPr lang="en-US" sz="1600" dirty="0"/>
              <a:t>from http://www.hcup-us.ahrq.gov/reports/statbriefs/sb14.pdf</a:t>
            </a:r>
          </a:p>
          <a:p>
            <a:r>
              <a:rPr lang="en-US" sz="1600" dirty="0"/>
              <a:t>University of Colorado Health System (2014). Seniors’ health. Retrieved </a:t>
            </a:r>
            <a:r>
              <a:rPr lang="en-US" sz="1600" dirty="0" smtClean="0"/>
              <a:t>from				https</a:t>
            </a:r>
            <a:r>
              <a:rPr lang="en-US" sz="1600" dirty="0"/>
              <a:t>://www.uchealth.org/Pages/Services/Seniors-Health.aspx</a:t>
            </a:r>
          </a:p>
        </p:txBody>
      </p:sp>
    </p:spTree>
    <p:extLst>
      <p:ext uri="{BB962C8B-B14F-4D97-AF65-F5344CB8AC3E}">
        <p14:creationId xmlns:p14="http://schemas.microsoft.com/office/powerpoint/2010/main" val="69366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3945"/>
            <a:ext cx="8596668" cy="46074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possible development and construction of Golden Age Hospital requires further analysis, based upon the following criteria:</a:t>
            </a:r>
          </a:p>
          <a:p>
            <a:pPr lvl="1"/>
            <a:r>
              <a:rPr lang="en-US" sz="2400" dirty="0" smtClean="0"/>
              <a:t>The number of seniors in the communities to be served</a:t>
            </a:r>
          </a:p>
          <a:p>
            <a:pPr lvl="1"/>
            <a:r>
              <a:rPr lang="en-US" sz="2400" dirty="0" smtClean="0"/>
              <a:t>The resources required to serve this population</a:t>
            </a:r>
          </a:p>
          <a:p>
            <a:pPr lvl="1"/>
            <a:r>
              <a:rPr lang="en-US" sz="2400" dirty="0" smtClean="0"/>
              <a:t>Existing research regarding seniors and their current needs</a:t>
            </a:r>
          </a:p>
          <a:p>
            <a:pPr lvl="1"/>
            <a:r>
              <a:rPr lang="en-US" sz="2400" dirty="0" smtClean="0"/>
              <a:t>The ability to adapt the environment as senior needs change over time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31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Health Concerns for 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706" y="1589089"/>
            <a:ext cx="8596668" cy="3880773"/>
          </a:xfrm>
        </p:spPr>
        <p:txBody>
          <a:bodyPr>
            <a:noAutofit/>
          </a:bodyPr>
          <a:lstStyle/>
          <a:p>
            <a:r>
              <a:rPr lang="en-US" sz="2000" dirty="0" smtClean="0"/>
              <a:t>Seniors face many health risks as they grow older, including the following: </a:t>
            </a:r>
          </a:p>
          <a:p>
            <a:pPr lvl="1"/>
            <a:r>
              <a:rPr lang="en-US" sz="2000" dirty="0" smtClean="0"/>
              <a:t>Malnutrition</a:t>
            </a:r>
          </a:p>
          <a:p>
            <a:pPr lvl="1"/>
            <a:r>
              <a:rPr lang="en-US" sz="2000" dirty="0" smtClean="0"/>
              <a:t>Sleeping difficulties</a:t>
            </a:r>
          </a:p>
          <a:p>
            <a:pPr lvl="1"/>
            <a:r>
              <a:rPr lang="en-US" sz="2000" dirty="0" smtClean="0"/>
              <a:t>Poor bladder control</a:t>
            </a:r>
          </a:p>
          <a:p>
            <a:pPr lvl="1"/>
            <a:r>
              <a:rPr lang="en-US" sz="2000" dirty="0" smtClean="0"/>
              <a:t>Delirium and dementia</a:t>
            </a:r>
          </a:p>
          <a:p>
            <a:pPr lvl="1"/>
            <a:r>
              <a:rPr lang="en-US" sz="2000" dirty="0" smtClean="0"/>
              <a:t>Hearing and vision loss</a:t>
            </a:r>
          </a:p>
          <a:p>
            <a:pPr lvl="1"/>
            <a:r>
              <a:rPr lang="en-US" sz="2000" dirty="0" smtClean="0"/>
              <a:t>Falls and gait problems</a:t>
            </a:r>
          </a:p>
          <a:p>
            <a:pPr lvl="1"/>
            <a:r>
              <a:rPr lang="en-US" sz="2000" dirty="0" smtClean="0"/>
              <a:t>Osteoporosis</a:t>
            </a:r>
          </a:p>
          <a:p>
            <a:pPr lvl="1"/>
            <a:r>
              <a:rPr lang="en-US" sz="2000" dirty="0" smtClean="0"/>
              <a:t>Swallowing difficulties</a:t>
            </a:r>
          </a:p>
          <a:p>
            <a:pPr lvl="1"/>
            <a:r>
              <a:rPr lang="en-US" sz="2000" dirty="0" smtClean="0"/>
              <a:t>Chronic disease </a:t>
            </a:r>
          </a:p>
        </p:txBody>
      </p:sp>
    </p:spTree>
    <p:extLst>
      <p:ext uri="{BB962C8B-B14F-4D97-AF65-F5344CB8AC3E}">
        <p14:creationId xmlns:p14="http://schemas.microsoft.com/office/powerpoint/2010/main" val="232362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Health Concerns for 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7073"/>
            <a:ext cx="8596668" cy="4524289"/>
          </a:xfrm>
        </p:spPr>
        <p:txBody>
          <a:bodyPr>
            <a:noAutofit/>
          </a:bodyPr>
          <a:lstStyle/>
          <a:p>
            <a:r>
              <a:rPr lang="en-US" sz="2200" dirty="0"/>
              <a:t>Seniors must improve their health with the following activities: </a:t>
            </a:r>
          </a:p>
          <a:p>
            <a:r>
              <a:rPr lang="en-US" sz="2200" dirty="0"/>
              <a:t>Healthy diet</a:t>
            </a:r>
          </a:p>
          <a:p>
            <a:r>
              <a:rPr lang="en-US" sz="2200" dirty="0"/>
              <a:t>Increased exercise</a:t>
            </a:r>
          </a:p>
          <a:p>
            <a:r>
              <a:rPr lang="en-US" sz="2200" dirty="0"/>
              <a:t>Leading a smoke-free lifestyle</a:t>
            </a:r>
          </a:p>
          <a:p>
            <a:r>
              <a:rPr lang="en-US" sz="2200" dirty="0"/>
              <a:t>Increased intake of calcium and vitamin D</a:t>
            </a:r>
          </a:p>
          <a:p>
            <a:r>
              <a:rPr lang="en-US" sz="2200" dirty="0"/>
              <a:t>Improved mental capacity and stimulation on a continuous basis</a:t>
            </a:r>
          </a:p>
          <a:p>
            <a:r>
              <a:rPr lang="en-US" sz="2200" dirty="0"/>
              <a:t>Taking all medications as required </a:t>
            </a:r>
          </a:p>
          <a:p>
            <a:r>
              <a:rPr lang="en-US" sz="2200" dirty="0"/>
              <a:t>Regular doctor </a:t>
            </a:r>
            <a:r>
              <a:rPr lang="en-US" sz="2200" dirty="0" smtClean="0"/>
              <a:t>visits</a:t>
            </a:r>
            <a:endParaRPr lang="en-US" sz="2400" dirty="0"/>
          </a:p>
          <a:p>
            <a:r>
              <a:rPr lang="en-US" sz="1400" dirty="0"/>
              <a:t>HealthinAging.org, 2012</a:t>
            </a:r>
          </a:p>
          <a:p>
            <a:r>
              <a:rPr lang="en-US" sz="1400" dirty="0"/>
              <a:t>Mayo Clinic, 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0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External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7465"/>
            <a:ext cx="8596668" cy="45138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Hospital-based models for seniors have emerged in the United States in recent years</a:t>
            </a:r>
          </a:p>
          <a:p>
            <a:pPr lvl="1"/>
            <a:r>
              <a:rPr lang="en-US" sz="2000" dirty="0" smtClean="0"/>
              <a:t>Holy Cross Hospital Seniors Emergency Center – Silver Spring, MD</a:t>
            </a:r>
          </a:p>
          <a:p>
            <a:pPr lvl="1"/>
            <a:r>
              <a:rPr lang="en-US" sz="2000" dirty="0" smtClean="0"/>
              <a:t>University of Colorado Health System Seniors Clinic </a:t>
            </a:r>
          </a:p>
          <a:p>
            <a:pPr lvl="1"/>
            <a:r>
              <a:rPr lang="en-US" sz="2000" dirty="0" smtClean="0"/>
              <a:t>Henry Ford Health System Senior Services Program – Detroit, MI</a:t>
            </a:r>
          </a:p>
          <a:p>
            <a:r>
              <a:rPr lang="en-US" sz="2400" dirty="0" smtClean="0"/>
              <a:t>These organizations provide specific services that are designed for seniors with specialized care needs</a:t>
            </a:r>
          </a:p>
          <a:p>
            <a:r>
              <a:rPr lang="en-US" sz="2400" dirty="0" smtClean="0"/>
              <a:t>Comprehensive care is required for all seniors on a timely basis to improve quality of life</a:t>
            </a:r>
          </a:p>
        </p:txBody>
      </p:sp>
    </p:spTree>
    <p:extLst>
      <p:ext uri="{BB962C8B-B14F-4D97-AF65-F5344CB8AC3E}">
        <p14:creationId xmlns:p14="http://schemas.microsoft.com/office/powerpoint/2010/main" val="349090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Healthcare Statistics for 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Hospital length of stay has decreased for many seniors in recent years, from 6.4 days in 1997 to 5.7 days in 2004 (</a:t>
            </a:r>
            <a:r>
              <a:rPr lang="en-US" sz="2400" dirty="0" err="1" smtClean="0"/>
              <a:t>Nagamine</a:t>
            </a:r>
            <a:r>
              <a:rPr lang="en-US" sz="2400" dirty="0" smtClean="0"/>
              <a:t> et.al, 2006)</a:t>
            </a:r>
          </a:p>
          <a:p>
            <a:r>
              <a:rPr lang="en-US" sz="2400" dirty="0" smtClean="0"/>
              <a:t>Healthcare costs per stay have increased by 25 percent in this same period (</a:t>
            </a:r>
            <a:r>
              <a:rPr lang="en-US" sz="2400" dirty="0" err="1" smtClean="0"/>
              <a:t>Nagamine</a:t>
            </a:r>
            <a:r>
              <a:rPr lang="en-US" sz="2400" dirty="0" smtClean="0"/>
              <a:t> et.al, 2006)</a:t>
            </a:r>
          </a:p>
          <a:p>
            <a:r>
              <a:rPr lang="en-US" sz="2400" dirty="0" smtClean="0"/>
              <a:t>Emergency services for seniors have increased from 49 to 57 percent (</a:t>
            </a:r>
            <a:r>
              <a:rPr lang="en-US" sz="2400" dirty="0" err="1" smtClean="0"/>
              <a:t>Nagamine</a:t>
            </a:r>
            <a:r>
              <a:rPr lang="en-US" sz="2400" dirty="0" smtClean="0"/>
              <a:t> </a:t>
            </a:r>
            <a:r>
              <a:rPr lang="en-US" sz="2400" dirty="0" smtClean="0"/>
              <a:t>et.al</a:t>
            </a:r>
            <a:r>
              <a:rPr lang="en-US" sz="2400" dirty="0" smtClean="0"/>
              <a:t>, 2006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These factors represent unique trends for seniors, as they are living longer, yet require more care and treatment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5233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Healthcare Statistics for 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Common </a:t>
            </a:r>
            <a:r>
              <a:rPr lang="en-US" sz="2400" dirty="0" smtClean="0"/>
              <a:t>conditions </a:t>
            </a:r>
            <a:r>
              <a:rPr lang="en-US" sz="2400" dirty="0" smtClean="0"/>
              <a:t>that are seen </a:t>
            </a:r>
            <a:r>
              <a:rPr lang="en-US" sz="2400" dirty="0" smtClean="0"/>
              <a:t>in the emergency </a:t>
            </a:r>
            <a:r>
              <a:rPr lang="en-US" sz="2400" dirty="0" smtClean="0"/>
              <a:t>department for seniors include the following:</a:t>
            </a:r>
            <a:endParaRPr lang="en-US" sz="2400" dirty="0" smtClean="0"/>
          </a:p>
          <a:p>
            <a:pPr lvl="2"/>
            <a:r>
              <a:rPr lang="en-US" sz="2000" dirty="0" smtClean="0"/>
              <a:t>Chronic obstructive pulmonary disease</a:t>
            </a:r>
          </a:p>
          <a:p>
            <a:pPr lvl="2"/>
            <a:r>
              <a:rPr lang="en-US" sz="2000" dirty="0" smtClean="0"/>
              <a:t>Stroke</a:t>
            </a:r>
          </a:p>
          <a:p>
            <a:pPr lvl="2"/>
            <a:r>
              <a:rPr lang="en-US" sz="2000" dirty="0" smtClean="0"/>
              <a:t>Congestive heart failure</a:t>
            </a:r>
          </a:p>
          <a:p>
            <a:pPr lvl="2"/>
            <a:r>
              <a:rPr lang="en-US" sz="2000" dirty="0" smtClean="0"/>
              <a:t>Pneumonia</a:t>
            </a:r>
          </a:p>
          <a:p>
            <a:pPr lvl="2"/>
            <a:r>
              <a:rPr lang="en-US" sz="2000" dirty="0" smtClean="0"/>
              <a:t>Fluid and electrolyte </a:t>
            </a:r>
            <a:r>
              <a:rPr lang="en-US" sz="2000" dirty="0" smtClean="0"/>
              <a:t>imbalances</a:t>
            </a:r>
          </a:p>
          <a:p>
            <a:pPr lvl="2"/>
            <a:r>
              <a:rPr lang="en-US" sz="2000" dirty="0" smtClean="0"/>
              <a:t>Other heart conditions, such as arrhythmias</a:t>
            </a:r>
          </a:p>
          <a:p>
            <a:pPr lvl="2"/>
            <a:r>
              <a:rPr lang="en-US" dirty="0" err="1" smtClean="0"/>
              <a:t>Nagamine</a:t>
            </a:r>
            <a:r>
              <a:rPr lang="en-US" dirty="0" smtClean="0"/>
              <a:t> et.al, 2006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68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5509"/>
            <a:ext cx="8596668" cy="45658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Mission Viejo </a:t>
            </a:r>
            <a:r>
              <a:rPr lang="en-US" sz="2400" dirty="0" smtClean="0"/>
              <a:t>and the surrounding communities are located in Orange County, California, below Los Angeles and above San Diego</a:t>
            </a:r>
          </a:p>
          <a:p>
            <a:r>
              <a:rPr lang="en-US" sz="2400" dirty="0" smtClean="0"/>
              <a:t>These communities are predominately White</a:t>
            </a:r>
          </a:p>
          <a:p>
            <a:r>
              <a:rPr lang="en-US" sz="2400" dirty="0" smtClean="0"/>
              <a:t>Median household incomes are relatively high</a:t>
            </a:r>
          </a:p>
          <a:p>
            <a:r>
              <a:rPr lang="en-US" sz="2400" dirty="0" smtClean="0"/>
              <a:t>The weather conditions are ideal for exercise and health promotion activities</a:t>
            </a:r>
          </a:p>
          <a:p>
            <a:r>
              <a:rPr lang="en-US" sz="2400" dirty="0" smtClean="0"/>
              <a:t>This population is likely to include many seniors who require ongoing specialty care and treatment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2693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5509"/>
            <a:ext cx="8596668" cy="4565853"/>
          </a:xfrm>
        </p:spPr>
        <p:txBody>
          <a:bodyPr/>
          <a:lstStyle/>
          <a:p>
            <a:r>
              <a:rPr lang="en-US" dirty="0" smtClean="0"/>
              <a:t>Demographics for Mission Viejo and the surrounding communities are as follows: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605389"/>
              </p:ext>
            </p:extLst>
          </p:nvPr>
        </p:nvGraphicFramePr>
        <p:xfrm>
          <a:off x="1039090" y="2150917"/>
          <a:ext cx="7637320" cy="3803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9330"/>
                <a:gridCol w="1909330"/>
                <a:gridCol w="1909330"/>
                <a:gridCol w="1909330"/>
              </a:tblGrid>
              <a:tr h="24938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Population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Household Income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Primary Race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  <a:tr h="42432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Mission Viejo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95,290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89,727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(68.9 percent)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  <a:tr h="2227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Aliso Viejo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49,493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94,558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(62.7 percent)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  <a:tr h="4092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Ladera Ranch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22,980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131,893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(77.89 percent)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  <a:tr h="2227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Laguna Hills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30,951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82,035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(64.4 percent)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  <a:tr h="2227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Laguna Niguel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64,452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95,879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(71.9 percent)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  <a:tr h="20464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Laguna Woods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16,493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33,772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(84 percent)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  <a:tr h="2227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Lake Forest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78,853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100,748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(57.2 percent)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  <a:tr h="4092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Rancho Santa Margarita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48,879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99,397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(68 percent)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  <a:tr h="2227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 Juan Capistrano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35,360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70,427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White (55.8 percent)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1043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710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Case Study: Golden Age Hospital </vt:lpstr>
      <vt:lpstr>Introduction </vt:lpstr>
      <vt:lpstr>Common Health Concerns for Seniors</vt:lpstr>
      <vt:lpstr>Common Health Concerns for Seniors</vt:lpstr>
      <vt:lpstr>The External Environment </vt:lpstr>
      <vt:lpstr>Healthcare Statistics for Seniors</vt:lpstr>
      <vt:lpstr>Healthcare Statistics for Seniors</vt:lpstr>
      <vt:lpstr>Community Demographics</vt:lpstr>
      <vt:lpstr>Community Demographics</vt:lpstr>
      <vt:lpstr>Conclusion</vt:lpstr>
      <vt:lpstr>Recommendations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2014-05-24T14:24:23Z</dcterms:created>
  <dcterms:modified xsi:type="dcterms:W3CDTF">2014-05-24T14:38:23Z</dcterms:modified>
</cp:coreProperties>
</file>