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7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98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7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748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6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0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4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9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5C1C2-05A6-4E23-9279-4C228ACA39BA}" type="datetimeFigureOut">
              <a:rPr lang="en-US" smtClean="0"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2C62BE-51D2-48AD-ABFA-18B488A1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HIV and 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385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June 21,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0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2553"/>
            <a:ext cx="8596668" cy="4822101"/>
          </a:xfrm>
        </p:spPr>
        <p:txBody>
          <a:bodyPr>
            <a:normAutofit/>
          </a:bodyPr>
          <a:lstStyle/>
          <a:p>
            <a:r>
              <a:rPr lang="en-US" dirty="0" smtClean="0"/>
              <a:t>Although the origin of HIV/AIDS is disputed, the first case occurred over 30 years ago</a:t>
            </a:r>
          </a:p>
          <a:p>
            <a:pPr lvl="1"/>
            <a:r>
              <a:rPr lang="en-US" dirty="0" smtClean="0"/>
              <a:t>In the 1970s the cause of HIV was unknown but linked to homosexual behavior and drug use</a:t>
            </a:r>
          </a:p>
          <a:p>
            <a:pPr lvl="1"/>
            <a:r>
              <a:rPr lang="en-US" dirty="0" smtClean="0"/>
              <a:t>In 1987, the link between HIV and AIDS started being explored with the hypothesis that HIV is the virus that causes AIDS</a:t>
            </a:r>
          </a:p>
          <a:p>
            <a:pPr lvl="1"/>
            <a:r>
              <a:rPr lang="en-US" dirty="0" smtClean="0"/>
              <a:t>In the 1990s and the years following, much research was done to determine how HIV is transmitted</a:t>
            </a:r>
          </a:p>
          <a:p>
            <a:pPr lvl="2"/>
            <a:r>
              <a:rPr lang="en-US" dirty="0" smtClean="0"/>
              <a:t>Researchers determined that it is passed through fluids, such as blood and semen, thus eradicating the concept that it is purely a homosexual disease</a:t>
            </a:r>
          </a:p>
          <a:p>
            <a:pPr lvl="1"/>
            <a:r>
              <a:rPr lang="en-US" dirty="0" smtClean="0"/>
              <a:t>Early HIV research identified that the disease is rapidly evolving and therefore difficult to treat</a:t>
            </a:r>
          </a:p>
          <a:p>
            <a:pPr lvl="1"/>
            <a:r>
              <a:rPr lang="en-US" dirty="0" smtClean="0"/>
              <a:t>Today, individuals who live with HIV and develop AIDS live longer due to the effective treatments that are now available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2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Symptoms and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2222" y="1385045"/>
            <a:ext cx="4008251" cy="361644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HIV symptoms include flu like symptoms 2-4 weeks after infection, however many do not feel symptoms until AIDS develops</a:t>
            </a:r>
          </a:p>
          <a:p>
            <a:r>
              <a:rPr lang="en-US" dirty="0" smtClean="0"/>
              <a:t>Symptoms of AIDS include rapid weight loss, recurring fever, pneumonia, neurologic disorders, increase incidence of infection, and others</a:t>
            </a:r>
            <a:endParaRPr lang="en-US" dirty="0"/>
          </a:p>
          <a:p>
            <a:r>
              <a:rPr lang="en-US" dirty="0" smtClean="0"/>
              <a:t>HIV is transmitted when an infected individual shares body fluids with an uninfected individual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19886"/>
            <a:ext cx="4860197" cy="337378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9098" y="4996361"/>
            <a:ext cx="8993139" cy="156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When HIV enters the blood stream of an uninfected individual, it attacks and destroys T-cell of the victim, which are related to the hosts immune system</a:t>
            </a:r>
          </a:p>
          <a:p>
            <a:r>
              <a:rPr lang="en-US" sz="1700" dirty="0" smtClean="0"/>
              <a:t>AIDS develops when the T-cells are destroyed and the immune system is no longer active</a:t>
            </a:r>
          </a:p>
        </p:txBody>
      </p:sp>
    </p:spTree>
    <p:extLst>
      <p:ext uri="{BB962C8B-B14F-4D97-AF65-F5344CB8AC3E}">
        <p14:creationId xmlns:p14="http://schemas.microsoft.com/office/powerpoint/2010/main" val="219472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159657"/>
            <a:ext cx="8596668" cy="1320800"/>
          </a:xfrm>
        </p:spPr>
        <p:txBody>
          <a:bodyPr/>
          <a:lstStyle/>
          <a:p>
            <a:r>
              <a:rPr lang="en-US" dirty="0" smtClean="0"/>
              <a:t>HIV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60901"/>
            <a:ext cx="4824570" cy="5463452"/>
          </a:xfrm>
        </p:spPr>
        <p:txBody>
          <a:bodyPr>
            <a:normAutofit/>
          </a:bodyPr>
          <a:lstStyle/>
          <a:p>
            <a:r>
              <a:rPr lang="en-US" dirty="0" smtClean="0"/>
              <a:t>The major difficulty in treating HIV is its ability to continually evolve in response to host immune systems and treatment modalities</a:t>
            </a:r>
          </a:p>
          <a:p>
            <a:r>
              <a:rPr lang="en-US" dirty="0" smtClean="0"/>
              <a:t>HIV is believed to have been derived from a chimpanzee version of the virus known as SIV or simian immunodeficiency virus</a:t>
            </a:r>
          </a:p>
          <a:p>
            <a:pPr lvl="1"/>
            <a:r>
              <a:rPr lang="en-US" dirty="0" smtClean="0"/>
              <a:t>However, the virus was easily adaptable to humans and has evolved more rapidly in this new host species</a:t>
            </a:r>
          </a:p>
          <a:p>
            <a:r>
              <a:rPr lang="en-US" dirty="0" smtClean="0"/>
              <a:t>The picture on the right demonstrates the main difference between HIV and SIV; SIV </a:t>
            </a:r>
            <a:r>
              <a:rPr lang="en-US" dirty="0" err="1" smtClean="0"/>
              <a:t>downregulates</a:t>
            </a:r>
            <a:r>
              <a:rPr lang="en-US" dirty="0" smtClean="0"/>
              <a:t> T-cell receptors, so its less likely to infect other cells</a:t>
            </a:r>
          </a:p>
          <a:p>
            <a:pPr lvl="1"/>
            <a:r>
              <a:rPr lang="en-US" dirty="0" smtClean="0"/>
              <a:t>HIV does not achieve this </a:t>
            </a:r>
            <a:r>
              <a:rPr lang="en-US" dirty="0" err="1" smtClean="0"/>
              <a:t>downregulation</a:t>
            </a:r>
            <a:r>
              <a:rPr lang="en-US" dirty="0" smtClean="0"/>
              <a:t> and is therefore more infective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904" y="960900"/>
            <a:ext cx="4221599" cy="54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1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and Response to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>
            <a:normAutofit/>
          </a:bodyPr>
          <a:lstStyle/>
          <a:p>
            <a:r>
              <a:rPr lang="en-US" dirty="0" smtClean="0"/>
              <a:t>Although HIV treatment has improved, this has driven the evolution of the virus even more significantly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ertain antivirals cause the depletion of specific forms of the virus based on the surface receptors available</a:t>
            </a:r>
          </a:p>
          <a:p>
            <a:pPr lvl="2"/>
            <a:r>
              <a:rPr lang="en-US" dirty="0" smtClean="0"/>
              <a:t>This allows the forms of the virus without the drug target to proliferate; when this new virus is transmitted to a second person, the differentiated disease will infect the new individual and continue to evolve as a result of the treatment the individual receives in addition to their genetic predisposition </a:t>
            </a:r>
          </a:p>
          <a:p>
            <a:r>
              <a:rPr lang="en-US" dirty="0" smtClean="0"/>
              <a:t>The human body has many natural defense mechanisms against HIV, but disease infection is essentially a competition between the disease and the body</a:t>
            </a:r>
          </a:p>
          <a:p>
            <a:pPr lvl="1"/>
            <a:r>
              <a:rPr lang="en-US" dirty="0" smtClean="0"/>
              <a:t>Since HIV is a smaller molecule with a minimized genome, it could change more readily</a:t>
            </a:r>
          </a:p>
          <a:p>
            <a:pPr lvl="1"/>
            <a:r>
              <a:rPr lang="en-US" dirty="0" smtClean="0"/>
              <a:t>Therefore, it can create genes that are specifically designed to bypass host defense mechanisms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2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CDC. (</a:t>
            </a:r>
            <a:r>
              <a:rPr lang="en-US" dirty="0" err="1" smtClean="0"/>
              <a:t>n.d.</a:t>
            </a:r>
            <a:r>
              <a:rPr lang="en-US" dirty="0" smtClean="0"/>
              <a:t>). HIV/AIDS. </a:t>
            </a:r>
            <a:r>
              <a:rPr lang="en-US" dirty="0"/>
              <a:t>Retrieved from http://www.cdc.gov/hiv/</a:t>
            </a:r>
          </a:p>
          <a:p>
            <a:r>
              <a:rPr lang="en-US" dirty="0" smtClean="0"/>
              <a:t>Smith. (2006). Figure 1. </a:t>
            </a:r>
            <a:r>
              <a:rPr lang="en-US" i="1" dirty="0" err="1" smtClean="0"/>
              <a:t>Retroviology</a:t>
            </a:r>
            <a:r>
              <a:rPr lang="en-US" i="1" dirty="0" smtClean="0"/>
              <a:t>. </a:t>
            </a:r>
            <a:r>
              <a:rPr lang="en-US" dirty="0"/>
              <a:t>Retrieved from </a:t>
            </a:r>
            <a:r>
              <a:rPr lang="en-US" dirty="0" smtClean="0"/>
              <a:t>	http</a:t>
            </a:r>
            <a:r>
              <a:rPr lang="en-US" dirty="0"/>
              <a:t>://www.retrovirology.com/content/3/1/60/figure/F1?highres=y</a:t>
            </a:r>
          </a:p>
          <a:p>
            <a:r>
              <a:rPr lang="en-US" dirty="0" err="1" smtClean="0"/>
              <a:t>Unnikrishnan</a:t>
            </a:r>
            <a:r>
              <a:rPr lang="en-US" dirty="0" smtClean="0"/>
              <a:t> CH. </a:t>
            </a:r>
            <a:r>
              <a:rPr lang="en-US" dirty="0"/>
              <a:t>(2013). Drug firms shift focus from </a:t>
            </a:r>
            <a:r>
              <a:rPr lang="en-US" dirty="0" smtClean="0"/>
              <a:t>HIV. </a:t>
            </a:r>
            <a:r>
              <a:rPr lang="en-US" i="1" dirty="0" smtClean="0"/>
              <a:t>Live Mint</a:t>
            </a:r>
            <a:r>
              <a:rPr lang="en-US" dirty="0" smtClean="0"/>
              <a:t>. </a:t>
            </a:r>
            <a:r>
              <a:rPr lang="en-US" dirty="0"/>
              <a:t>Retrieved </a:t>
            </a:r>
            <a:r>
              <a:rPr lang="en-US" dirty="0" smtClean="0"/>
              <a:t>	from </a:t>
            </a:r>
            <a:r>
              <a:rPr lang="en-US" dirty="0"/>
              <a:t>http://</a:t>
            </a:r>
            <a:r>
              <a:rPr lang="en-US" dirty="0" smtClean="0"/>
              <a:t>www.livemint.com/Politics/VzhSr0e60PcIw51n2Jq1lK/Drug-	firms-shift-focus-from-HIV.html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95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526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HIV and Aging</vt:lpstr>
      <vt:lpstr>History of HIV</vt:lpstr>
      <vt:lpstr>HIV Symptoms and Transmission</vt:lpstr>
      <vt:lpstr>HIV Evolution</vt:lpstr>
      <vt:lpstr>HIV and Response to Treatment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and Aging</dc:title>
  <dc:creator>Cheryl Mazzeo</dc:creator>
  <cp:lastModifiedBy>Cheryl Mazzeo</cp:lastModifiedBy>
  <cp:revision>6</cp:revision>
  <dcterms:created xsi:type="dcterms:W3CDTF">2014-06-21T19:09:56Z</dcterms:created>
  <dcterms:modified xsi:type="dcterms:W3CDTF">2014-06-21T19:43:44Z</dcterms:modified>
</cp:coreProperties>
</file>