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6"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5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7" d="100"/>
          <a:sy n="87" d="100"/>
        </p:scale>
        <p:origin x="-15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993C7-A511-9C46-9360-4F46F93C1581}"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53F9D-D448-BF41-9D0A-9B31E1D72A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653F9D-D448-BF41-9D0A-9B31E1D72A6E}"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7E41C3E-6E31-EB45-A9F4-A5C025E29B3D}" type="datetimeFigureOut">
              <a:rPr lang="en-US" smtClean="0"/>
              <a:t>7/8/14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41C3E-6E31-EB45-A9F4-A5C025E29B3D}"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BC2B-F9AB-1D46-BB3D-2E61F51E1E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41C3E-6E31-EB45-A9F4-A5C025E29B3D}"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BC2B-F9AB-1D46-BB3D-2E61F51E1E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7E41C3E-6E31-EB45-A9F4-A5C025E29B3D}" type="datetimeFigureOut">
              <a:rPr lang="en-US" smtClean="0"/>
              <a:t>7/8/14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F6CBC2B-F9AB-1D46-BB3D-2E61F51E1E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7E41C3E-6E31-EB45-A9F4-A5C025E29B3D}" type="datetimeFigureOut">
              <a:rPr lang="en-US" smtClean="0"/>
              <a:t>7/8/14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F6CBC2B-F9AB-1D46-BB3D-2E61F51E1E7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7E41C3E-6E31-EB45-A9F4-A5C025E29B3D}" type="datetimeFigureOut">
              <a:rPr lang="en-US" smtClean="0"/>
              <a:t>7/8/14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F6CBC2B-F9AB-1D46-BB3D-2E61F51E1E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7E41C3E-6E31-EB45-A9F4-A5C025E29B3D}" type="datetimeFigureOut">
              <a:rPr lang="en-US" smtClean="0"/>
              <a:t>7/8/14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F6CBC2B-F9AB-1D46-BB3D-2E61F51E1E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E41C3E-6E31-EB45-A9F4-A5C025E29B3D}"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CBC2B-F9AB-1D46-BB3D-2E61F51E1E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7E41C3E-6E31-EB45-A9F4-A5C025E29B3D}" type="datetimeFigureOut">
              <a:rPr lang="en-US" smtClean="0"/>
              <a:t>7/8/14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F6CBC2B-F9AB-1D46-BB3D-2E61F51E1E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7E41C3E-6E31-EB45-A9F4-A5C025E29B3D}" type="datetimeFigureOut">
              <a:rPr lang="en-US" smtClean="0"/>
              <a:t>7/8/14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F6CBC2B-F9AB-1D46-BB3D-2E61F51E1E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7E41C3E-6E31-EB45-A9F4-A5C025E29B3D}" type="datetimeFigureOut">
              <a:rPr lang="en-US" smtClean="0"/>
              <a:t>7/8/14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F6CBC2B-F9AB-1D46-BB3D-2E61F51E1E7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7E41C3E-6E31-EB45-A9F4-A5C025E29B3D}" type="datetimeFigureOut">
              <a:rPr lang="en-US" smtClean="0"/>
              <a:t>7/8/14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F6CBC2B-F9AB-1D46-BB3D-2E61F51E1E7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Ethical &amp; IT Controls in Healthcare</a:t>
            </a:r>
            <a:endParaRPr lang="en-US" dirty="0"/>
          </a:p>
        </p:txBody>
      </p:sp>
      <p:sp>
        <p:nvSpPr>
          <p:cNvPr id="3" name="Subtitle 2"/>
          <p:cNvSpPr>
            <a:spLocks noGrp="1"/>
          </p:cNvSpPr>
          <p:nvPr>
            <p:ph type="subTitle" idx="1"/>
          </p:nvPr>
        </p:nvSpPr>
        <p:spPr/>
        <p:txBody>
          <a:bodyPr/>
          <a:lstStyle/>
          <a:p>
            <a:r>
              <a:rPr lang="en-US" dirty="0" smtClean="0"/>
              <a:t>By: Name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Controls II</a:t>
            </a:r>
            <a:endParaRPr lang="en-US" dirty="0"/>
          </a:p>
        </p:txBody>
      </p:sp>
      <p:sp>
        <p:nvSpPr>
          <p:cNvPr id="3" name="Content Placeholder 2"/>
          <p:cNvSpPr>
            <a:spLocks noGrp="1"/>
          </p:cNvSpPr>
          <p:nvPr>
            <p:ph idx="1"/>
          </p:nvPr>
        </p:nvSpPr>
        <p:spPr/>
        <p:txBody>
          <a:bodyPr>
            <a:normAutofit lnSpcReduction="10000"/>
          </a:bodyPr>
          <a:lstStyle/>
          <a:p>
            <a:r>
              <a:rPr lang="en-US" dirty="0" smtClean="0"/>
              <a:t>Effective control of IT in a hospital </a:t>
            </a:r>
          </a:p>
          <a:p>
            <a:pPr lvl="1"/>
            <a:r>
              <a:rPr lang="en-US" dirty="0" smtClean="0"/>
              <a:t> ID badges</a:t>
            </a:r>
          </a:p>
          <a:p>
            <a:pPr lvl="1"/>
            <a:r>
              <a:rPr lang="en-US" dirty="0" smtClean="0"/>
              <a:t> Consequences</a:t>
            </a:r>
          </a:p>
          <a:p>
            <a:pPr lvl="1"/>
            <a:r>
              <a:rPr lang="en-US" dirty="0" smtClean="0"/>
              <a:t>Front desk</a:t>
            </a:r>
          </a:p>
          <a:p>
            <a:pPr lvl="1"/>
            <a:r>
              <a:rPr lang="en-US" dirty="0" smtClean="0"/>
              <a:t> Guards</a:t>
            </a:r>
          </a:p>
          <a:p>
            <a:pPr lvl="1"/>
            <a:r>
              <a:rPr lang="en-US" dirty="0" smtClean="0"/>
              <a:t> Badge stations</a:t>
            </a:r>
          </a:p>
          <a:p>
            <a:pPr lvl="2"/>
            <a:r>
              <a:rPr lang="en-US" dirty="0" smtClean="0"/>
              <a:t>Wing/room access</a:t>
            </a:r>
          </a:p>
          <a:p>
            <a:pPr lvl="1"/>
            <a:r>
              <a:rPr lang="en-US" dirty="0" smtClean="0"/>
              <a:t> Physical barriers</a:t>
            </a:r>
          </a:p>
          <a:p>
            <a:pPr lvl="1"/>
            <a:r>
              <a:rPr lang="en-US" dirty="0" smtClean="0"/>
              <a:t> Access Controls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r>
              <a:rPr lang="en-US" dirty="0" smtClean="0"/>
              <a:t>While ethics depends on physicians and their willingness to progress, advance, and secure funding for new advancements in technology that ensure the safety of patients, this in itself only re-emphasizes TQM. It re-emphasizes it to the degree that quality in a hospital or medical setting hinges on the ethical agreement of its practitioners, and a uniform code of ethics by which to adhere.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Hewitt, C. (2008). The Convergence of Physical and IT Security in Healthcare. Retrieved from http://www.nchica.org/Past/08/Presentations/Hewitt.pdf</a:t>
            </a:r>
          </a:p>
          <a:p>
            <a:r>
              <a:rPr lang="en-US" dirty="0" smtClean="0"/>
              <a:t>Jennings, B., </a:t>
            </a:r>
            <a:r>
              <a:rPr lang="en-US" dirty="0" err="1" smtClean="0"/>
              <a:t>Baily</a:t>
            </a:r>
            <a:r>
              <a:rPr lang="en-US" dirty="0" smtClean="0"/>
              <a:t>, M., </a:t>
            </a:r>
            <a:r>
              <a:rPr lang="en-US" dirty="0" err="1" smtClean="0"/>
              <a:t>Bottrell</a:t>
            </a:r>
            <a:r>
              <a:rPr lang="en-US" dirty="0" smtClean="0"/>
              <a:t>, M., &amp; Lynn, J. (2007). Healthcare Quality Improvement: Ethical and regulatory issues. The Hastings Center. New York.</a:t>
            </a:r>
          </a:p>
          <a:p>
            <a:r>
              <a:rPr lang="en-US" dirty="0" smtClean="0"/>
              <a:t>Pace, L. (2007). The Ethical Implications of Quality. “The Electronic Journal of Business Ethics and Organization Studies.” </a:t>
            </a:r>
            <a:r>
              <a:rPr lang="en-US" i="1" dirty="0" smtClean="0"/>
              <a:t>Vol. 12 No. 2.  </a:t>
            </a:r>
          </a:p>
          <a:p>
            <a:r>
              <a:rPr lang="en-US" dirty="0" smtClean="0"/>
              <a:t>Sorrell</a:t>
            </a:r>
            <a:r>
              <a:rPr lang="en-US" dirty="0"/>
              <a:t>, J., (November 9, 2012) "Ethics: The Patient Protection and Affordable Care Act: Ethical Perspectives in 21st Century Health Care" </a:t>
            </a:r>
            <a:r>
              <a:rPr lang="en-US" i="1" dirty="0"/>
              <a:t>OJIN: The Online Journal of Issues in Nursing Vol. 18 No. 1</a:t>
            </a:r>
            <a:r>
              <a:rPr lang="en-US" i="1"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smtClean="0"/>
              <a:t>In managing a healthcare system (from the small doctor’s offices to the wider scope of hospitals) management is an issue that includes the following: </a:t>
            </a:r>
          </a:p>
          <a:p>
            <a:pPr lvl="1"/>
            <a:r>
              <a:rPr lang="en-US" dirty="0" smtClean="0"/>
              <a:t>Personnel</a:t>
            </a:r>
          </a:p>
          <a:p>
            <a:pPr lvl="1"/>
            <a:r>
              <a:rPr lang="en-US" dirty="0" smtClean="0"/>
              <a:t>Advancement in technologies</a:t>
            </a:r>
          </a:p>
          <a:p>
            <a:pPr lvl="1"/>
            <a:r>
              <a:rPr lang="en-US" dirty="0" smtClean="0"/>
              <a:t>Reform</a:t>
            </a:r>
          </a:p>
          <a:p>
            <a:r>
              <a:rPr lang="en-US" dirty="0" smtClean="0"/>
              <a:t>This presentation will focus on these elements under the following restrictive topics:  </a:t>
            </a:r>
          </a:p>
          <a:p>
            <a:pPr lvl="1"/>
            <a:r>
              <a:rPr lang="en-US" dirty="0" smtClean="0"/>
              <a:t>Quality </a:t>
            </a:r>
          </a:p>
          <a:p>
            <a:pPr lvl="1"/>
            <a:r>
              <a:rPr lang="en-US" dirty="0" smtClean="0"/>
              <a:t>Ethics</a:t>
            </a:r>
          </a:p>
          <a:p>
            <a:pPr lvl="1"/>
            <a:r>
              <a:rPr lang="en-US" dirty="0" smtClean="0"/>
              <a:t>IT Controls</a:t>
            </a:r>
          </a:p>
          <a:p>
            <a:endParaRPr lang="en-US" dirty="0" smtClean="0"/>
          </a:p>
          <a:p>
            <a:endParaRPr lang="en-US" dirty="0" smtClean="0"/>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en-US" dirty="0"/>
          </a:p>
        </p:txBody>
      </p:sp>
      <p:sp>
        <p:nvSpPr>
          <p:cNvPr id="3" name="Content Placeholder 2"/>
          <p:cNvSpPr>
            <a:spLocks noGrp="1"/>
          </p:cNvSpPr>
          <p:nvPr>
            <p:ph idx="1"/>
          </p:nvPr>
        </p:nvSpPr>
        <p:spPr/>
        <p:txBody>
          <a:bodyPr>
            <a:normAutofit lnSpcReduction="10000"/>
          </a:bodyPr>
          <a:lstStyle/>
          <a:p>
            <a:r>
              <a:rPr lang="en-US" dirty="0" smtClean="0"/>
              <a:t>Quality in the healthcare profession refers to, most accurately, as quality of care. That is, the quality of care provided to patients, as well as staff.</a:t>
            </a:r>
          </a:p>
          <a:p>
            <a:pPr lvl="1"/>
            <a:r>
              <a:rPr lang="en-US" dirty="0" smtClean="0"/>
              <a:t>Quality is a set of goals, strategies and processes. </a:t>
            </a:r>
          </a:p>
          <a:p>
            <a:r>
              <a:rPr lang="en-US" dirty="0" smtClean="0"/>
              <a:t>Highlighting the former of these the quality of patient care is prominent in decision making in healthcare institutes.</a:t>
            </a:r>
          </a:p>
          <a:p>
            <a:pPr lvl="1"/>
            <a:r>
              <a:rPr lang="en-US" dirty="0" smtClean="0"/>
              <a:t>Larry Pace (2007) suggests that total quality care management (TQM) can be attained (para. 1).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II</a:t>
            </a:r>
            <a:endParaRPr lang="en-US" dirty="0"/>
          </a:p>
        </p:txBody>
      </p:sp>
      <p:sp>
        <p:nvSpPr>
          <p:cNvPr id="3" name="Content Placeholder 2"/>
          <p:cNvSpPr>
            <a:spLocks noGrp="1"/>
          </p:cNvSpPr>
          <p:nvPr>
            <p:ph idx="1"/>
          </p:nvPr>
        </p:nvSpPr>
        <p:spPr/>
        <p:txBody>
          <a:bodyPr/>
          <a:lstStyle/>
          <a:p>
            <a:r>
              <a:rPr lang="en-US" dirty="0" smtClean="0"/>
              <a:t>TQM can be attained by “hard techniques” (surgery)  and “soft skills” (patient care) (Pace, 2007, para. 1). </a:t>
            </a:r>
          </a:p>
          <a:p>
            <a:r>
              <a:rPr lang="en-US" dirty="0" smtClean="0"/>
              <a:t>Quality is foremost established through the Hippocratic oath.</a:t>
            </a:r>
          </a:p>
          <a:p>
            <a:pPr lvl="1"/>
            <a:r>
              <a:rPr lang="en-US" dirty="0" smtClean="0"/>
              <a:t>TQM and the Hippocratic oath have surpassed arcane definitions and have been redefined for the modern age. This re-definition includes defining acceptable behavior, and work conditions. This redefinition goes under the heading of virtue ethics. </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Virtue Ethics</a:t>
            </a:r>
          </a:p>
          <a:p>
            <a:pPr lvl="1"/>
            <a:r>
              <a:rPr lang="en-US" dirty="0" smtClean="0"/>
              <a:t> deontological</a:t>
            </a:r>
          </a:p>
          <a:p>
            <a:pPr lvl="1"/>
            <a:r>
              <a:rPr lang="en-US" dirty="0" smtClean="0"/>
              <a:t>teleological</a:t>
            </a:r>
          </a:p>
          <a:p>
            <a:pPr lvl="1"/>
            <a:r>
              <a:rPr lang="en-US" dirty="0" smtClean="0"/>
              <a:t>utilitarian</a:t>
            </a:r>
          </a:p>
          <a:p>
            <a:pPr lvl="1"/>
            <a:r>
              <a:rPr lang="en-US" dirty="0" smtClean="0"/>
              <a:t>relativistic</a:t>
            </a:r>
          </a:p>
          <a:p>
            <a:pPr lvl="1"/>
            <a:r>
              <a:rPr lang="en-US" dirty="0" smtClean="0"/>
              <a:t>a </a:t>
            </a:r>
            <a:r>
              <a:rPr lang="en-US" dirty="0"/>
              <a:t>combination of ethical </a:t>
            </a:r>
            <a:r>
              <a:rPr lang="en-US" dirty="0" smtClean="0"/>
              <a:t>system</a:t>
            </a:r>
          </a:p>
          <a:p>
            <a:pPr lvl="1"/>
            <a:r>
              <a:rPr lang="en-US" dirty="0" smtClean="0"/>
              <a:t>. The Japanese mode of thinking about ethics and businesses acquires a new standard that doesn’t focus on higher profits and lower prices, but instead places quality (and therefore ethics) into the thought that people’s happiness (and thereby health) define quality. </a:t>
            </a:r>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Quality problems</a:t>
            </a:r>
          </a:p>
          <a:p>
            <a:r>
              <a:rPr lang="en-US" dirty="0" smtClean="0"/>
              <a:t>Quality Improvement </a:t>
            </a:r>
          </a:p>
          <a:p>
            <a:pPr lvl="1"/>
            <a:r>
              <a:rPr lang="en-US" dirty="0" smtClean="0"/>
              <a:t> </a:t>
            </a:r>
            <a:r>
              <a:rPr lang="en-US" dirty="0" smtClean="0"/>
              <a:t>Physicians</a:t>
            </a:r>
          </a:p>
          <a:p>
            <a:pPr lvl="1"/>
            <a:r>
              <a:rPr lang="en-US" dirty="0" smtClean="0"/>
              <a:t>Physicians as obstacles</a:t>
            </a:r>
          </a:p>
          <a:p>
            <a:pPr lvl="1"/>
            <a:endParaRPr lang="en-US" dirty="0" smtClean="0"/>
          </a:p>
          <a:p>
            <a:r>
              <a:rPr lang="en-US" dirty="0" smtClean="0"/>
              <a:t>Physician Ethics</a:t>
            </a:r>
          </a:p>
          <a:p>
            <a:pPr lvl="1"/>
            <a:r>
              <a:rPr lang="en-US" dirty="0" smtClean="0"/>
              <a:t>Hippocratic Oath</a:t>
            </a:r>
          </a:p>
          <a:p>
            <a:pPr lvl="2"/>
            <a:r>
              <a:rPr lang="en-US" dirty="0" smtClean="0"/>
              <a:t> “</a:t>
            </a:r>
            <a:r>
              <a:rPr lang="en-US" dirty="0"/>
              <a:t>The Hippocratic texts intermingle clinical and ethical observations, underscoring their interdependence by stressing the danger inherent in the practice of medicine and the resultant need for judiciousness and humility on the part of the </a:t>
            </a:r>
            <a:r>
              <a:rPr lang="en-US" dirty="0" smtClean="0"/>
              <a:t>physician” (Jennings et al, 2007, </a:t>
            </a:r>
            <a:r>
              <a:rPr lang="en-US" dirty="0" err="1" smtClean="0"/>
              <a:t>p</a:t>
            </a:r>
            <a:r>
              <a:rPr lang="en-US" dirty="0" smtClean="0"/>
              <a:t>. 8).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II</a:t>
            </a:r>
            <a:endParaRPr lang="en-US" dirty="0"/>
          </a:p>
        </p:txBody>
      </p:sp>
      <p:sp>
        <p:nvSpPr>
          <p:cNvPr id="3" name="Content Placeholder 2"/>
          <p:cNvSpPr>
            <a:spLocks noGrp="1"/>
          </p:cNvSpPr>
          <p:nvPr>
            <p:ph idx="1"/>
          </p:nvPr>
        </p:nvSpPr>
        <p:spPr/>
        <p:txBody>
          <a:bodyPr/>
          <a:lstStyle/>
          <a:p>
            <a:r>
              <a:rPr lang="en-US" dirty="0" smtClean="0"/>
              <a:t>Code of Medical Ethics</a:t>
            </a:r>
          </a:p>
          <a:p>
            <a:pPr lvl="1"/>
            <a:r>
              <a:rPr lang="en-US" dirty="0" smtClean="0"/>
              <a:t>Professional autonomy/shared standards</a:t>
            </a:r>
          </a:p>
          <a:p>
            <a:pPr lvl="1"/>
            <a:r>
              <a:rPr lang="en-US" dirty="0" smtClean="0"/>
              <a:t>Medical standards for education</a:t>
            </a:r>
          </a:p>
          <a:p>
            <a:pPr lvl="2"/>
            <a:r>
              <a:rPr lang="en-US" dirty="0" smtClean="0"/>
              <a:t>Misdiagnoses </a:t>
            </a:r>
          </a:p>
          <a:p>
            <a:pPr lvl="1"/>
            <a:r>
              <a:rPr lang="en-US" dirty="0" smtClean="0"/>
              <a:t> Hospital Standardization Program</a:t>
            </a:r>
          </a:p>
          <a:p>
            <a:pPr lvl="2"/>
            <a:r>
              <a:rPr lang="en-US" dirty="0" smtClean="0"/>
              <a:t>Standards for staff, hiring, medical record keeping, supervised treatments</a:t>
            </a:r>
            <a:endParaRPr lang="en-US" dirty="0" smtClean="0"/>
          </a:p>
          <a:p>
            <a:r>
              <a:rPr lang="en-US" dirty="0" smtClean="0"/>
              <a:t>Hospital Quality Programs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Physicians should continue to study according to the AMA’s Principle of Medical Ethics, as Jennings states “</a:t>
            </a:r>
            <a:r>
              <a:rPr lang="en-US" dirty="0" smtClean="0">
                <a:solidFill>
                  <a:schemeClr val="tx1"/>
                </a:solidFill>
              </a:rPr>
              <a:t>“The principles underlying civic medical professionalism [shared obligations toward communities] derive from traditional professional values, but they extend the accountability of the profession from </a:t>
            </a:r>
            <a:r>
              <a:rPr lang="en-US" dirty="0" err="1" smtClean="0">
                <a:solidFill>
                  <a:schemeClr val="tx1"/>
                </a:solidFill>
              </a:rPr>
              <a:t>duti</a:t>
            </a:r>
            <a:r>
              <a:rPr lang="en-US" dirty="0" smtClean="0">
                <a:solidFill>
                  <a:schemeClr val="tx1"/>
                </a:solidFill>
              </a:rPr>
              <a:t>- </a:t>
            </a:r>
            <a:r>
              <a:rPr lang="en-US" dirty="0" err="1" smtClean="0">
                <a:solidFill>
                  <a:schemeClr val="tx1"/>
                </a:solidFill>
              </a:rPr>
              <a:t>ful</a:t>
            </a:r>
            <a:r>
              <a:rPr lang="en-US" dirty="0" smtClean="0">
                <a:solidFill>
                  <a:schemeClr val="tx1"/>
                </a:solidFill>
              </a:rPr>
              <a:t> action on behalf of individual patients to the social contract with the public.”” </a:t>
            </a:r>
            <a:r>
              <a:rPr lang="en-US" dirty="0" smtClean="0"/>
              <a:t>(Jennings et al., 2007, </a:t>
            </a:r>
            <a:r>
              <a:rPr lang="en-US" dirty="0" err="1" smtClean="0"/>
              <a:t>p</a:t>
            </a:r>
            <a:r>
              <a:rPr lang="en-US" dirty="0" smtClean="0"/>
              <a:t>. 9). While Sorrell (2012) states, “</a:t>
            </a:r>
            <a:r>
              <a:rPr lang="en-US" dirty="0" smtClean="0">
                <a:solidFill>
                  <a:schemeClr val="tx1"/>
                </a:solidFill>
              </a:rPr>
              <a:t>Since nurses provide a service related to health and well-being, they have a responsibility to address factors that work against individual well-being and societal health” (para. 14). </a:t>
            </a:r>
            <a:endParaRPr lang="en-US" dirty="0" smtClean="0"/>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Controls</a:t>
            </a:r>
            <a:endParaRPr lang="en-US" dirty="0"/>
          </a:p>
        </p:txBody>
      </p:sp>
      <p:sp>
        <p:nvSpPr>
          <p:cNvPr id="3" name="Content Placeholder 2"/>
          <p:cNvSpPr>
            <a:spLocks noGrp="1"/>
          </p:cNvSpPr>
          <p:nvPr>
            <p:ph idx="1"/>
          </p:nvPr>
        </p:nvSpPr>
        <p:spPr/>
        <p:txBody>
          <a:bodyPr>
            <a:normAutofit fontScale="62500" lnSpcReduction="20000"/>
          </a:bodyPr>
          <a:lstStyle/>
          <a:p>
            <a:pPr>
              <a:lnSpc>
                <a:spcPct val="200000"/>
              </a:lnSpc>
            </a:pPr>
            <a:r>
              <a:rPr lang="en-US" dirty="0" smtClean="0"/>
              <a:t>Technology is advancing at an exponential rate. As such, the hospital must continually be upgrading itself in order to offer better quality healthcare to its patients. This dependence on IT controls, however, has a risk factor. IT Controls are meant to ensure that only authorized users have access to certain records, management files are kept in secure screening rooms, wireless encryption is kept at a high standard, etc. Each of these is a safety net for the patient’s and physician’s protection. A total defense strategy is necessary for a proper and functioning hospital.</a:t>
            </a:r>
            <a:r>
              <a:rPr lang="en-US"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137</TotalTime>
  <Words>890</Words>
  <Application>Microsoft Macintosh PowerPoint</Application>
  <PresentationFormat>On-screen Show (4:3)</PresentationFormat>
  <Paragraphs>75</Paragraphs>
  <Slides>12</Slides>
  <Notes>8</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Verve</vt:lpstr>
      <vt:lpstr>Quality, Ethical &amp; IT Controls in Healthcare</vt:lpstr>
      <vt:lpstr>Management </vt:lpstr>
      <vt:lpstr>Quality</vt:lpstr>
      <vt:lpstr>Quality II</vt:lpstr>
      <vt:lpstr>Ethics</vt:lpstr>
      <vt:lpstr>Ethics</vt:lpstr>
      <vt:lpstr>Ethics II</vt:lpstr>
      <vt:lpstr>Ethics III</vt:lpstr>
      <vt:lpstr>IT Controls</vt:lpstr>
      <vt:lpstr>IT Controls II</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Leah</dc:creator>
  <cp:lastModifiedBy>Leah</cp:lastModifiedBy>
  <cp:revision>51</cp:revision>
  <dcterms:created xsi:type="dcterms:W3CDTF">2014-07-08T23:37:16Z</dcterms:created>
  <dcterms:modified xsi:type="dcterms:W3CDTF">2014-07-09T01:55:04Z</dcterms:modified>
</cp:coreProperties>
</file>