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87" d="100"/>
          <a:sy n="87" d="100"/>
        </p:scale>
        <p:origin x="-150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060163-5876-2549-AE43-3D93B36F115B}" type="datetimeFigureOut">
              <a:rPr lang="en-US" smtClean="0"/>
              <a:t>7/24/14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89427F-15F6-CD4C-B8A3-362062136FA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Stone Goose to broaden it’s customer base, as well as to keep employees happy with their positions (and to be considered an innovative and cutting edge company) the use of social media needs to be incorporated into the company’s overall approach to marketing. Social media is increasing not only on a yearly basis but on a day-to-day basis. There are questions that arise with the use of social media such as where should the company focus their attention? Is there one platform to use that’s better than the other (e.g. </a:t>
            </a:r>
            <a:r>
              <a:rPr lang="en-US" baseline="0" dirty="0" err="1" smtClean="0"/>
              <a:t>FaceBook</a:t>
            </a:r>
            <a:r>
              <a:rPr lang="en-US" baseline="0" dirty="0" smtClean="0"/>
              <a:t>, Twitter, LinkedIn)? What age group does each platform use? Why is social media important to Stone Goose’s marketing? </a:t>
            </a:r>
            <a:endParaRPr lang="en-US" dirty="0"/>
          </a:p>
        </p:txBody>
      </p:sp>
      <p:sp>
        <p:nvSpPr>
          <p:cNvPr id="4" name="Slide Number Placeholder 3"/>
          <p:cNvSpPr>
            <a:spLocks noGrp="1"/>
          </p:cNvSpPr>
          <p:nvPr>
            <p:ph type="sldNum" sz="quarter" idx="10"/>
          </p:nvPr>
        </p:nvSpPr>
        <p:spPr/>
        <p:txBody>
          <a:bodyPr/>
          <a:lstStyle/>
          <a:p>
            <a:fld id="{EE89427F-15F6-CD4C-B8A3-362062136FA8}" type="slidenum">
              <a:rPr lang="en-US" smtClean="0"/>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the driving forces of any company in order of importance to branding. The customers are what’s important</a:t>
            </a:r>
            <a:r>
              <a:rPr lang="en-US" baseline="0" dirty="0" smtClean="0"/>
              <a:t> because without them there are no consumers. If more and more people are using social media as a means to express themselves, keep abreast of news, stay in touch with family, and use to be entertained, then it behooves Stone Goose to use the same platforms in order to form a dialogue with the customers, or potential customers. If employees are more likely to stay with a company that uses social media instead of out-of-date advertising, then it behooves the company to use social media. The same goes for marketing and CEOs, because, at the end of the day, social media is both generating revenue and cutting costs. </a:t>
            </a:r>
            <a:endParaRPr lang="en-US" dirty="0"/>
          </a:p>
        </p:txBody>
      </p:sp>
      <p:sp>
        <p:nvSpPr>
          <p:cNvPr id="4" name="Slide Number Placeholder 3"/>
          <p:cNvSpPr>
            <a:spLocks noGrp="1"/>
          </p:cNvSpPr>
          <p:nvPr>
            <p:ph type="sldNum" sz="quarter" idx="10"/>
          </p:nvPr>
        </p:nvSpPr>
        <p:spPr/>
        <p:txBody>
          <a:bodyPr/>
          <a:lstStyle/>
          <a:p>
            <a:fld id="{EE89427F-15F6-CD4C-B8A3-362062136FA8}" type="slidenum">
              <a:rPr lang="en-US" smtClean="0"/>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two</a:t>
            </a:r>
            <a:r>
              <a:rPr lang="en-US" baseline="0" dirty="0" smtClean="0"/>
              <a:t> minute short video of Snicker’s very small ad campaign sums up the power of Twitter and the power of </a:t>
            </a:r>
            <a:r>
              <a:rPr lang="en-US" baseline="0" smtClean="0"/>
              <a:t>social media. </a:t>
            </a:r>
            <a:endParaRPr lang="en-US" dirty="0"/>
          </a:p>
        </p:txBody>
      </p:sp>
      <p:sp>
        <p:nvSpPr>
          <p:cNvPr id="4" name="Slide Number Placeholder 3"/>
          <p:cNvSpPr>
            <a:spLocks noGrp="1"/>
          </p:cNvSpPr>
          <p:nvPr>
            <p:ph type="sldNum" sz="quarter" idx="10"/>
          </p:nvPr>
        </p:nvSpPr>
        <p:spPr/>
        <p:txBody>
          <a:bodyPr/>
          <a:lstStyle/>
          <a:p>
            <a:fld id="{EE89427F-15F6-CD4C-B8A3-362062136FA8}" type="slidenum">
              <a:rPr lang="en-US" smtClean="0"/>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Social media is a great tool to use for modern companies because it’s message is instantaneous</a:t>
            </a:r>
            <a:r>
              <a:rPr lang="en-US" baseline="0" dirty="0" smtClean="0"/>
              <a:t>. Not only is it instant, but social media targets the right kind of age bracket that companies are trying to reach, the age group with buying power: adults aged 18-34. But the question still remains, how can social media be used? What platforms are best for certain issues? There are answers to these questions. </a:t>
            </a:r>
            <a:endParaRPr lang="en-US" dirty="0"/>
          </a:p>
        </p:txBody>
      </p:sp>
      <p:sp>
        <p:nvSpPr>
          <p:cNvPr id="4" name="Slide Number Placeholder 3"/>
          <p:cNvSpPr>
            <a:spLocks noGrp="1"/>
          </p:cNvSpPr>
          <p:nvPr>
            <p:ph type="sldNum" sz="quarter" idx="10"/>
          </p:nvPr>
        </p:nvSpPr>
        <p:spPr/>
        <p:txBody>
          <a:bodyPr/>
          <a:lstStyle/>
          <a:p>
            <a:fld id="{EE89427F-15F6-CD4C-B8A3-362062136FA8}"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Companies spend</a:t>
            </a:r>
            <a:r>
              <a:rPr lang="en-US" baseline="0" dirty="0" smtClean="0"/>
              <a:t> millions of money on advertisements on cable per year. The point is to get as much revenue as possible, to gain brand awareness, and to target that age group that has the buying power. But with internet usage numbers on the rise and a promise of them to keep growing there’s a shift occurring that could only occur in this age of technology. Less people are watching cable television and are instead getting their entertainment from the internet. This is mainly because of YouTube. How does social media platforms save companies money? </a:t>
            </a:r>
            <a:endParaRPr lang="en-US" dirty="0"/>
          </a:p>
        </p:txBody>
      </p:sp>
      <p:sp>
        <p:nvSpPr>
          <p:cNvPr id="4" name="Slide Number Placeholder 3"/>
          <p:cNvSpPr>
            <a:spLocks noGrp="1"/>
          </p:cNvSpPr>
          <p:nvPr>
            <p:ph type="sldNum" sz="quarter" idx="10"/>
          </p:nvPr>
        </p:nvSpPr>
        <p:spPr/>
        <p:txBody>
          <a:bodyPr/>
          <a:lstStyle/>
          <a:p>
            <a:fld id="{EE89427F-15F6-CD4C-B8A3-362062136FA8}"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 the advent of YouTube a mass amount of regular people are</a:t>
            </a:r>
            <a:r>
              <a:rPr lang="en-US" baseline="0" dirty="0" smtClean="0"/>
              <a:t> able to upload their videos and share them to a worldwide audience. Companies should be utilizing this free service in order cut down on their cable advertisement bills. This can be done by uploading a “Day in the Life” YouTube video an employee (maybe once a week) in order to not only create brand awareness but save money. This will generate a friendly work environment to our audience and be a fun way for them to see behind the scenes of how our company works. So how does </a:t>
            </a:r>
            <a:r>
              <a:rPr lang="en-US" baseline="0" dirty="0" err="1" smtClean="0"/>
              <a:t>Facebook</a:t>
            </a:r>
            <a:r>
              <a:rPr lang="en-US" baseline="0" dirty="0" smtClean="0"/>
              <a:t> help save Stone Goose money? Creating and keeping a </a:t>
            </a:r>
            <a:r>
              <a:rPr lang="en-US" baseline="0" dirty="0" err="1" smtClean="0"/>
              <a:t>FaceBook</a:t>
            </a:r>
            <a:r>
              <a:rPr lang="en-US" baseline="0" dirty="0" smtClean="0"/>
              <a:t> page is free and easy. Stone Goose can have coupons that are only offered if a customer has liked our page or product and by generating website traffic we also increase our brand awareness. Twitter can work the same way. These are just easy and cost-effective ways in which Stone Goose can use social media. </a:t>
            </a:r>
            <a:endParaRPr lang="en-US" dirty="0"/>
          </a:p>
        </p:txBody>
      </p:sp>
      <p:sp>
        <p:nvSpPr>
          <p:cNvPr id="4" name="Slide Number Placeholder 3"/>
          <p:cNvSpPr>
            <a:spLocks noGrp="1"/>
          </p:cNvSpPr>
          <p:nvPr>
            <p:ph type="sldNum" sz="quarter" idx="10"/>
          </p:nvPr>
        </p:nvSpPr>
        <p:spPr/>
        <p:txBody>
          <a:bodyPr/>
          <a:lstStyle/>
          <a:p>
            <a:fld id="{EE89427F-15F6-CD4C-B8A3-362062136FA8}"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Since businesses across the globe</a:t>
            </a:r>
            <a:r>
              <a:rPr lang="en-US" baseline="0" dirty="0" smtClean="0"/>
              <a:t> are using social media as a keystone source for generating revenue, brand awareness and saving money then in order to be considered a cutting edge and innovative company Stone Goose must not only stay with the pack and use social media, but come up with new and interesting ways to use it. In order to generate revenue Stone Goose must pull funds aware from arcane or out-of-date advertisement strategies and use it for social media purposes. </a:t>
            </a:r>
            <a:endParaRPr lang="en-US" dirty="0"/>
          </a:p>
        </p:txBody>
      </p:sp>
      <p:sp>
        <p:nvSpPr>
          <p:cNvPr id="4" name="Slide Number Placeholder 3"/>
          <p:cNvSpPr>
            <a:spLocks noGrp="1"/>
          </p:cNvSpPr>
          <p:nvPr>
            <p:ph type="sldNum" sz="quarter" idx="10"/>
          </p:nvPr>
        </p:nvSpPr>
        <p:spPr/>
        <p:txBody>
          <a:bodyPr/>
          <a:lstStyle/>
          <a:p>
            <a:fld id="{EE89427F-15F6-CD4C-B8A3-362062136FA8}"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Fact: Twitter, </a:t>
            </a:r>
            <a:r>
              <a:rPr lang="en-US" dirty="0" err="1" smtClean="0"/>
              <a:t>FaceBook</a:t>
            </a:r>
            <a:r>
              <a:rPr lang="en-US" dirty="0" smtClean="0"/>
              <a:t>, YouTube uploads, LinkedIn</a:t>
            </a:r>
            <a:r>
              <a:rPr lang="en-US" baseline="0" dirty="0" smtClean="0"/>
              <a:t> are all free. The only thing it costs the company is a little more in electricity, an internet bill, and time. There may have to be seminars in order for factions of the company to learn how to incorporate social media into their jobs, but this will be an easy transition as most of the employees already have their own personal profiles for each if not all of these social media tools. </a:t>
            </a:r>
            <a:endParaRPr lang="en-US" dirty="0"/>
          </a:p>
        </p:txBody>
      </p:sp>
      <p:sp>
        <p:nvSpPr>
          <p:cNvPr id="4" name="Slide Number Placeholder 3"/>
          <p:cNvSpPr>
            <a:spLocks noGrp="1"/>
          </p:cNvSpPr>
          <p:nvPr>
            <p:ph type="sldNum" sz="quarter" idx="10"/>
          </p:nvPr>
        </p:nvSpPr>
        <p:spPr/>
        <p:txBody>
          <a:bodyPr/>
          <a:lstStyle/>
          <a:p>
            <a:fld id="{EE89427F-15F6-CD4C-B8A3-362062136FA8}"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[PLAY</a:t>
            </a:r>
            <a:r>
              <a:rPr lang="en-US" baseline="0" dirty="0" smtClean="0"/>
              <a:t> THIS MINUTE AND A HALF LONG VIDEO] This video cost the </a:t>
            </a:r>
            <a:r>
              <a:rPr lang="en-US" baseline="0" dirty="0" err="1" smtClean="0"/>
              <a:t>DollarShaveClub</a:t>
            </a:r>
            <a:r>
              <a:rPr lang="en-US" baseline="0" dirty="0" smtClean="0"/>
              <a:t> their time, nothing more and they received over 15 million hits. </a:t>
            </a:r>
            <a:endParaRPr lang="en-US" dirty="0"/>
          </a:p>
        </p:txBody>
      </p:sp>
      <p:sp>
        <p:nvSpPr>
          <p:cNvPr id="4" name="Slide Number Placeholder 3"/>
          <p:cNvSpPr>
            <a:spLocks noGrp="1"/>
          </p:cNvSpPr>
          <p:nvPr>
            <p:ph type="sldNum" sz="quarter" idx="10"/>
          </p:nvPr>
        </p:nvSpPr>
        <p:spPr/>
        <p:txBody>
          <a:bodyPr/>
          <a:lstStyle/>
          <a:p>
            <a:fld id="{EE89427F-15F6-CD4C-B8A3-362062136FA8}"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 monitoring the web Stone Goose will be able to discern how they’re being perceived in the world. Things like </a:t>
            </a:r>
            <a:r>
              <a:rPr lang="en-US" dirty="0" err="1" smtClean="0"/>
              <a:t>FaceBook</a:t>
            </a:r>
            <a:r>
              <a:rPr lang="en-US" dirty="0" smtClean="0"/>
              <a:t> posts (that are mostly public) can be read, blogs (such as </a:t>
            </a:r>
            <a:r>
              <a:rPr lang="en-US" dirty="0" err="1" smtClean="0"/>
              <a:t>myspace</a:t>
            </a:r>
            <a:r>
              <a:rPr lang="en-US" dirty="0" smtClean="0"/>
              <a:t> or </a:t>
            </a:r>
            <a:r>
              <a:rPr lang="en-US" dirty="0" err="1" smtClean="0"/>
              <a:t>wordpress</a:t>
            </a:r>
            <a:r>
              <a:rPr lang="en-US" dirty="0" smtClean="0"/>
              <a:t>) are</a:t>
            </a:r>
            <a:r>
              <a:rPr lang="en-US" baseline="0" dirty="0" smtClean="0"/>
              <a:t> available for public viewing, and Tweets can be tracked. Google has analytics where Stone Goose can access its own trend online and be able to positively influence it through social media. </a:t>
            </a:r>
            <a:endParaRPr lang="en-US" dirty="0"/>
          </a:p>
        </p:txBody>
      </p:sp>
      <p:sp>
        <p:nvSpPr>
          <p:cNvPr id="4" name="Slide Number Placeholder 3"/>
          <p:cNvSpPr>
            <a:spLocks noGrp="1"/>
          </p:cNvSpPr>
          <p:nvPr>
            <p:ph type="sldNum" sz="quarter" idx="10"/>
          </p:nvPr>
        </p:nvSpPr>
        <p:spPr/>
        <p:txBody>
          <a:bodyPr/>
          <a:lstStyle/>
          <a:p>
            <a:fld id="{EE89427F-15F6-CD4C-B8A3-362062136FA8}" type="slidenum">
              <a:rPr lang="en-US" smtClean="0"/>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Customers can tell their personal experiences with a company through the use of social media. They post “likes” on </a:t>
            </a:r>
            <a:r>
              <a:rPr lang="en-US" dirty="0" err="1" smtClean="0"/>
              <a:t>facebook</a:t>
            </a:r>
            <a:r>
              <a:rPr lang="en-US" dirty="0" smtClean="0"/>
              <a:t>, they use #</a:t>
            </a:r>
            <a:r>
              <a:rPr lang="en-US" dirty="0" err="1" smtClean="0"/>
              <a:t>StoneGooseRocks</a:t>
            </a:r>
            <a:r>
              <a:rPr lang="en-US" dirty="0" smtClean="0"/>
              <a:t> in order to express how they feel</a:t>
            </a:r>
            <a:r>
              <a:rPr lang="en-US" baseline="0" dirty="0" smtClean="0"/>
              <a:t> about a certain product or company. Stone Goose can use these public profiles in order to know how customers are responding to them, and whether or not it’s positive or negative. If it’s negative, then Stone Goose can try and change the customer’s mind and give them a positive experience with the company and that customer is more than likely to respond to such effort by posting on their chosen social media platform and thus boost the brand’s recognition. Social media is like free advertising. </a:t>
            </a:r>
            <a:endParaRPr lang="en-US" dirty="0"/>
          </a:p>
        </p:txBody>
      </p:sp>
      <p:sp>
        <p:nvSpPr>
          <p:cNvPr id="4" name="Slide Number Placeholder 3"/>
          <p:cNvSpPr>
            <a:spLocks noGrp="1"/>
          </p:cNvSpPr>
          <p:nvPr>
            <p:ph type="sldNum" sz="quarter" idx="10"/>
          </p:nvPr>
        </p:nvSpPr>
        <p:spPr/>
        <p:txBody>
          <a:bodyPr/>
          <a:lstStyle/>
          <a:p>
            <a:fld id="{EE89427F-15F6-CD4C-B8A3-362062136FA8}"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DB91B334-2F9B-264E-B509-3A921066C28C}" type="datetimeFigureOut">
              <a:rPr lang="en-US" smtClean="0"/>
              <a:t>7/24/14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696D46C-4E2D-AA45-AED4-F66394239EE9}"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91B334-2F9B-264E-B509-3A921066C28C}" type="datetimeFigureOut">
              <a:rPr lang="en-US" smtClean="0"/>
              <a:t>7/24/14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6D46C-4E2D-AA45-AED4-F66394239EE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91B334-2F9B-264E-B509-3A921066C28C}" type="datetimeFigureOut">
              <a:rPr lang="en-US" smtClean="0"/>
              <a:t>7/24/14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6D46C-4E2D-AA45-AED4-F66394239EE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91B334-2F9B-264E-B509-3A921066C28C}" type="datetimeFigureOut">
              <a:rPr lang="en-US" smtClean="0"/>
              <a:t>7/24/14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6D46C-4E2D-AA45-AED4-F66394239EE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B91B334-2F9B-264E-B509-3A921066C28C}" type="datetimeFigureOut">
              <a:rPr lang="en-US" smtClean="0"/>
              <a:t>7/24/14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6D46C-4E2D-AA45-AED4-F66394239EE9}"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91B334-2F9B-264E-B509-3A921066C28C}" type="datetimeFigureOut">
              <a:rPr lang="en-US" smtClean="0"/>
              <a:t>7/24/14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6D46C-4E2D-AA45-AED4-F66394239EE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B91B334-2F9B-264E-B509-3A921066C28C}" type="datetimeFigureOut">
              <a:rPr lang="en-US" smtClean="0"/>
              <a:t>7/24/14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96D46C-4E2D-AA45-AED4-F66394239EE9}"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91B334-2F9B-264E-B509-3A921066C28C}" type="datetimeFigureOut">
              <a:rPr lang="en-US" smtClean="0"/>
              <a:t>7/24/14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96D46C-4E2D-AA45-AED4-F66394239EE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91B334-2F9B-264E-B509-3A921066C28C}" type="datetimeFigureOut">
              <a:rPr lang="en-US" smtClean="0"/>
              <a:t>7/24/14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96D46C-4E2D-AA45-AED4-F66394239EE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91B334-2F9B-264E-B509-3A921066C28C}" type="datetimeFigureOut">
              <a:rPr lang="en-US" smtClean="0"/>
              <a:t>7/24/14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6D46C-4E2D-AA45-AED4-F66394239EE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DB91B334-2F9B-264E-B509-3A921066C28C}" type="datetimeFigureOut">
              <a:rPr lang="en-US" smtClean="0"/>
              <a:t>7/24/14</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6696D46C-4E2D-AA45-AED4-F66394239EE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lstStyle>
          <a:p>
            <a:fld id="{DB91B334-2F9B-264E-B509-3A921066C28C}" type="datetimeFigureOut">
              <a:rPr lang="en-US" smtClean="0"/>
              <a:t>7/24/14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6696D46C-4E2D-AA45-AED4-F66394239EE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www.youtube.com/watch?v=Cb9f6GoFPs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Stone Goose</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Name</a:t>
            </a:r>
          </a:p>
          <a:p>
            <a:r>
              <a:rPr lang="en-US" dirty="0" smtClean="0"/>
              <a:t>Course</a:t>
            </a:r>
          </a:p>
          <a:p>
            <a:r>
              <a:rPr lang="en-US" dirty="0" smtClean="0"/>
              <a:t>Professor’s Name</a:t>
            </a:r>
          </a:p>
          <a:p>
            <a:r>
              <a:rPr lang="en-US" dirty="0" smtClean="0"/>
              <a:t>24 July 2014</a:t>
            </a:r>
          </a:p>
          <a:p>
            <a:endParaRPr lang="en-US" dirty="0" smtClean="0"/>
          </a:p>
          <a:p>
            <a:r>
              <a:rPr lang="en-US" dirty="0" smtClean="0"/>
              <a:t>Company Strategy in the Social Media Age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Customer Satisfaction</a:t>
            </a:r>
            <a:endParaRPr lang="en-US" dirty="0"/>
          </a:p>
        </p:txBody>
      </p:sp>
      <p:sp>
        <p:nvSpPr>
          <p:cNvPr id="3" name="Content Placeholder 2"/>
          <p:cNvSpPr>
            <a:spLocks noGrp="1"/>
          </p:cNvSpPr>
          <p:nvPr>
            <p:ph idx="1"/>
          </p:nvPr>
        </p:nvSpPr>
        <p:spPr/>
        <p:txBody>
          <a:bodyPr/>
          <a:lstStyle/>
          <a:p>
            <a:pPr>
              <a:buNone/>
            </a:pPr>
            <a:endParaRPr lang="en-US" dirty="0"/>
          </a:p>
        </p:txBody>
      </p:sp>
      <p:pic>
        <p:nvPicPr>
          <p:cNvPr id="4" name="Picture 3"/>
          <p:cNvPicPr>
            <a:picLocks noChangeAspect="1"/>
          </p:cNvPicPr>
          <p:nvPr/>
        </p:nvPicPr>
        <p:blipFill>
          <a:blip r:embed="rId3"/>
          <a:stretch>
            <a:fillRect/>
          </a:stretch>
        </p:blipFill>
        <p:spPr>
          <a:xfrm>
            <a:off x="1182461" y="2400502"/>
            <a:ext cx="6861193" cy="2081912"/>
          </a:xfrm>
          <a:prstGeom prst="rect">
            <a:avLst/>
          </a:prstGeom>
        </p:spPr>
      </p:pic>
      <p:pic>
        <p:nvPicPr>
          <p:cNvPr id="5" name="Picture 4"/>
          <p:cNvPicPr>
            <a:picLocks noChangeAspect="1"/>
          </p:cNvPicPr>
          <p:nvPr/>
        </p:nvPicPr>
        <p:blipFill>
          <a:blip r:embed="rId4"/>
          <a:stretch>
            <a:fillRect/>
          </a:stretch>
        </p:blipFill>
        <p:spPr>
          <a:xfrm>
            <a:off x="3899955" y="4482414"/>
            <a:ext cx="1552930" cy="154698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Overall Improvement</a:t>
            </a:r>
            <a:endParaRPr lang="en-US" dirty="0"/>
          </a:p>
        </p:txBody>
      </p:sp>
      <p:sp>
        <p:nvSpPr>
          <p:cNvPr id="3" name="Content Placeholder 2"/>
          <p:cNvSpPr>
            <a:spLocks noGrp="1"/>
          </p:cNvSpPr>
          <p:nvPr>
            <p:ph idx="1"/>
          </p:nvPr>
        </p:nvSpPr>
        <p:spPr/>
        <p:txBody>
          <a:bodyPr/>
          <a:lstStyle/>
          <a:p>
            <a:r>
              <a:rPr lang="en-US" dirty="0" smtClean="0"/>
              <a:t>Customers</a:t>
            </a:r>
          </a:p>
          <a:p>
            <a:r>
              <a:rPr lang="en-US" dirty="0" smtClean="0"/>
              <a:t>Employees</a:t>
            </a:r>
          </a:p>
          <a:p>
            <a:r>
              <a:rPr lang="en-US" dirty="0" smtClean="0"/>
              <a:t>Marketing</a:t>
            </a:r>
          </a:p>
          <a:p>
            <a:r>
              <a:rPr lang="en-US" dirty="0" smtClean="0"/>
              <a:t>CEOs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Final Notes</a:t>
            </a:r>
            <a:endParaRPr lang="en-US" dirty="0"/>
          </a:p>
        </p:txBody>
      </p:sp>
      <p:sp>
        <p:nvSpPr>
          <p:cNvPr id="3" name="Content Placeholder 2"/>
          <p:cNvSpPr>
            <a:spLocks noGrp="1"/>
          </p:cNvSpPr>
          <p:nvPr>
            <p:ph idx="1"/>
          </p:nvPr>
        </p:nvSpPr>
        <p:spPr/>
        <p:txBody>
          <a:bodyPr/>
          <a:lstStyle/>
          <a:p>
            <a:r>
              <a:rPr lang="en-US" dirty="0" smtClean="0"/>
              <a:t>The power of Twitter:</a:t>
            </a:r>
          </a:p>
          <a:p>
            <a:r>
              <a:rPr lang="en-US" dirty="0" smtClean="0">
                <a:hlinkClick r:id="rId3"/>
              </a:rPr>
              <a:t>https://www.youtube.com/watch?v=Cb9f6GoFPsM</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sz="1600" dirty="0" smtClean="0"/>
              <a:t>Cooper, B. B. (2013). “10 surprising social media statistics that will make you rethink </a:t>
            </a:r>
            <a:endParaRPr lang="en-US" sz="1600" dirty="0" smtClean="0"/>
          </a:p>
          <a:p>
            <a:pPr>
              <a:buNone/>
            </a:pPr>
            <a:r>
              <a:rPr lang="en-US" sz="1600" dirty="0" smtClean="0"/>
              <a:t>		your </a:t>
            </a:r>
            <a:r>
              <a:rPr lang="en-US" sz="1600" dirty="0" smtClean="0"/>
              <a:t>social strategy.” </a:t>
            </a:r>
            <a:r>
              <a:rPr lang="en-US" sz="1600" i="1" dirty="0" smtClean="0"/>
              <a:t>Work Smart</a:t>
            </a:r>
            <a:r>
              <a:rPr lang="en-US" sz="1600" dirty="0" smtClean="0"/>
              <a:t>. Pp. 1A. </a:t>
            </a:r>
          </a:p>
          <a:p>
            <a:r>
              <a:rPr lang="en-US" sz="1600" dirty="0" err="1" smtClean="0"/>
              <a:t>DeMers</a:t>
            </a:r>
            <a:r>
              <a:rPr lang="en-US" sz="1600" dirty="0" smtClean="0"/>
              <a:t>, J. (2014). “The top 7 social media marketing trends dominating 2014.” </a:t>
            </a:r>
            <a:r>
              <a:rPr lang="en-US" sz="1600" i="1" dirty="0" smtClean="0"/>
              <a:t>Forbes</a:t>
            </a:r>
            <a:r>
              <a:rPr lang="en-US" sz="1600" dirty="0" smtClean="0"/>
              <a:t>.</a:t>
            </a:r>
            <a:endParaRPr lang="en-US" sz="1600" dirty="0" smtClean="0"/>
          </a:p>
          <a:p>
            <a:pPr>
              <a:buNone/>
            </a:pPr>
            <a:r>
              <a:rPr lang="en-US" sz="1600" dirty="0" smtClean="0"/>
              <a:t>		</a:t>
            </a:r>
            <a:r>
              <a:rPr lang="en-US" sz="1600" dirty="0" smtClean="0"/>
              <a:t>Retrieved from</a:t>
            </a:r>
            <a:endParaRPr lang="en-US" sz="1600" dirty="0" smtClean="0"/>
          </a:p>
          <a:p>
            <a:pPr>
              <a:buNone/>
            </a:pPr>
            <a:r>
              <a:rPr lang="en-US" sz="1600" dirty="0" smtClean="0"/>
              <a:t>		</a:t>
            </a:r>
            <a:r>
              <a:rPr lang="en-US" sz="1600" dirty="0" smtClean="0"/>
              <a:t>http://www.forbes.com/sites/jaysondemers/2014/07/23/the-top-7-social-media-</a:t>
            </a:r>
            <a:endParaRPr lang="en-US" sz="1600" dirty="0" smtClean="0"/>
          </a:p>
          <a:p>
            <a:pPr>
              <a:buNone/>
            </a:pPr>
            <a:r>
              <a:rPr lang="en-US" sz="1600" dirty="0" smtClean="0"/>
              <a:t>		marketing</a:t>
            </a:r>
            <a:r>
              <a:rPr lang="en-US" sz="1600" dirty="0" smtClean="0"/>
              <a:t>-trends-dominating-2014/</a:t>
            </a:r>
          </a:p>
          <a:p>
            <a:r>
              <a:rPr lang="en-US" sz="1600" dirty="0" err="1" smtClean="0"/>
              <a:t>Ennes</a:t>
            </a:r>
            <a:r>
              <a:rPr lang="en-US" sz="1600" dirty="0" smtClean="0"/>
              <a:t>, M. (2011). “Social media: what most companies don’t know.” </a:t>
            </a:r>
            <a:r>
              <a:rPr lang="en-US" sz="1600" i="1" dirty="0" smtClean="0"/>
              <a:t>Harvard Business</a:t>
            </a:r>
            <a:endParaRPr lang="en-US" sz="1600" dirty="0" smtClean="0"/>
          </a:p>
          <a:p>
            <a:pPr>
              <a:buNone/>
            </a:pPr>
            <a:r>
              <a:rPr lang="en-US" sz="1600" i="1" dirty="0" smtClean="0"/>
              <a:t>		</a:t>
            </a:r>
            <a:r>
              <a:rPr lang="en-US" sz="1600" i="1" dirty="0" smtClean="0"/>
              <a:t>Review</a:t>
            </a:r>
            <a:r>
              <a:rPr lang="en-US" sz="1600" dirty="0" smtClean="0"/>
              <a:t>. Retrieved from</a:t>
            </a:r>
            <a:endParaRPr lang="en-US" sz="1600" dirty="0" smtClean="0"/>
          </a:p>
          <a:p>
            <a:pPr>
              <a:buNone/>
            </a:pPr>
            <a:r>
              <a:rPr lang="en-US" sz="1600" dirty="0" smtClean="0"/>
              <a:t>		</a:t>
            </a:r>
            <a:r>
              <a:rPr lang="en-US" sz="1600" dirty="0" smtClean="0"/>
              <a:t>http://hbr.org/web/slideshows/social-media-what-most-companies-dont-know/1-</a:t>
            </a:r>
            <a:endParaRPr lang="en-US" sz="1600" dirty="0" smtClean="0"/>
          </a:p>
          <a:p>
            <a:pPr>
              <a:buNone/>
            </a:pPr>
            <a:r>
              <a:rPr lang="en-US" sz="1600" dirty="0" smtClean="0"/>
              <a:t>		slide</a:t>
            </a:r>
            <a:endParaRPr lang="en-US" sz="1600" dirty="0" smtClean="0"/>
          </a:p>
          <a:p>
            <a:r>
              <a:rPr lang="en-US" sz="1600" dirty="0" smtClean="0"/>
              <a:t>“Nine ways your business could be using social media but probably isn’t.” (2009). </a:t>
            </a:r>
            <a:r>
              <a:rPr lang="en-US" sz="1600" i="1" dirty="0" smtClean="0"/>
              <a:t>North</a:t>
            </a:r>
            <a:r>
              <a:rPr lang="en-US" sz="1600" i="1" dirty="0" smtClean="0"/>
              <a:t> </a:t>
            </a:r>
            <a:endParaRPr lang="en-US" sz="1600" dirty="0" smtClean="0"/>
          </a:p>
          <a:p>
            <a:pPr lvl="1">
              <a:buNone/>
            </a:pPr>
            <a:r>
              <a:rPr lang="en-US" sz="1600" i="1" dirty="0" smtClean="0"/>
              <a:t>		Social</a:t>
            </a:r>
            <a:r>
              <a:rPr lang="en-US" sz="1600" dirty="0" smtClean="0"/>
              <a:t>. pp. 1-20.</a:t>
            </a:r>
            <a:r>
              <a:rPr lang="en-US" sz="1600" dirty="0" smtClean="0"/>
              <a:t>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Social Media</a:t>
            </a:r>
            <a:endParaRPr lang="en-US" dirty="0"/>
          </a:p>
        </p:txBody>
      </p:sp>
      <p:sp>
        <p:nvSpPr>
          <p:cNvPr id="3" name="Content Placeholder 2"/>
          <p:cNvSpPr>
            <a:spLocks noGrp="1"/>
          </p:cNvSpPr>
          <p:nvPr>
            <p:ph idx="1"/>
          </p:nvPr>
        </p:nvSpPr>
        <p:spPr/>
        <p:txBody>
          <a:bodyPr/>
          <a:lstStyle/>
          <a:p>
            <a:r>
              <a:rPr lang="en-US" dirty="0" smtClean="0"/>
              <a:t>“consumers are now spending more time on social networks than any other form of website, including porn” (</a:t>
            </a:r>
            <a:r>
              <a:rPr lang="en-US" i="1" dirty="0" smtClean="0"/>
              <a:t>North Social</a:t>
            </a:r>
            <a:r>
              <a:rPr lang="en-US" dirty="0" smtClean="0"/>
              <a:t>, 2009, </a:t>
            </a:r>
            <a:r>
              <a:rPr lang="en-US" dirty="0" err="1" smtClean="0"/>
              <a:t>p</a:t>
            </a:r>
            <a:r>
              <a:rPr lang="en-US" dirty="0" smtClean="0"/>
              <a:t>. 2).</a:t>
            </a:r>
            <a:r>
              <a:rPr lang="en-US" dirty="0" smtClean="0"/>
              <a:t> </a:t>
            </a:r>
          </a:p>
          <a:p>
            <a:r>
              <a:rPr lang="en-US" dirty="0" smtClean="0"/>
              <a:t> Where is the focus?</a:t>
            </a:r>
          </a:p>
          <a:p>
            <a:r>
              <a:rPr lang="en-US" dirty="0" smtClean="0"/>
              <a:t>Who are the viewers?</a:t>
            </a:r>
          </a:p>
          <a:p>
            <a:r>
              <a:rPr lang="en-US" dirty="0" smtClean="0"/>
              <a:t>Why is this important?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Social Media</a:t>
            </a:r>
            <a:endParaRPr lang="en-US" dirty="0"/>
          </a:p>
        </p:txBody>
      </p:sp>
      <p:sp>
        <p:nvSpPr>
          <p:cNvPr id="3" name="Content Placeholder 2"/>
          <p:cNvSpPr>
            <a:spLocks noGrp="1"/>
          </p:cNvSpPr>
          <p:nvPr>
            <p:ph idx="1"/>
          </p:nvPr>
        </p:nvSpPr>
        <p:spPr/>
        <p:txBody>
          <a:bodyPr/>
          <a:lstStyle/>
          <a:p>
            <a:r>
              <a:rPr lang="en-US" dirty="0" smtClean="0"/>
              <a:t> </a:t>
            </a:r>
            <a:r>
              <a:rPr lang="en-US" dirty="0" smtClean="0"/>
              <a:t>“YouTube reaches more U.S. adults aged 18-34 than any cable network” (Cooper, 2013, para. 7).</a:t>
            </a:r>
            <a:endParaRPr lang="en-US" dirty="0" smtClean="0"/>
          </a:p>
          <a:p>
            <a:r>
              <a:rPr lang="en-US" dirty="0" smtClean="0"/>
              <a:t> How can social media be used?</a:t>
            </a:r>
          </a:p>
          <a:p>
            <a:r>
              <a:rPr lang="en-US" dirty="0" smtClean="0"/>
              <a:t>What platforms are best for certain issues?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Save Money</a:t>
            </a:r>
            <a:endParaRPr lang="en-US" dirty="0"/>
          </a:p>
        </p:txBody>
      </p:sp>
      <p:sp>
        <p:nvSpPr>
          <p:cNvPr id="3" name="Content Placeholder 2"/>
          <p:cNvSpPr>
            <a:spLocks noGrp="1"/>
          </p:cNvSpPr>
          <p:nvPr>
            <p:ph idx="1"/>
          </p:nvPr>
        </p:nvSpPr>
        <p:spPr/>
        <p:txBody>
          <a:bodyPr>
            <a:normAutofit/>
          </a:bodyPr>
          <a:lstStyle/>
          <a:p>
            <a:pPr>
              <a:lnSpc>
                <a:spcPct val="200000"/>
              </a:lnSpc>
            </a:pPr>
            <a:r>
              <a:rPr lang="en-US" sz="3400" dirty="0" smtClean="0"/>
              <a:t>Advertisements vs. Internet</a:t>
            </a:r>
          </a:p>
          <a:p>
            <a:pPr>
              <a:lnSpc>
                <a:spcPct val="200000"/>
              </a:lnSpc>
            </a:pPr>
            <a:r>
              <a:rPr lang="en-US" sz="3400" dirty="0" smtClean="0"/>
              <a:t>How can Stone Goose use YouTube?</a:t>
            </a:r>
          </a:p>
          <a:p>
            <a:pPr>
              <a:lnSpc>
                <a:spcPct val="200000"/>
              </a:lnSpc>
            </a:pPr>
            <a:r>
              <a:rPr lang="en-US" sz="3400" dirty="0" smtClean="0"/>
              <a:t>PR, HR and FB? How are they related?</a:t>
            </a:r>
            <a:endParaRPr lang="en-US" sz="34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Save Money</a:t>
            </a:r>
            <a:endParaRPr lang="en-US" dirty="0"/>
          </a:p>
        </p:txBody>
      </p:sp>
      <p:sp>
        <p:nvSpPr>
          <p:cNvPr id="3" name="Content Placeholder 2"/>
          <p:cNvSpPr>
            <a:spLocks noGrp="1"/>
          </p:cNvSpPr>
          <p:nvPr>
            <p:ph idx="1"/>
          </p:nvPr>
        </p:nvSpPr>
        <p:spPr/>
        <p:txBody>
          <a:bodyPr>
            <a:normAutofit/>
          </a:bodyPr>
          <a:lstStyle/>
          <a:p>
            <a:pPr>
              <a:lnSpc>
                <a:spcPct val="200000"/>
              </a:lnSpc>
            </a:pPr>
            <a:r>
              <a:rPr lang="en-US" sz="3400" dirty="0" smtClean="0"/>
              <a:t>How can we use YouTube?</a:t>
            </a:r>
          </a:p>
          <a:p>
            <a:pPr>
              <a:lnSpc>
                <a:spcPct val="200000"/>
              </a:lnSpc>
            </a:pPr>
            <a:r>
              <a:rPr lang="en-US" sz="3400" dirty="0" smtClean="0"/>
              <a:t>Why is </a:t>
            </a:r>
            <a:r>
              <a:rPr lang="en-US" sz="3400" dirty="0" err="1" smtClean="0"/>
              <a:t>Facebook</a:t>
            </a:r>
            <a:r>
              <a:rPr lang="en-US" sz="3400" dirty="0" smtClean="0"/>
              <a:t> so important to social media?</a:t>
            </a:r>
          </a:p>
          <a:p>
            <a:pPr>
              <a:lnSpc>
                <a:spcPct val="200000"/>
              </a:lnSpc>
            </a:pPr>
            <a:r>
              <a:rPr lang="en-US" sz="3400" dirty="0" smtClean="0"/>
              <a:t>Can advertisements really be tweeted? </a:t>
            </a:r>
            <a:endParaRPr lang="en-US" sz="34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Generate Revenue</a:t>
            </a:r>
            <a:endParaRPr lang="en-US" dirty="0"/>
          </a:p>
        </p:txBody>
      </p:sp>
      <p:sp>
        <p:nvSpPr>
          <p:cNvPr id="3" name="Content Placeholder 2"/>
          <p:cNvSpPr>
            <a:spLocks noGrp="1"/>
          </p:cNvSpPr>
          <p:nvPr>
            <p:ph idx="1"/>
          </p:nvPr>
        </p:nvSpPr>
        <p:spPr/>
        <p:txBody>
          <a:bodyPr/>
          <a:lstStyle/>
          <a:p>
            <a:pPr>
              <a:lnSpc>
                <a:spcPct val="200000"/>
              </a:lnSpc>
            </a:pPr>
            <a:r>
              <a:rPr lang="en-US" sz="3600" dirty="0" smtClean="0"/>
              <a:t>92</a:t>
            </a:r>
            <a:r>
              <a:rPr lang="en-US" sz="3600" dirty="0" smtClean="0"/>
              <a:t>% of business owners state that social media is an important part of their </a:t>
            </a:r>
            <a:r>
              <a:rPr lang="en-US" sz="3600" dirty="0" smtClean="0"/>
              <a:t>business </a:t>
            </a:r>
            <a:r>
              <a:rPr lang="en-US" sz="3600" dirty="0" smtClean="0"/>
              <a:t>(</a:t>
            </a:r>
            <a:r>
              <a:rPr lang="en-US" sz="3600" dirty="0" err="1" smtClean="0"/>
              <a:t>DeMers</a:t>
            </a:r>
            <a:r>
              <a:rPr lang="en-US" sz="3600" dirty="0" smtClean="0"/>
              <a:t>, 2014, para. 4).</a:t>
            </a:r>
            <a:r>
              <a:rPr lang="en-US" sz="3600" dirty="0" smtClean="0"/>
              <a:t> </a:t>
            </a:r>
          </a:p>
          <a:p>
            <a:pPr>
              <a:lnSpc>
                <a:spcPct val="200000"/>
              </a:lnSpc>
            </a:pPr>
            <a:r>
              <a:rPr lang="en-US" sz="3600" dirty="0" smtClean="0"/>
              <a:t>What to do with the budget?</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Generate Revenue</a:t>
            </a:r>
            <a:endParaRPr lang="en-US" dirty="0"/>
          </a:p>
        </p:txBody>
      </p:sp>
      <p:sp>
        <p:nvSpPr>
          <p:cNvPr id="3" name="Content Placeholder 2"/>
          <p:cNvSpPr>
            <a:spLocks noGrp="1"/>
          </p:cNvSpPr>
          <p:nvPr>
            <p:ph idx="1"/>
          </p:nvPr>
        </p:nvSpPr>
        <p:spPr/>
        <p:txBody>
          <a:bodyPr>
            <a:noAutofit/>
          </a:bodyPr>
          <a:lstStyle/>
          <a:p>
            <a:pPr algn="ctr"/>
            <a:r>
              <a:rPr lang="en-US" sz="16000" dirty="0" smtClean="0"/>
              <a:t>FREE</a:t>
            </a:r>
            <a:endParaRPr lang="en-US" sz="160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Brand Awareness</a:t>
            </a:r>
            <a:endParaRPr lang="en-US" dirty="0"/>
          </a:p>
        </p:txBody>
      </p:sp>
      <p:sp>
        <p:nvSpPr>
          <p:cNvPr id="3" name="Content Placeholder 2"/>
          <p:cNvSpPr>
            <a:spLocks noGrp="1"/>
          </p:cNvSpPr>
          <p:nvPr>
            <p:ph idx="1"/>
          </p:nvPr>
        </p:nvSpPr>
        <p:spPr/>
        <p:txBody>
          <a:bodyPr/>
          <a:lstStyle/>
          <a:p>
            <a:r>
              <a:rPr lang="en-US" dirty="0" smtClean="0"/>
              <a:t>YouTube, YouTube, YouTube</a:t>
            </a:r>
          </a:p>
          <a:p>
            <a:r>
              <a:rPr lang="en-US" dirty="0" smtClean="0"/>
              <a:t>https://</a:t>
            </a:r>
            <a:r>
              <a:rPr lang="en-US" dirty="0" err="1" smtClean="0"/>
              <a:t>www.youtube.com/watch?v</a:t>
            </a:r>
            <a:r>
              <a:rPr lang="en-US" dirty="0" smtClean="0"/>
              <a:t>=ZUG9qYTJMsI</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Brand Awareness</a:t>
            </a:r>
            <a:endParaRPr lang="en-US" dirty="0"/>
          </a:p>
        </p:txBody>
      </p:sp>
      <p:sp>
        <p:nvSpPr>
          <p:cNvPr id="3" name="Content Placeholder 2"/>
          <p:cNvSpPr>
            <a:spLocks noGrp="1"/>
          </p:cNvSpPr>
          <p:nvPr>
            <p:ph idx="1"/>
          </p:nvPr>
        </p:nvSpPr>
        <p:spPr/>
        <p:txBody>
          <a:bodyPr/>
          <a:lstStyle/>
          <a:p>
            <a:r>
              <a:rPr lang="en-US" dirty="0" smtClean="0"/>
              <a:t>You won’t know how influential a particular praising or criticizing customer is. You won’t be able to compare different brand messages, commercial videos, etc. and see what the quick reaction is to them. In short, you’re missing a lot of marketing opportunity” </a:t>
            </a:r>
            <a:r>
              <a:rPr lang="en-US" dirty="0" smtClean="0"/>
              <a:t>(</a:t>
            </a:r>
            <a:r>
              <a:rPr lang="en-US" dirty="0" err="1" smtClean="0"/>
              <a:t>Ennes</a:t>
            </a:r>
            <a:r>
              <a:rPr lang="en-US" dirty="0" smtClean="0"/>
              <a:t>, 2011, </a:t>
            </a:r>
            <a:r>
              <a:rPr lang="en-US" dirty="0" err="1" smtClean="0"/>
              <a:t>p</a:t>
            </a:r>
            <a:r>
              <a:rPr lang="en-US" dirty="0" smtClean="0"/>
              <a:t>. 4).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Metro.thmx</Template>
  <TotalTime>68</TotalTime>
  <Words>1567</Words>
  <Application>Microsoft Macintosh PowerPoint</Application>
  <PresentationFormat>On-screen Show (4:3)</PresentationFormat>
  <Paragraphs>78</Paragraphs>
  <Slides>13</Slides>
  <Notes>11</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Metro</vt:lpstr>
      <vt:lpstr>Stone Goose</vt:lpstr>
      <vt:lpstr>Social Media</vt:lpstr>
      <vt:lpstr>Social Media</vt:lpstr>
      <vt:lpstr>Save Money</vt:lpstr>
      <vt:lpstr>Save Money</vt:lpstr>
      <vt:lpstr>Generate Revenue</vt:lpstr>
      <vt:lpstr>Generate Revenue</vt:lpstr>
      <vt:lpstr>Brand Awareness</vt:lpstr>
      <vt:lpstr>Brand Awareness</vt:lpstr>
      <vt:lpstr>Customer Satisfaction</vt:lpstr>
      <vt:lpstr>Overall Improvement</vt:lpstr>
      <vt:lpstr>Final Notes</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Leah</dc:creator>
  <cp:lastModifiedBy>Leah</cp:lastModifiedBy>
  <cp:revision>20</cp:revision>
  <dcterms:created xsi:type="dcterms:W3CDTF">2014-07-24T21:16:30Z</dcterms:created>
  <dcterms:modified xsi:type="dcterms:W3CDTF">2014-07-24T22:24:39Z</dcterms:modified>
</cp:coreProperties>
</file>