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9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67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Growth reduction concentrations(IC</a:t>
            </a:r>
            <a:r>
              <a:rPr lang="en-GB" sz="1800" u="sng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GB" sz="1800" u="sng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and Minimum Inhibitory Concentrations(MIC) against </a:t>
            </a:r>
            <a:r>
              <a:rPr lang="en-GB" sz="1800" i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Pseudomonas Fluorescens and Staphylococcus Aureus</a:t>
            </a:r>
            <a:endParaRPr lang="en-KE" sz="1800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K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solvent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Sheet1!$A$3:$A$12</c:f>
              <c:strCache>
                <c:ptCount val="10"/>
                <c:pt idx="0">
                  <c:v>Rosemary</c:v>
                </c:pt>
                <c:pt idx="3">
                  <c:v>Clove</c:v>
                </c:pt>
                <c:pt idx="9">
                  <c:v>Sample data from (Witkowska, A. M.,et al.,2013)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26-4D07-AEF8-38B3E89E359C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IC50 (S.Aureus)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Sheet1!$A$3:$A$12</c:f>
              <c:strCache>
                <c:ptCount val="10"/>
                <c:pt idx="0">
                  <c:v>Rosemary</c:v>
                </c:pt>
                <c:pt idx="3">
                  <c:v>Clove</c:v>
                </c:pt>
                <c:pt idx="9">
                  <c:v>Sample data from (Witkowska, A. M.,et al.,2013)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2.5</c:v>
                </c:pt>
                <c:pt idx="1">
                  <c:v>5</c:v>
                </c:pt>
                <c:pt idx="2">
                  <c:v>40</c:v>
                </c:pt>
                <c:pt idx="3">
                  <c:v>2.5</c:v>
                </c:pt>
                <c:pt idx="4">
                  <c:v>10</c:v>
                </c:pt>
                <c:pt idx="5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26-4D07-AEF8-38B3E89E359C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MIC(S.Aureus)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Sheet1!$A$3:$A$12</c:f>
              <c:strCache>
                <c:ptCount val="10"/>
                <c:pt idx="0">
                  <c:v>Rosemary</c:v>
                </c:pt>
                <c:pt idx="3">
                  <c:v>Clove</c:v>
                </c:pt>
                <c:pt idx="9">
                  <c:v>Sample data from (Witkowska, A. M.,et al.,2013)</c:v>
                </c:pt>
              </c:strCache>
            </c:strRef>
          </c:cat>
          <c:val>
            <c:numRef>
              <c:f>Sheet1!$D$3:$D$12</c:f>
              <c:numCache>
                <c:formatCode>General</c:formatCode>
                <c:ptCount val="10"/>
                <c:pt idx="0">
                  <c:v>5</c:v>
                </c:pt>
                <c:pt idx="1">
                  <c:v>10</c:v>
                </c:pt>
                <c:pt idx="2">
                  <c:v>0</c:v>
                </c:pt>
                <c:pt idx="3">
                  <c:v>10</c:v>
                </c:pt>
                <c:pt idx="4">
                  <c:v>20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26-4D07-AEF8-38B3E89E359C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IC50 (T.Fluorescens)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Sheet1!$A$3:$A$12</c:f>
              <c:strCache>
                <c:ptCount val="10"/>
                <c:pt idx="0">
                  <c:v>Rosemary</c:v>
                </c:pt>
                <c:pt idx="3">
                  <c:v>Clove</c:v>
                </c:pt>
                <c:pt idx="9">
                  <c:v>Sample data from (Witkowska, A. M.,et al.,2013)</c:v>
                </c:pt>
              </c:strCache>
            </c:strRef>
          </c:cat>
          <c:val>
            <c:numRef>
              <c:f>Sheet1!$E$3:$E$12</c:f>
              <c:numCache>
                <c:formatCode>General</c:formatCode>
                <c:ptCount val="10"/>
                <c:pt idx="0">
                  <c:v>10</c:v>
                </c:pt>
                <c:pt idx="1">
                  <c:v>20</c:v>
                </c:pt>
                <c:pt idx="2">
                  <c:v>0</c:v>
                </c:pt>
                <c:pt idx="3">
                  <c:v>5</c:v>
                </c:pt>
                <c:pt idx="4">
                  <c:v>20</c:v>
                </c:pt>
                <c:pt idx="5">
                  <c:v>40</c:v>
                </c:pt>
                <c:pt idx="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626-4D07-AEF8-38B3E89E359C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MIC(T.Fluorescens)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Sheet1!$A$3:$A$12</c:f>
              <c:strCache>
                <c:ptCount val="10"/>
                <c:pt idx="0">
                  <c:v>Rosemary</c:v>
                </c:pt>
                <c:pt idx="3">
                  <c:v>Clove</c:v>
                </c:pt>
                <c:pt idx="9">
                  <c:v>Sample data from (Witkowska, A. M.,et al.,2013)</c:v>
                </c:pt>
              </c:strCache>
            </c:strRef>
          </c:cat>
          <c:val>
            <c:numRef>
              <c:f>Sheet1!$F$3:$F$12</c:f>
              <c:numCache>
                <c:formatCode>General</c:formatCode>
                <c:ptCount val="10"/>
                <c:pt idx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40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626-4D07-AEF8-38B3E89E3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5702735"/>
        <c:axId val="1705707727"/>
      </c:lineChart>
      <c:catAx>
        <c:axId val="1705702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1705707727"/>
        <c:crosses val="autoZero"/>
        <c:auto val="1"/>
        <c:lblAlgn val="ctr"/>
        <c:lblOffset val="100"/>
        <c:noMultiLvlLbl val="0"/>
      </c:catAx>
      <c:valAx>
        <c:axId val="1705707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KE"/>
          </a:p>
        </c:txPr>
        <c:crossAx val="1705702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KE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K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0903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15390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29865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080959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176978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543289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7699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572483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5278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E622-2C32-4D0D-9768-2F26144B8B85}" type="datetimeFigureOut">
              <a:rPr lang="en-KE" smtClean="0"/>
              <a:t>26/04/2021</a:t>
            </a:fld>
            <a:endParaRPr lang="en-K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67CA-AE65-4106-8071-4FF982F55FDE}" type="slidenum">
              <a:rPr lang="en-KE" smtClean="0"/>
              <a:t>‹#›</a:t>
            </a:fld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45129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02326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12583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616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57458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17103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5574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02292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1488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EFD02C-8FFE-4B8C-9A55-FF4A1E475A2E}" type="datetimeFigureOut">
              <a:rPr lang="en-KE" smtClean="0"/>
              <a:t>26/04/2021</a:t>
            </a:fld>
            <a:endParaRPr lang="en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5C462C-67D6-40F0-936C-77090A2B105D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64524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FD9E63-8056-42CF-90E9-D33C0E495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739" y="2432464"/>
            <a:ext cx="10515600" cy="1325563"/>
          </a:xfrm>
        </p:spPr>
        <p:txBody>
          <a:bodyPr/>
          <a:lstStyle/>
          <a:p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Effect of 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spicy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food on pathogenic microbial growth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65493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507E42-8166-4700-AC5F-2AA71F40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Data.</a:t>
            </a:r>
            <a:endParaRPr lang="en-K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1B884EC1-4A4D-4E34-A38B-0FBB8BEAD2E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195924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35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BBF16AE-7EFA-4B95-BB14-3A4FBE73F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K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EADF2F6-1E81-4201-93D1-2000C645928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antimicrobial activity of the extracts was observed but it was evident that more time should be allocated to observe stronger inhibitory characteristics.</a:t>
            </a:r>
          </a:p>
          <a:p>
            <a:pPr marL="0" indent="0">
              <a:buNone/>
            </a:pP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K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7482B8D-6FF7-4D12-926B-940E4B168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Conclusions.</a:t>
            </a:r>
            <a:endParaRPr lang="en-KE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ADD01-CBA1-46D3-BE2F-DB467A7BB27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supports the hypothesis that spices inhibit pathogenic bacteria growth.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activity was observed in both clove and rosemary.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Clove indicated higher inhibitory action than rosemary after 24 hours.</a:t>
            </a:r>
          </a:p>
          <a:p>
            <a:pPr>
              <a:lnSpc>
                <a:spcPct val="200000"/>
              </a:lnSpc>
            </a:pP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Pseudomonas</a:t>
            </a:r>
            <a:r>
              <a:rPr lang="en-GB" sz="1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Fluorescens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showed a higher resistance to the antimicrobial action than</a:t>
            </a:r>
            <a:r>
              <a:rPr lang="en-GB" sz="1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Staphylococcus Aureus.</a:t>
            </a:r>
            <a:endParaRPr lang="en-GB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0821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082D-1F9F-495E-802C-951F0FD14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Conclusions.</a:t>
            </a:r>
            <a:endParaRPr lang="en-K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E980-A7A0-4BEF-98CF-8CA8B6B8C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negative control(data not indicated) showed that the spices inhibited pathogenic microbial growth.</a:t>
            </a:r>
            <a:endParaRPr lang="en-GB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extract containing the combination of both clove and rosemary would indicate stronger antimicrobial activity than when used separately.</a:t>
            </a:r>
            <a:endParaRPr lang="en-K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48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192E4-39C9-44D8-A8F4-5E2D942D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References.</a:t>
            </a:r>
            <a:endParaRPr lang="en-KE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6EF13-4D4F-4A23-B3D9-76B3C97A13E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cap="none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Shelef, L. A. (1984). Antimicrobial Effects Of Spices 1. </a:t>
            </a:r>
            <a:r>
              <a:rPr lang="en-GB" i="1" cap="none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 Of Food Safety</a:t>
            </a:r>
            <a:r>
              <a:rPr lang="en-GB" cap="none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i="1" cap="none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cap="none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(1), 29-44.</a:t>
            </a:r>
            <a:endParaRPr lang="en-KE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Souza, E. L. D., Stamford, T. L. M., Lima, E. D. O., Trajano, V. N., &amp; Barbosa Filho, J. M. (2005). Antimicrobial Effectiveness Of Spices: An Approach For Use In Food Conservation Systems. </a:t>
            </a:r>
            <a:r>
              <a:rPr lang="en-GB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 Archives Of Biology And Technology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549-558.</a:t>
            </a:r>
          </a:p>
          <a:p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Farag, R. S., Daw, Z. Y., Hewedi, F. M., &amp; El-Baroty, G. S. A. (1989). Antimicrobial Activity Of Some Egyptian Spice Essential Oils. </a:t>
            </a:r>
            <a:r>
              <a:rPr lang="en-GB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Food Protection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(9), 665-667.</a:t>
            </a:r>
          </a:p>
          <a:p>
            <a:r>
              <a:rPr lang="en-GB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Witkowska</a:t>
            </a: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A. M., Hickey, D. K., Alonso-Gomez, M., &amp; Wilkinson, M. (2013). Evaluation of antimicrobial activities of commercial herb and spice extracts against selected food-borne bacteria. </a:t>
            </a:r>
            <a:r>
              <a:rPr lang="en-GB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Journal of Food Research</a:t>
            </a: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GB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(4), 37.</a:t>
            </a:r>
            <a:endParaRPr lang="en-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59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272C2-C017-4B37-B311-44AEF63B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420091"/>
          </a:xfrm>
        </p:spPr>
        <p:txBody>
          <a:bodyPr/>
          <a:lstStyle/>
          <a:p>
            <a:r>
              <a:rPr lang="en-GB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Rationale</a:t>
            </a:r>
            <a:r>
              <a:rPr lang="en-GB" dirty="0"/>
              <a:t>.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9FE55-723C-41CC-A216-32B9424BDE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Spicy foods can inhibit pathogenic microbial growth before they produce toxins.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antimicrobial effects of spices will offer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 to the food science field</a:t>
            </a: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/>
                <a:cs typeface="Times New Roman"/>
              </a:rPr>
              <a:t>In previous studies, spices have indicated not only medicinal value but also antimicrobial effects .</a:t>
            </a:r>
          </a:p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 of this antimicrobial activity to food production can help reduce chemicals  used in the process. This offers a better quality product for consumers.</a:t>
            </a:r>
            <a:endParaRPr lang="en-GB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GB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KE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97669-CD9F-4A37-9090-E8F3173EE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KE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F80B1-E9E8-4586-8E1C-73DA2213256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have indicated inhibition of food borne bacteria by cloves, garlic, cinnamon, onion and other spices (</a:t>
            </a:r>
            <a:r>
              <a:rPr lang="en-GB" sz="1800" b="0" i="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 Shelef, 1984</a:t>
            </a: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Spices are considered as an alternative for food preservation  chemicals as they inhibit growth of bacteria, fungi, yeast and other microbial toxins(El Souza, 2005).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spice essential oils have indicated inhibition of bacteria growth(RS Farag, ZY Daw,et al,. 1989).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are seeking more microbiologically stable foods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76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C1AE8-708C-4731-AC4E-58969411F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Hypothesis.</a:t>
            </a:r>
            <a:endParaRPr lang="en-KE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399CF-9DBA-4C51-8F11-31C890826C4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spicy foods will inhibit bacteria growth?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hypothesize that 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rosemary</a:t>
            </a: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clove will inhibit growth of pathogenic bacteria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KE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3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EAC7-46E1-455A-A9D9-8B57849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KE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33A43-621C-4706-B255-4B121318A24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numCol="2">
            <a:noAutofit/>
          </a:bodyPr>
          <a:lstStyle/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Rosemary</a:t>
            </a:r>
            <a:endParaRPr lang="en-GB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Clove.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Ethanol</a:t>
            </a:r>
          </a:p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Hexane</a:t>
            </a:r>
            <a:endParaRPr lang="en-GB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petri dish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Microbial strains (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Pseudomonas</a:t>
            </a:r>
            <a:r>
              <a:rPr lang="en-GB" sz="1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Fluorescens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8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 Staphylococcus Aureus</a:t>
            </a: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Distilled water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Sterile swab .</a:t>
            </a:r>
          </a:p>
        </p:txBody>
      </p:sp>
    </p:spTree>
    <p:extLst>
      <p:ext uri="{BB962C8B-B14F-4D97-AF65-F5344CB8AC3E}">
        <p14:creationId xmlns:p14="http://schemas.microsoft.com/office/powerpoint/2010/main" val="120380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B5CAE-CD55-4F89-B1F4-A9727DDB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85801"/>
            <a:ext cx="9979024" cy="1421296"/>
          </a:xfrm>
        </p:spPr>
        <p:txBody>
          <a:bodyPr>
            <a:normAutofit/>
          </a:bodyPr>
          <a:lstStyle/>
          <a:p>
            <a:r>
              <a:rPr lang="en-GB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Methods.</a:t>
            </a:r>
            <a:endParaRPr lang="en-KE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851B5-E56B-4671-8FA4-FB56582C63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4835" y="2107097"/>
            <a:ext cx="10297354" cy="3654286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spice extracts using water, hexane and ethanol as solvents in the ratio of 1:10  and the mixture is left to combine for 24 hours at appropriate room temperature.</a:t>
            </a:r>
          </a:p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Staphylococcus Aureus is incubated at 37◦c while Pseudomonas Fluorescens is at 25◦c.</a:t>
            </a:r>
          </a:p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Agar well diffusion method used to observe the Minimum Inhibitory Concentration(MIC) and growth reduction(IC</a:t>
            </a:r>
            <a:r>
              <a:rPr lang="en-GB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petri dishes incubated and observations made every 6 hours for 24 hours.</a:t>
            </a:r>
          </a:p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control- sterile swab using distilled water .</a:t>
            </a:r>
          </a:p>
        </p:txBody>
      </p:sp>
    </p:spTree>
    <p:extLst>
      <p:ext uri="{BB962C8B-B14F-4D97-AF65-F5344CB8AC3E}">
        <p14:creationId xmlns:p14="http://schemas.microsoft.com/office/powerpoint/2010/main" val="90109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82E48-0ABB-48D2-8DB8-5934485CE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Data.</a:t>
            </a:r>
            <a:endParaRPr lang="en-KE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719EC-3B20-4569-93D3-F69CBD7B12E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 and IC</a:t>
            </a:r>
            <a:r>
              <a:rPr lang="en-GB" sz="1800" cap="non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considered the lowest concentration of the extract which completely inhibited growth</a:t>
            </a:r>
            <a:r>
              <a:rPr lang="en-GB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Witkowska</a:t>
            </a:r>
            <a:r>
              <a:rPr lang="en-GB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A. </a:t>
            </a:r>
            <a:r>
              <a:rPr lang="en-GB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M.,et</a:t>
            </a:r>
            <a:r>
              <a:rPr lang="en-GB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al.,2013)</a:t>
            </a:r>
          </a:p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first 6 hours, no major antimicrobial activity is observed.</a:t>
            </a:r>
          </a:p>
          <a:p>
            <a:pPr>
              <a:lnSpc>
                <a:spcPct val="200000"/>
              </a:lnSpc>
            </a:pPr>
            <a:r>
              <a:rPr lang="en-GB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12 and 18 hours, minimal antimicrobial can be dete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cted from the extracts.</a:t>
            </a:r>
            <a:endParaRPr lang="en-GB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KE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7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7704-9134-48D2-8178-2B4AA700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KE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DFAD3-FF27-4720-BAF4-54CA5ECD432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24 hours,  antimicrobial activity can be clearly observed from the extracts..</a:t>
            </a:r>
          </a:p>
          <a:p>
            <a:pPr>
              <a:lnSpc>
                <a:spcPct val="200000"/>
              </a:lnSpc>
            </a:pP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expected that clove bears a stronger MIC and IC</a:t>
            </a:r>
            <a:r>
              <a:rPr lang="en-GB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rosemary.</a:t>
            </a:r>
            <a:endParaRPr lang="en-K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6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109E-6676-4EBF-A384-4AC6764F9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15291"/>
          </a:xfrm>
        </p:spPr>
        <p:txBody>
          <a:bodyPr/>
          <a:lstStyle/>
          <a:p>
            <a:r>
              <a:rPr lang="en-GB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KE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F0EC42E-F03B-4BED-8E91-4E3CFC9BA4D3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3273287" y="2026981"/>
          <a:ext cx="8097078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3852">
                  <a:extLst>
                    <a:ext uri="{9D8B030D-6E8A-4147-A177-3AD203B41FA5}">
                      <a16:colId xmlns:a16="http://schemas.microsoft.com/office/drawing/2014/main" val="3478275999"/>
                    </a:ext>
                  </a:extLst>
                </a:gridCol>
                <a:gridCol w="1347623">
                  <a:extLst>
                    <a:ext uri="{9D8B030D-6E8A-4147-A177-3AD203B41FA5}">
                      <a16:colId xmlns:a16="http://schemas.microsoft.com/office/drawing/2014/main" val="3752519906"/>
                    </a:ext>
                  </a:extLst>
                </a:gridCol>
                <a:gridCol w="1241668">
                  <a:extLst>
                    <a:ext uri="{9D8B030D-6E8A-4147-A177-3AD203B41FA5}">
                      <a16:colId xmlns:a16="http://schemas.microsoft.com/office/drawing/2014/main" val="1325161635"/>
                    </a:ext>
                  </a:extLst>
                </a:gridCol>
                <a:gridCol w="1294645">
                  <a:extLst>
                    <a:ext uri="{9D8B030D-6E8A-4147-A177-3AD203B41FA5}">
                      <a16:colId xmlns:a16="http://schemas.microsoft.com/office/drawing/2014/main" val="1393511565"/>
                    </a:ext>
                  </a:extLst>
                </a:gridCol>
                <a:gridCol w="1294645">
                  <a:extLst>
                    <a:ext uri="{9D8B030D-6E8A-4147-A177-3AD203B41FA5}">
                      <a16:colId xmlns:a16="http://schemas.microsoft.com/office/drawing/2014/main" val="2937698707"/>
                    </a:ext>
                  </a:extLst>
                </a:gridCol>
                <a:gridCol w="1294645">
                  <a:extLst>
                    <a:ext uri="{9D8B030D-6E8A-4147-A177-3AD203B41FA5}">
                      <a16:colId xmlns:a16="http://schemas.microsoft.com/office/drawing/2014/main" val="1556345135"/>
                    </a:ext>
                  </a:extLst>
                </a:gridCol>
              </a:tblGrid>
              <a:tr h="815634">
                <a:tc grid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Growth reduction concentrations(IC</a:t>
                      </a:r>
                      <a:r>
                        <a:rPr lang="en-GB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GB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and Minimum Inhibitory Concentrations(MIC) against </a:t>
                      </a:r>
                      <a:r>
                        <a:rPr lang="en-GB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Pseudomonas</a:t>
                      </a:r>
                      <a:r>
                        <a:rPr lang="en-GB" sz="1800" i="1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Fluorescens </a:t>
                      </a:r>
                      <a:r>
                        <a:rPr lang="en-GB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1800" i="1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 Staphylococcus Aureus</a:t>
                      </a:r>
                      <a:endParaRPr lang="en-GB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K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E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E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545648"/>
                  </a:ext>
                </a:extLst>
              </a:tr>
              <a:tr h="326254">
                <a:tc>
                  <a:txBody>
                    <a:bodyPr/>
                    <a:lstStyle/>
                    <a:p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GB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S.Aureus</a:t>
                      </a:r>
                      <a:endParaRPr lang="en-KE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K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P.Fluorescens</a:t>
                      </a:r>
                      <a:endParaRPr lang="en-KE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628968"/>
                  </a:ext>
                </a:extLst>
              </a:tr>
              <a:tr h="570944"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Spice 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solvent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</a:t>
                      </a:r>
                      <a:r>
                        <a:rPr lang="en-GB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</a:t>
                      </a:r>
                      <a:r>
                        <a:rPr lang="en-GB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2422059"/>
                  </a:ext>
                </a:extLst>
              </a:tr>
              <a:tr h="326254"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Rosemary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Ethanol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82588"/>
                  </a:ext>
                </a:extLst>
              </a:tr>
              <a:tr h="326254">
                <a:tc>
                  <a:txBody>
                    <a:bodyPr/>
                    <a:lstStyle/>
                    <a:p>
                      <a:endParaRPr lang="en-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Hexane 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&gt;40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2151009"/>
                  </a:ext>
                </a:extLst>
              </a:tr>
              <a:tr h="326254">
                <a:tc>
                  <a:txBody>
                    <a:bodyPr/>
                    <a:lstStyle/>
                    <a:p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&gt;40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40811405"/>
                  </a:ext>
                </a:extLst>
              </a:tr>
              <a:tr h="326254"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Clove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Ethanol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1606460"/>
                  </a:ext>
                </a:extLst>
              </a:tr>
              <a:tr h="326254">
                <a:tc>
                  <a:txBody>
                    <a:bodyPr/>
                    <a:lstStyle/>
                    <a:p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Hexane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7448379"/>
                  </a:ext>
                </a:extLst>
              </a:tr>
              <a:tr h="326254">
                <a:tc>
                  <a:txBody>
                    <a:bodyPr/>
                    <a:lstStyle/>
                    <a:p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692946"/>
                  </a:ext>
                </a:extLst>
              </a:tr>
              <a:tr h="570944">
                <a:tc gridSpan="6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 data from </a:t>
                      </a:r>
                      <a:r>
                        <a:rPr lang="en-GB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Witkowska</a:t>
                      </a:r>
                      <a:r>
                        <a:rPr lang="en-GB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A. </a:t>
                      </a:r>
                      <a:r>
                        <a:rPr lang="en-GB" b="0" i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M.,et</a:t>
                      </a:r>
                      <a:r>
                        <a:rPr lang="en-GB" b="0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al.,2013)</a:t>
                      </a:r>
                    </a:p>
                    <a:p>
                      <a:endParaRPr lang="en-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K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671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543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</TotalTime>
  <Words>802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Times New Roman</vt:lpstr>
      <vt:lpstr>Parallax</vt:lpstr>
      <vt:lpstr>Effect of spicy food on pathogenic microbial growth</vt:lpstr>
      <vt:lpstr>Rationale.</vt:lpstr>
      <vt:lpstr>Background</vt:lpstr>
      <vt:lpstr>Hypothesis.</vt:lpstr>
      <vt:lpstr>Materials.</vt:lpstr>
      <vt:lpstr>Methods.</vt:lpstr>
      <vt:lpstr>Expected Data.</vt:lpstr>
      <vt:lpstr>Expected data.</vt:lpstr>
      <vt:lpstr>Data.</vt:lpstr>
      <vt:lpstr>Data.</vt:lpstr>
      <vt:lpstr>Data</vt:lpstr>
      <vt:lpstr>Conclusions.</vt:lpstr>
      <vt:lpstr>Conclusions.</vt:lpstr>
      <vt:lpstr>References.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spicy food on pathogenic microbial growth</dc:title>
  <dc:creator>HP</dc:creator>
  <cp:lastModifiedBy>HP</cp:lastModifiedBy>
  <cp:revision>4</cp:revision>
  <dcterms:created xsi:type="dcterms:W3CDTF">2021-04-26T13:15:13Z</dcterms:created>
  <dcterms:modified xsi:type="dcterms:W3CDTF">2021-04-26T16:08:10Z</dcterms:modified>
</cp:coreProperties>
</file>