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1"/>
  </p:notesMasterIdLst>
  <p:sldIdLst>
    <p:sldId id="256" r:id="rId2"/>
    <p:sldId id="271" r:id="rId3"/>
    <p:sldId id="257" r:id="rId4"/>
    <p:sldId id="258" r:id="rId5"/>
    <p:sldId id="259" r:id="rId6"/>
    <p:sldId id="260" r:id="rId7"/>
    <p:sldId id="261" r:id="rId8"/>
    <p:sldId id="262" r:id="rId9"/>
    <p:sldId id="263" r:id="rId10"/>
    <p:sldId id="264" r:id="rId11"/>
    <p:sldId id="266" r:id="rId12"/>
    <p:sldId id="272" r:id="rId13"/>
    <p:sldId id="273" r:id="rId14"/>
    <p:sldId id="265" r:id="rId15"/>
    <p:sldId id="267" r:id="rId16"/>
    <p:sldId id="268" r:id="rId17"/>
    <p:sldId id="269" r:id="rId18"/>
    <p:sldId id="270"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94588" autoAdjust="0"/>
  </p:normalViewPr>
  <p:slideViewPr>
    <p:cSldViewPr snapToGrid="0" showGuides="1">
      <p:cViewPr varScale="1">
        <p:scale>
          <a:sx n="74" d="100"/>
          <a:sy n="74" d="100"/>
        </p:scale>
        <p:origin x="84" y="6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C71810-BF5E-4F2C-BF16-2554507F8E73}" type="doc">
      <dgm:prSet loTypeId="urn:microsoft.com/office/officeart/2005/8/layout/hProcess9" loCatId="process" qsTypeId="urn:microsoft.com/office/officeart/2005/8/quickstyle/simple1" qsCatId="simple" csTypeId="urn:microsoft.com/office/officeart/2005/8/colors/accent1_2" csCatId="accent1" phldr="1"/>
      <dgm:spPr/>
    </dgm:pt>
    <dgm:pt modelId="{F38A0B47-A1D1-4DC1-B4BB-71C06D15B417}">
      <dgm:prSet phldrT="[Text]"/>
      <dgm:spPr>
        <a:blipFill dpi="0" rotWithShape="0">
          <a:blip xmlns:r="http://schemas.openxmlformats.org/officeDocument/2006/relationships" r:embed="rId1"/>
          <a:srcRect/>
          <a:stretch>
            <a:fillRect/>
          </a:stretch>
        </a:blipFill>
      </dgm:spPr>
      <dgm:t>
        <a:bodyPr/>
        <a:lstStyle/>
        <a:p>
          <a:r>
            <a:rPr lang="en-US" dirty="0" smtClean="0"/>
            <a:t>1</a:t>
          </a:r>
          <a:endParaRPr lang="en-US" dirty="0"/>
        </a:p>
      </dgm:t>
    </dgm:pt>
    <dgm:pt modelId="{177A273A-CBF7-4A67-93DC-4704821D4D48}" type="parTrans" cxnId="{FD3EE0F5-2EB3-4E6C-9877-41737C48C4B6}">
      <dgm:prSet/>
      <dgm:spPr/>
      <dgm:t>
        <a:bodyPr/>
        <a:lstStyle/>
        <a:p>
          <a:endParaRPr lang="en-US"/>
        </a:p>
      </dgm:t>
    </dgm:pt>
    <dgm:pt modelId="{17B6DBF2-D7A1-4903-A090-F87C9B3D4E53}" type="sibTrans" cxnId="{FD3EE0F5-2EB3-4E6C-9877-41737C48C4B6}">
      <dgm:prSet/>
      <dgm:spPr/>
      <dgm:t>
        <a:bodyPr/>
        <a:lstStyle/>
        <a:p>
          <a:endParaRPr lang="en-US"/>
        </a:p>
      </dgm:t>
    </dgm:pt>
    <dgm:pt modelId="{3557953F-F23B-4E2A-9B27-963E73CA3EE2}">
      <dgm:prSet phldrT="[Text]"/>
      <dgm:spPr>
        <a:blipFill rotWithShape="0">
          <a:blip xmlns:r="http://schemas.openxmlformats.org/officeDocument/2006/relationships" r:embed="rId2"/>
          <a:stretch>
            <a:fillRect/>
          </a:stretch>
        </a:blipFill>
      </dgm:spPr>
      <dgm:t>
        <a:bodyPr/>
        <a:lstStyle/>
        <a:p>
          <a:r>
            <a:rPr lang="en-US" dirty="0" smtClean="0"/>
            <a:t>2</a:t>
          </a:r>
          <a:endParaRPr lang="en-US" dirty="0"/>
        </a:p>
      </dgm:t>
    </dgm:pt>
    <dgm:pt modelId="{09CFD297-0C3A-41BB-B5FC-85E0F8B03F6C}" type="parTrans" cxnId="{BA3E8B84-C4EC-492B-88F1-E7A3097AD9F1}">
      <dgm:prSet/>
      <dgm:spPr/>
      <dgm:t>
        <a:bodyPr/>
        <a:lstStyle/>
        <a:p>
          <a:endParaRPr lang="en-US"/>
        </a:p>
      </dgm:t>
    </dgm:pt>
    <dgm:pt modelId="{4BADD12E-A5CC-40A1-98E4-21253EED6BEF}" type="sibTrans" cxnId="{BA3E8B84-C4EC-492B-88F1-E7A3097AD9F1}">
      <dgm:prSet/>
      <dgm:spPr/>
      <dgm:t>
        <a:bodyPr/>
        <a:lstStyle/>
        <a:p>
          <a:endParaRPr lang="en-US"/>
        </a:p>
      </dgm:t>
    </dgm:pt>
    <dgm:pt modelId="{FBCC6129-2883-4D8B-95CF-E9C941010958}">
      <dgm:prSet phldrT="[Text]"/>
      <dgm:spPr>
        <a:blipFill rotWithShape="0">
          <a:blip xmlns:r="http://schemas.openxmlformats.org/officeDocument/2006/relationships" r:embed="rId3"/>
          <a:stretch>
            <a:fillRect/>
          </a:stretch>
        </a:blipFill>
      </dgm:spPr>
      <dgm:t>
        <a:bodyPr/>
        <a:lstStyle/>
        <a:p>
          <a:r>
            <a:rPr lang="en-US" dirty="0" smtClean="0"/>
            <a:t>3</a:t>
          </a:r>
          <a:endParaRPr lang="en-US" dirty="0"/>
        </a:p>
      </dgm:t>
    </dgm:pt>
    <dgm:pt modelId="{CB0CE30B-08CB-43A7-99E5-8013197D0966}" type="parTrans" cxnId="{36552545-C885-41CB-9504-12E8D3C2DE46}">
      <dgm:prSet/>
      <dgm:spPr/>
      <dgm:t>
        <a:bodyPr/>
        <a:lstStyle/>
        <a:p>
          <a:endParaRPr lang="en-US"/>
        </a:p>
      </dgm:t>
    </dgm:pt>
    <dgm:pt modelId="{F31A67CE-ADB8-4EAA-AA80-F93D8D5BECDE}" type="sibTrans" cxnId="{36552545-C885-41CB-9504-12E8D3C2DE46}">
      <dgm:prSet/>
      <dgm:spPr/>
      <dgm:t>
        <a:bodyPr/>
        <a:lstStyle/>
        <a:p>
          <a:endParaRPr lang="en-US"/>
        </a:p>
      </dgm:t>
    </dgm:pt>
    <dgm:pt modelId="{08C9DF4B-AB95-43EC-9B42-547C783B502F}" type="pres">
      <dgm:prSet presAssocID="{92C71810-BF5E-4F2C-BF16-2554507F8E73}" presName="CompostProcess" presStyleCnt="0">
        <dgm:presLayoutVars>
          <dgm:dir/>
          <dgm:resizeHandles val="exact"/>
        </dgm:presLayoutVars>
      </dgm:prSet>
      <dgm:spPr/>
    </dgm:pt>
    <dgm:pt modelId="{95BB679C-89F4-47DF-877F-E1A7D010AD77}" type="pres">
      <dgm:prSet presAssocID="{92C71810-BF5E-4F2C-BF16-2554507F8E73}" presName="arrow" presStyleLbl="bgShp" presStyleIdx="0" presStyleCnt="1"/>
      <dgm:spPr/>
    </dgm:pt>
    <dgm:pt modelId="{C433F0F3-D701-475B-B71C-30EF578F1090}" type="pres">
      <dgm:prSet presAssocID="{92C71810-BF5E-4F2C-BF16-2554507F8E73}" presName="linearProcess" presStyleCnt="0"/>
      <dgm:spPr/>
    </dgm:pt>
    <dgm:pt modelId="{3130859C-A5EA-4250-8363-94616E1A19D7}" type="pres">
      <dgm:prSet presAssocID="{F38A0B47-A1D1-4DC1-B4BB-71C06D15B417}" presName="textNode" presStyleLbl="node1" presStyleIdx="0" presStyleCnt="3" custScaleY="175883">
        <dgm:presLayoutVars>
          <dgm:bulletEnabled val="1"/>
        </dgm:presLayoutVars>
      </dgm:prSet>
      <dgm:spPr/>
      <dgm:t>
        <a:bodyPr/>
        <a:lstStyle/>
        <a:p>
          <a:endParaRPr lang="en-US"/>
        </a:p>
      </dgm:t>
    </dgm:pt>
    <dgm:pt modelId="{004E59FE-5C64-414E-AD1F-B599D59A0191}" type="pres">
      <dgm:prSet presAssocID="{17B6DBF2-D7A1-4903-A090-F87C9B3D4E53}" presName="sibTrans" presStyleCnt="0"/>
      <dgm:spPr/>
    </dgm:pt>
    <dgm:pt modelId="{6D9443BE-DD15-4D80-B1D3-702F2FCF9D6D}" type="pres">
      <dgm:prSet presAssocID="{3557953F-F23B-4E2A-9B27-963E73CA3EE2}" presName="textNode" presStyleLbl="node1" presStyleIdx="1" presStyleCnt="3" custScaleX="102545" custScaleY="184867" custLinFactNeighborX="-76997" custLinFactNeighborY="9209">
        <dgm:presLayoutVars>
          <dgm:bulletEnabled val="1"/>
        </dgm:presLayoutVars>
      </dgm:prSet>
      <dgm:spPr/>
    </dgm:pt>
    <dgm:pt modelId="{8BB5FBB7-A368-4837-8CF5-087894BB9295}" type="pres">
      <dgm:prSet presAssocID="{4BADD12E-A5CC-40A1-98E4-21253EED6BEF}" presName="sibTrans" presStyleCnt="0"/>
      <dgm:spPr/>
    </dgm:pt>
    <dgm:pt modelId="{12AEF947-14CC-4972-8930-9EFC5A02FDC6}" type="pres">
      <dgm:prSet presAssocID="{FBCC6129-2883-4D8B-95CF-E9C941010958}" presName="textNode" presStyleLbl="node1" presStyleIdx="2" presStyleCnt="3" custScaleY="173614" custLinFactNeighborX="-71629" custLinFactNeighborY="12558">
        <dgm:presLayoutVars>
          <dgm:bulletEnabled val="1"/>
        </dgm:presLayoutVars>
      </dgm:prSet>
      <dgm:spPr/>
    </dgm:pt>
  </dgm:ptLst>
  <dgm:cxnLst>
    <dgm:cxn modelId="{7F81F9EC-E621-412F-8315-F30797F9CD68}" type="presOf" srcId="{FBCC6129-2883-4D8B-95CF-E9C941010958}" destId="{12AEF947-14CC-4972-8930-9EFC5A02FDC6}" srcOrd="0" destOrd="0" presId="urn:microsoft.com/office/officeart/2005/8/layout/hProcess9"/>
    <dgm:cxn modelId="{05A59318-D9F4-42D5-B479-36A1BFD7CEDB}" type="presOf" srcId="{F38A0B47-A1D1-4DC1-B4BB-71C06D15B417}" destId="{3130859C-A5EA-4250-8363-94616E1A19D7}" srcOrd="0" destOrd="0" presId="urn:microsoft.com/office/officeart/2005/8/layout/hProcess9"/>
    <dgm:cxn modelId="{BA3E8B84-C4EC-492B-88F1-E7A3097AD9F1}" srcId="{92C71810-BF5E-4F2C-BF16-2554507F8E73}" destId="{3557953F-F23B-4E2A-9B27-963E73CA3EE2}" srcOrd="1" destOrd="0" parTransId="{09CFD297-0C3A-41BB-B5FC-85E0F8B03F6C}" sibTransId="{4BADD12E-A5CC-40A1-98E4-21253EED6BEF}"/>
    <dgm:cxn modelId="{36552545-C885-41CB-9504-12E8D3C2DE46}" srcId="{92C71810-BF5E-4F2C-BF16-2554507F8E73}" destId="{FBCC6129-2883-4D8B-95CF-E9C941010958}" srcOrd="2" destOrd="0" parTransId="{CB0CE30B-08CB-43A7-99E5-8013197D0966}" sibTransId="{F31A67CE-ADB8-4EAA-AA80-F93D8D5BECDE}"/>
    <dgm:cxn modelId="{E084381C-059F-49A8-A503-069627D94B0C}" type="presOf" srcId="{92C71810-BF5E-4F2C-BF16-2554507F8E73}" destId="{08C9DF4B-AB95-43EC-9B42-547C783B502F}" srcOrd="0" destOrd="0" presId="urn:microsoft.com/office/officeart/2005/8/layout/hProcess9"/>
    <dgm:cxn modelId="{FD3EE0F5-2EB3-4E6C-9877-41737C48C4B6}" srcId="{92C71810-BF5E-4F2C-BF16-2554507F8E73}" destId="{F38A0B47-A1D1-4DC1-B4BB-71C06D15B417}" srcOrd="0" destOrd="0" parTransId="{177A273A-CBF7-4A67-93DC-4704821D4D48}" sibTransId="{17B6DBF2-D7A1-4903-A090-F87C9B3D4E53}"/>
    <dgm:cxn modelId="{04770080-D5B5-464A-A8F9-D099D106EA92}" type="presOf" srcId="{3557953F-F23B-4E2A-9B27-963E73CA3EE2}" destId="{6D9443BE-DD15-4D80-B1D3-702F2FCF9D6D}" srcOrd="0" destOrd="0" presId="urn:microsoft.com/office/officeart/2005/8/layout/hProcess9"/>
    <dgm:cxn modelId="{FA617722-A0A3-4B3E-B5EA-DEFF86D104E2}" type="presParOf" srcId="{08C9DF4B-AB95-43EC-9B42-547C783B502F}" destId="{95BB679C-89F4-47DF-877F-E1A7D010AD77}" srcOrd="0" destOrd="0" presId="urn:microsoft.com/office/officeart/2005/8/layout/hProcess9"/>
    <dgm:cxn modelId="{12F7F679-961D-457F-A4AB-6FAC1E98EFC9}" type="presParOf" srcId="{08C9DF4B-AB95-43EC-9B42-547C783B502F}" destId="{C433F0F3-D701-475B-B71C-30EF578F1090}" srcOrd="1" destOrd="0" presId="urn:microsoft.com/office/officeart/2005/8/layout/hProcess9"/>
    <dgm:cxn modelId="{A5666957-C0E0-4203-A8FD-6A9EE3D34AA9}" type="presParOf" srcId="{C433F0F3-D701-475B-B71C-30EF578F1090}" destId="{3130859C-A5EA-4250-8363-94616E1A19D7}" srcOrd="0" destOrd="0" presId="urn:microsoft.com/office/officeart/2005/8/layout/hProcess9"/>
    <dgm:cxn modelId="{45DC2229-813C-4DE9-B111-8EBDFE8C1503}" type="presParOf" srcId="{C433F0F3-D701-475B-B71C-30EF578F1090}" destId="{004E59FE-5C64-414E-AD1F-B599D59A0191}" srcOrd="1" destOrd="0" presId="urn:microsoft.com/office/officeart/2005/8/layout/hProcess9"/>
    <dgm:cxn modelId="{07A42098-E7E6-4D6C-A8CC-B32216968709}" type="presParOf" srcId="{C433F0F3-D701-475B-B71C-30EF578F1090}" destId="{6D9443BE-DD15-4D80-B1D3-702F2FCF9D6D}" srcOrd="2" destOrd="0" presId="urn:microsoft.com/office/officeart/2005/8/layout/hProcess9"/>
    <dgm:cxn modelId="{915EB8EA-366E-4BF8-967A-3DC4A419E2B2}" type="presParOf" srcId="{C433F0F3-D701-475B-B71C-30EF578F1090}" destId="{8BB5FBB7-A368-4837-8CF5-087894BB9295}" srcOrd="3" destOrd="0" presId="urn:microsoft.com/office/officeart/2005/8/layout/hProcess9"/>
    <dgm:cxn modelId="{0B831C06-936C-415A-B278-6C71E011C23F}" type="presParOf" srcId="{C433F0F3-D701-475B-B71C-30EF578F1090}" destId="{12AEF947-14CC-4972-8930-9EFC5A02FDC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B679C-89F4-47DF-877F-E1A7D010AD77}">
      <dsp:nvSpPr>
        <dsp:cNvPr id="0" name=""/>
        <dsp:cNvSpPr/>
      </dsp:nvSpPr>
      <dsp:spPr>
        <a:xfrm>
          <a:off x="728192" y="0"/>
          <a:ext cx="8252853" cy="384589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30859C-A5EA-4250-8363-94616E1A19D7}">
      <dsp:nvSpPr>
        <dsp:cNvPr id="0" name=""/>
        <dsp:cNvSpPr/>
      </dsp:nvSpPr>
      <dsp:spPr>
        <a:xfrm>
          <a:off x="1151" y="570092"/>
          <a:ext cx="2890015" cy="2705709"/>
        </a:xfrm>
        <a:prstGeom prst="roundRect">
          <a:avLst/>
        </a:prstGeom>
        <a:blipFill dpi="0" rotWithShape="0">
          <a:blip xmlns:r="http://schemas.openxmlformats.org/officeDocument/2006/relationships" r:embed="rId1"/>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1</a:t>
          </a:r>
          <a:endParaRPr lang="en-US" sz="6500" kern="1200" dirty="0"/>
        </a:p>
      </dsp:txBody>
      <dsp:txXfrm>
        <a:off x="133233" y="702174"/>
        <a:ext cx="2625851" cy="2441545"/>
      </dsp:txXfrm>
    </dsp:sp>
    <dsp:sp modelId="{6D9443BE-DD15-4D80-B1D3-702F2FCF9D6D}">
      <dsp:nvSpPr>
        <dsp:cNvPr id="0" name=""/>
        <dsp:cNvSpPr/>
      </dsp:nvSpPr>
      <dsp:spPr>
        <a:xfrm>
          <a:off x="3001965" y="642656"/>
          <a:ext cx="2963566" cy="2843915"/>
        </a:xfrm>
        <a:prstGeom prst="roundRect">
          <a:avLst/>
        </a:prstGeom>
        <a:blipFill rotWithShape="0">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2</a:t>
          </a:r>
          <a:endParaRPr lang="en-US" sz="6500" kern="1200" dirty="0"/>
        </a:p>
      </dsp:txBody>
      <dsp:txXfrm>
        <a:off x="3140793" y="781484"/>
        <a:ext cx="2685910" cy="2566259"/>
      </dsp:txXfrm>
    </dsp:sp>
    <dsp:sp modelId="{12AEF947-14CC-4972-8930-9EFC5A02FDC6}">
      <dsp:nvSpPr>
        <dsp:cNvPr id="0" name=""/>
        <dsp:cNvSpPr/>
      </dsp:nvSpPr>
      <dsp:spPr>
        <a:xfrm>
          <a:off x="6473057" y="780731"/>
          <a:ext cx="2890015" cy="2670804"/>
        </a:xfrm>
        <a:prstGeom prst="roundRect">
          <a:avLst/>
        </a:prstGeom>
        <a:blipFill rotWithShape="0">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dirty="0" smtClean="0"/>
            <a:t>3</a:t>
          </a:r>
          <a:endParaRPr lang="en-US" sz="6500" kern="1200" dirty="0"/>
        </a:p>
      </dsp:txBody>
      <dsp:txXfrm>
        <a:off x="6603435" y="911109"/>
        <a:ext cx="2629259" cy="241004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3D686-4C43-431B-A33C-059E230F0E06}" type="datetimeFigureOut">
              <a:rPr lang="en-US" smtClean="0"/>
              <a:t>6/14/2017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F9913-636B-4402-9F0B-0F2C360814F8}" type="slidenum">
              <a:rPr lang="en-US" smtClean="0"/>
              <a:t>‹#›</a:t>
            </a:fld>
            <a:endParaRPr lang="en-US"/>
          </a:p>
        </p:txBody>
      </p:sp>
    </p:spTree>
    <p:extLst>
      <p:ext uri="{BB962C8B-B14F-4D97-AF65-F5344CB8AC3E}">
        <p14:creationId xmlns:p14="http://schemas.microsoft.com/office/powerpoint/2010/main" val="2577709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F9913-636B-4402-9F0B-0F2C360814F8}" type="slidenum">
              <a:rPr lang="en-US" smtClean="0"/>
              <a:t>1</a:t>
            </a:fld>
            <a:endParaRPr lang="en-US"/>
          </a:p>
        </p:txBody>
      </p:sp>
    </p:spTree>
    <p:extLst>
      <p:ext uri="{BB962C8B-B14F-4D97-AF65-F5344CB8AC3E}">
        <p14:creationId xmlns:p14="http://schemas.microsoft.com/office/powerpoint/2010/main" val="3411403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F9913-636B-4402-9F0B-0F2C360814F8}" type="slidenum">
              <a:rPr lang="en-US" smtClean="0"/>
              <a:t>3</a:t>
            </a:fld>
            <a:endParaRPr lang="en-US"/>
          </a:p>
        </p:txBody>
      </p:sp>
    </p:spTree>
    <p:extLst>
      <p:ext uri="{BB962C8B-B14F-4D97-AF65-F5344CB8AC3E}">
        <p14:creationId xmlns:p14="http://schemas.microsoft.com/office/powerpoint/2010/main" val="3989420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F9913-636B-4402-9F0B-0F2C360814F8}" type="slidenum">
              <a:rPr lang="en-US" smtClean="0"/>
              <a:t>5</a:t>
            </a:fld>
            <a:endParaRPr lang="en-US"/>
          </a:p>
        </p:txBody>
      </p:sp>
    </p:spTree>
    <p:extLst>
      <p:ext uri="{BB962C8B-B14F-4D97-AF65-F5344CB8AC3E}">
        <p14:creationId xmlns:p14="http://schemas.microsoft.com/office/powerpoint/2010/main" val="3196332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9F9913-636B-4402-9F0B-0F2C360814F8}" type="slidenum">
              <a:rPr lang="en-US" smtClean="0"/>
              <a:t>17</a:t>
            </a:fld>
            <a:endParaRPr lang="en-US"/>
          </a:p>
        </p:txBody>
      </p:sp>
    </p:spTree>
    <p:extLst>
      <p:ext uri="{BB962C8B-B14F-4D97-AF65-F5344CB8AC3E}">
        <p14:creationId xmlns:p14="http://schemas.microsoft.com/office/powerpoint/2010/main" val="3849809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C1279B-FA9F-49C2-901C-8F9719EE7B68}" type="datetimeFigureOut">
              <a:rPr lang="en-US" smtClean="0"/>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A194F-F112-4444-A607-0A2086E4292D}" type="slidenum">
              <a:rPr lang="en-US" smtClean="0"/>
              <a:t>‹#›</a:t>
            </a:fld>
            <a:endParaRPr lang="en-US"/>
          </a:p>
        </p:txBody>
      </p:sp>
    </p:spTree>
    <p:extLst>
      <p:ext uri="{BB962C8B-B14F-4D97-AF65-F5344CB8AC3E}">
        <p14:creationId xmlns:p14="http://schemas.microsoft.com/office/powerpoint/2010/main" val="584261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C1279B-FA9F-49C2-901C-8F9719EE7B68}" type="datetimeFigureOut">
              <a:rPr lang="en-US" smtClean="0"/>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A194F-F112-4444-A607-0A2086E4292D}" type="slidenum">
              <a:rPr lang="en-US" smtClean="0"/>
              <a:t>‹#›</a:t>
            </a:fld>
            <a:endParaRPr lang="en-US"/>
          </a:p>
        </p:txBody>
      </p:sp>
    </p:spTree>
    <p:extLst>
      <p:ext uri="{BB962C8B-B14F-4D97-AF65-F5344CB8AC3E}">
        <p14:creationId xmlns:p14="http://schemas.microsoft.com/office/powerpoint/2010/main" val="4222169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C1279B-FA9F-49C2-901C-8F9719EE7B68}" type="datetimeFigureOut">
              <a:rPr lang="en-US" smtClean="0"/>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A194F-F112-4444-A607-0A2086E4292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11120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C1279B-FA9F-49C2-901C-8F9719EE7B68}" type="datetimeFigureOut">
              <a:rPr lang="en-US" smtClean="0"/>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A194F-F112-4444-A607-0A2086E4292D}" type="slidenum">
              <a:rPr lang="en-US" smtClean="0"/>
              <a:t>‹#›</a:t>
            </a:fld>
            <a:endParaRPr lang="en-US"/>
          </a:p>
        </p:txBody>
      </p:sp>
    </p:spTree>
    <p:extLst>
      <p:ext uri="{BB962C8B-B14F-4D97-AF65-F5344CB8AC3E}">
        <p14:creationId xmlns:p14="http://schemas.microsoft.com/office/powerpoint/2010/main" val="3070017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C1279B-FA9F-49C2-901C-8F9719EE7B68}" type="datetimeFigureOut">
              <a:rPr lang="en-US" smtClean="0"/>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A194F-F112-4444-A607-0A2086E4292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6047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C1279B-FA9F-49C2-901C-8F9719EE7B68}" type="datetimeFigureOut">
              <a:rPr lang="en-US" smtClean="0"/>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A194F-F112-4444-A607-0A2086E4292D}" type="slidenum">
              <a:rPr lang="en-US" smtClean="0"/>
              <a:t>‹#›</a:t>
            </a:fld>
            <a:endParaRPr lang="en-US"/>
          </a:p>
        </p:txBody>
      </p:sp>
    </p:spTree>
    <p:extLst>
      <p:ext uri="{BB962C8B-B14F-4D97-AF65-F5344CB8AC3E}">
        <p14:creationId xmlns:p14="http://schemas.microsoft.com/office/powerpoint/2010/main" val="569282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C1279B-FA9F-49C2-901C-8F9719EE7B68}" type="datetimeFigureOut">
              <a:rPr lang="en-US" smtClean="0"/>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A194F-F112-4444-A607-0A2086E4292D}" type="slidenum">
              <a:rPr lang="en-US" smtClean="0"/>
              <a:t>‹#›</a:t>
            </a:fld>
            <a:endParaRPr lang="en-US"/>
          </a:p>
        </p:txBody>
      </p:sp>
    </p:spTree>
    <p:extLst>
      <p:ext uri="{BB962C8B-B14F-4D97-AF65-F5344CB8AC3E}">
        <p14:creationId xmlns:p14="http://schemas.microsoft.com/office/powerpoint/2010/main" val="1875746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C1279B-FA9F-49C2-901C-8F9719EE7B68}" type="datetimeFigureOut">
              <a:rPr lang="en-US" smtClean="0"/>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A194F-F112-4444-A607-0A2086E4292D}" type="slidenum">
              <a:rPr lang="en-US" smtClean="0"/>
              <a:t>‹#›</a:t>
            </a:fld>
            <a:endParaRPr lang="en-US"/>
          </a:p>
        </p:txBody>
      </p:sp>
    </p:spTree>
    <p:extLst>
      <p:ext uri="{BB962C8B-B14F-4D97-AF65-F5344CB8AC3E}">
        <p14:creationId xmlns:p14="http://schemas.microsoft.com/office/powerpoint/2010/main" val="4104009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C1279B-FA9F-49C2-901C-8F9719EE7B68}" type="datetimeFigureOut">
              <a:rPr lang="en-US" smtClean="0"/>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A194F-F112-4444-A607-0A2086E4292D}" type="slidenum">
              <a:rPr lang="en-US" smtClean="0"/>
              <a:t>‹#›</a:t>
            </a:fld>
            <a:endParaRPr lang="en-US"/>
          </a:p>
        </p:txBody>
      </p:sp>
    </p:spTree>
    <p:extLst>
      <p:ext uri="{BB962C8B-B14F-4D97-AF65-F5344CB8AC3E}">
        <p14:creationId xmlns:p14="http://schemas.microsoft.com/office/powerpoint/2010/main" val="3510669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C1279B-FA9F-49C2-901C-8F9719EE7B68}" type="datetimeFigureOut">
              <a:rPr lang="en-US" smtClean="0"/>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A194F-F112-4444-A607-0A2086E4292D}" type="slidenum">
              <a:rPr lang="en-US" smtClean="0"/>
              <a:t>‹#›</a:t>
            </a:fld>
            <a:endParaRPr lang="en-US"/>
          </a:p>
        </p:txBody>
      </p:sp>
    </p:spTree>
    <p:extLst>
      <p:ext uri="{BB962C8B-B14F-4D97-AF65-F5344CB8AC3E}">
        <p14:creationId xmlns:p14="http://schemas.microsoft.com/office/powerpoint/2010/main" val="2868886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4C1279B-FA9F-49C2-901C-8F9719EE7B68}" type="datetimeFigureOut">
              <a:rPr lang="en-US" smtClean="0"/>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AA194F-F112-4444-A607-0A2086E4292D}" type="slidenum">
              <a:rPr lang="en-US" smtClean="0"/>
              <a:t>‹#›</a:t>
            </a:fld>
            <a:endParaRPr lang="en-US"/>
          </a:p>
        </p:txBody>
      </p:sp>
    </p:spTree>
    <p:extLst>
      <p:ext uri="{BB962C8B-B14F-4D97-AF65-F5344CB8AC3E}">
        <p14:creationId xmlns:p14="http://schemas.microsoft.com/office/powerpoint/2010/main" val="414747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4C1279B-FA9F-49C2-901C-8F9719EE7B68}" type="datetimeFigureOut">
              <a:rPr lang="en-US" smtClean="0"/>
              <a:t>6/14/2017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AA194F-F112-4444-A607-0A2086E4292D}" type="slidenum">
              <a:rPr lang="en-US" smtClean="0"/>
              <a:t>‹#›</a:t>
            </a:fld>
            <a:endParaRPr lang="en-US"/>
          </a:p>
        </p:txBody>
      </p:sp>
    </p:spTree>
    <p:extLst>
      <p:ext uri="{BB962C8B-B14F-4D97-AF65-F5344CB8AC3E}">
        <p14:creationId xmlns:p14="http://schemas.microsoft.com/office/powerpoint/2010/main" val="4128392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4C1279B-FA9F-49C2-901C-8F9719EE7B68}" type="datetimeFigureOut">
              <a:rPr lang="en-US" smtClean="0"/>
              <a:t>6/14/2017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AA194F-F112-4444-A607-0A2086E4292D}" type="slidenum">
              <a:rPr lang="en-US" smtClean="0"/>
              <a:t>‹#›</a:t>
            </a:fld>
            <a:endParaRPr lang="en-US"/>
          </a:p>
        </p:txBody>
      </p:sp>
    </p:spTree>
    <p:extLst>
      <p:ext uri="{BB962C8B-B14F-4D97-AF65-F5344CB8AC3E}">
        <p14:creationId xmlns:p14="http://schemas.microsoft.com/office/powerpoint/2010/main" val="1517284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C1279B-FA9F-49C2-901C-8F9719EE7B68}" type="datetimeFigureOut">
              <a:rPr lang="en-US" smtClean="0"/>
              <a:t>6/14/2017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AA194F-F112-4444-A607-0A2086E4292D}" type="slidenum">
              <a:rPr lang="en-US" smtClean="0"/>
              <a:t>‹#›</a:t>
            </a:fld>
            <a:endParaRPr lang="en-US"/>
          </a:p>
        </p:txBody>
      </p:sp>
    </p:spTree>
    <p:extLst>
      <p:ext uri="{BB962C8B-B14F-4D97-AF65-F5344CB8AC3E}">
        <p14:creationId xmlns:p14="http://schemas.microsoft.com/office/powerpoint/2010/main" val="2963388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C1279B-FA9F-49C2-901C-8F9719EE7B68}" type="datetimeFigureOut">
              <a:rPr lang="en-US" smtClean="0"/>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AA194F-F112-4444-A607-0A2086E4292D}" type="slidenum">
              <a:rPr lang="en-US" smtClean="0"/>
              <a:t>‹#›</a:t>
            </a:fld>
            <a:endParaRPr lang="en-US"/>
          </a:p>
        </p:txBody>
      </p:sp>
    </p:spTree>
    <p:extLst>
      <p:ext uri="{BB962C8B-B14F-4D97-AF65-F5344CB8AC3E}">
        <p14:creationId xmlns:p14="http://schemas.microsoft.com/office/powerpoint/2010/main" val="36474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C1279B-FA9F-49C2-901C-8F9719EE7B68}" type="datetimeFigureOut">
              <a:rPr lang="en-US" smtClean="0"/>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AA194F-F112-4444-A607-0A2086E4292D}" type="slidenum">
              <a:rPr lang="en-US" smtClean="0"/>
              <a:t>‹#›</a:t>
            </a:fld>
            <a:endParaRPr lang="en-US"/>
          </a:p>
        </p:txBody>
      </p:sp>
    </p:spTree>
    <p:extLst>
      <p:ext uri="{BB962C8B-B14F-4D97-AF65-F5344CB8AC3E}">
        <p14:creationId xmlns:p14="http://schemas.microsoft.com/office/powerpoint/2010/main" val="1086078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C1279B-FA9F-49C2-901C-8F9719EE7B68}" type="datetimeFigureOut">
              <a:rPr lang="en-US" smtClean="0"/>
              <a:t>6/14/2017</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8AA194F-F112-4444-A607-0A2086E4292D}" type="slidenum">
              <a:rPr lang="en-US" smtClean="0"/>
              <a:t>‹#›</a:t>
            </a:fld>
            <a:endParaRPr lang="en-US"/>
          </a:p>
        </p:txBody>
      </p:sp>
    </p:spTree>
    <p:extLst>
      <p:ext uri="{BB962C8B-B14F-4D97-AF65-F5344CB8AC3E}">
        <p14:creationId xmlns:p14="http://schemas.microsoft.com/office/powerpoint/2010/main" val="253396023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803007"/>
            <a:ext cx="10515600" cy="1325563"/>
          </a:xfrm>
        </p:spPr>
        <p:txBody>
          <a:bodyPr/>
          <a:lstStyle/>
          <a:p>
            <a:pPr algn="ctr"/>
            <a:r>
              <a:rPr lang="en-US" b="1" dirty="0" smtClean="0">
                <a:latin typeface="Blackadder ITC" panose="04020505051007020D02" pitchFamily="82" charset="0"/>
              </a:rPr>
              <a:t>Mike Tyson: The Path to Deviance</a:t>
            </a:r>
            <a:endParaRPr lang="en-US" b="1" dirty="0">
              <a:latin typeface="Blackadder ITC" panose="04020505051007020D02" pitchFamily="82" charset="0"/>
            </a:endParaRPr>
          </a:p>
        </p:txBody>
      </p:sp>
      <p:graphicFrame>
        <p:nvGraphicFramePr>
          <p:cNvPr id="9" name="Diagram 8"/>
          <p:cNvGraphicFramePr/>
          <p:nvPr>
            <p:extLst>
              <p:ext uri="{D42A27DB-BD31-4B8C-83A1-F6EECF244321}">
                <p14:modId xmlns:p14="http://schemas.microsoft.com/office/powerpoint/2010/main" val="3763629370"/>
              </p:ext>
            </p:extLst>
          </p:nvPr>
        </p:nvGraphicFramePr>
        <p:xfrm>
          <a:off x="1056068" y="2369713"/>
          <a:ext cx="9709239" cy="3845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3909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40" y="467933"/>
            <a:ext cx="8596668" cy="1320800"/>
          </a:xfrm>
        </p:spPr>
        <p:txBody>
          <a:bodyPr/>
          <a:lstStyle/>
          <a:p>
            <a:r>
              <a:rPr lang="en-US" dirty="0" smtClean="0"/>
              <a:t>Transitioning into Adulthood (Beginning of a Career)</a:t>
            </a:r>
            <a:endParaRPr lang="en-US" dirty="0"/>
          </a:p>
        </p:txBody>
      </p:sp>
      <p:sp>
        <p:nvSpPr>
          <p:cNvPr id="3" name="Content Placeholder 2"/>
          <p:cNvSpPr>
            <a:spLocks noGrp="1"/>
          </p:cNvSpPr>
          <p:nvPr>
            <p:ph idx="1"/>
          </p:nvPr>
        </p:nvSpPr>
        <p:spPr>
          <a:xfrm>
            <a:off x="979868" y="1812746"/>
            <a:ext cx="10515600" cy="4351338"/>
          </a:xfrm>
        </p:spPr>
        <p:txBody>
          <a:bodyPr>
            <a:normAutofit/>
          </a:bodyPr>
          <a:lstStyle/>
          <a:p>
            <a:r>
              <a:rPr lang="en-US" sz="2400" dirty="0" smtClean="0"/>
              <a:t>Upon entry into the world of boxing, Tyson’s world began looking up as he shook free from the life of crime</a:t>
            </a:r>
          </a:p>
          <a:p>
            <a:r>
              <a:rPr lang="en-US" sz="2400" dirty="0" smtClean="0"/>
              <a:t>However, 1982 featured a turning point in his life as he was expelled from Catskill, the institution that had taken him in after his parole. His mother also died in the same year, a development that he cited as having taken a heavy toll on him emotionally</a:t>
            </a:r>
          </a:p>
          <a:p>
            <a:r>
              <a:rPr lang="en-US" sz="2400" dirty="0" smtClean="0"/>
              <a:t>Tyson Turned professional by age 21 and broke the previously set heavyweight championship record.</a:t>
            </a:r>
          </a:p>
          <a:p>
            <a:r>
              <a:rPr lang="en-US" sz="2400" dirty="0" smtClean="0"/>
              <a:t>D’Amato’s death in 1985 destabilized him while h was 18, as he was left the father figure he had grown accustomed to.</a:t>
            </a:r>
            <a:endParaRPr lang="en-US" sz="2400" dirty="0"/>
          </a:p>
        </p:txBody>
      </p:sp>
    </p:spTree>
    <p:extLst>
      <p:ext uri="{BB962C8B-B14F-4D97-AF65-F5344CB8AC3E}">
        <p14:creationId xmlns:p14="http://schemas.microsoft.com/office/powerpoint/2010/main" val="3230441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Transitioning to Adulthood (The rise to stardom) </a:t>
            </a:r>
            <a:endParaRPr lang="en-US" dirty="0"/>
          </a:p>
        </p:txBody>
      </p:sp>
      <p:sp>
        <p:nvSpPr>
          <p:cNvPr id="3" name="Content Placeholder 2"/>
          <p:cNvSpPr>
            <a:spLocks noGrp="1"/>
          </p:cNvSpPr>
          <p:nvPr>
            <p:ph idx="1"/>
          </p:nvPr>
        </p:nvSpPr>
        <p:spPr>
          <a:xfrm>
            <a:off x="838200" y="1944709"/>
            <a:ext cx="7314127" cy="4232253"/>
          </a:xfrm>
        </p:spPr>
        <p:txBody>
          <a:bodyPr>
            <a:noAutofit/>
          </a:bodyPr>
          <a:lstStyle/>
          <a:p>
            <a:r>
              <a:rPr lang="en-US" sz="2400" dirty="0" smtClean="0"/>
              <a:t>The development from a life of delinquency to boxing success propelled Tyson to the center of the attention of the media</a:t>
            </a:r>
          </a:p>
          <a:p>
            <a:r>
              <a:rPr lang="en-US" sz="2400" dirty="0" smtClean="0"/>
              <a:t>By the age of 20, had won 21 out of his 22 fights through knock out and remained unbeaten (He managed to beat Trevor </a:t>
            </a:r>
            <a:r>
              <a:rPr lang="en-US" sz="2400" dirty="0" err="1" smtClean="0"/>
              <a:t>Berbick</a:t>
            </a:r>
            <a:r>
              <a:rPr lang="en-US" sz="2400" dirty="0" smtClean="0"/>
              <a:t> through a 2</a:t>
            </a:r>
            <a:r>
              <a:rPr lang="en-US" sz="2400" baseline="30000" dirty="0" smtClean="0"/>
              <a:t>nd</a:t>
            </a:r>
            <a:r>
              <a:rPr lang="en-US" sz="2400" dirty="0" smtClean="0"/>
              <a:t> round knockout during the period)</a:t>
            </a:r>
          </a:p>
          <a:p>
            <a:r>
              <a:rPr lang="en-US" sz="2400" dirty="0" smtClean="0"/>
              <a:t>The success saw him begin partying with other stars</a:t>
            </a:r>
          </a:p>
          <a:p>
            <a:r>
              <a:rPr lang="en-US" sz="2400" dirty="0" smtClean="0"/>
              <a:t>In 1987 he began dating Robin Given (an actress), and the two got married on 7</a:t>
            </a:r>
            <a:r>
              <a:rPr lang="en-US" sz="2400" baseline="30000" dirty="0" smtClean="0"/>
              <a:t>th</a:t>
            </a:r>
            <a:r>
              <a:rPr lang="en-US" sz="2400" dirty="0" smtClean="0"/>
              <a:t> February 1988. </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3636" y="2036472"/>
            <a:ext cx="3613867" cy="3269623"/>
          </a:xfrm>
          <a:prstGeom prst="rect">
            <a:avLst/>
          </a:prstGeom>
        </p:spPr>
      </p:pic>
    </p:spTree>
    <p:extLst>
      <p:ext uri="{BB962C8B-B14F-4D97-AF65-F5344CB8AC3E}">
        <p14:creationId xmlns:p14="http://schemas.microsoft.com/office/powerpoint/2010/main" val="3414784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84349"/>
          </a:xfrm>
        </p:spPr>
        <p:txBody>
          <a:bodyPr/>
          <a:lstStyle/>
          <a:p>
            <a:r>
              <a:rPr lang="en-US" dirty="0" smtClean="0"/>
              <a:t>Early Adulthood</a:t>
            </a:r>
            <a:endParaRPr lang="en-US" dirty="0"/>
          </a:p>
        </p:txBody>
      </p:sp>
      <p:sp>
        <p:nvSpPr>
          <p:cNvPr id="3" name="Content Placeholder 2"/>
          <p:cNvSpPr>
            <a:spLocks noGrp="1"/>
          </p:cNvSpPr>
          <p:nvPr>
            <p:ph idx="1"/>
          </p:nvPr>
        </p:nvSpPr>
        <p:spPr/>
        <p:txBody>
          <a:bodyPr/>
          <a:lstStyle/>
          <a:p>
            <a:r>
              <a:rPr lang="en-US" sz="2400" dirty="0" smtClean="0"/>
              <a:t>Known as a notorious, Tyson’s life was full of controversies according to different sources.</a:t>
            </a:r>
          </a:p>
          <a:p>
            <a:r>
              <a:rPr lang="en-US" sz="2400" dirty="0" smtClean="0"/>
              <a:t>Growing from childhood,  Tyson was already enjoying success with respect to his career.</a:t>
            </a:r>
          </a:p>
          <a:p>
            <a:r>
              <a:rPr lang="en-US" sz="2400" dirty="0" smtClean="0"/>
              <a:t>Around that time, the boxer was a global champion putting him at the edge of people’s attention</a:t>
            </a:r>
          </a:p>
          <a:p>
            <a:r>
              <a:rPr lang="en-US" sz="2400" dirty="0" smtClean="0"/>
              <a:t>The boxer was very outgoing  and would be spotted in different occasions partying with and exploring the world alongside notable celebrities.</a:t>
            </a:r>
          </a:p>
          <a:p>
            <a:endParaRPr lang="en-US" dirty="0"/>
          </a:p>
        </p:txBody>
      </p:sp>
    </p:spTree>
    <p:extLst>
      <p:ext uri="{BB962C8B-B14F-4D97-AF65-F5344CB8AC3E}">
        <p14:creationId xmlns:p14="http://schemas.microsoft.com/office/powerpoint/2010/main" val="2282238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Lifestyle in Adulthood</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The boxer was very outgoing  and would be spotted in different occasions partying with and exploring the world alongside notable celebrities.</a:t>
            </a:r>
          </a:p>
          <a:p>
            <a:r>
              <a:rPr lang="en-US" sz="2400" dirty="0" smtClean="0"/>
              <a:t>In most instances, the boxer’s behaviors became increasingly violent and attacked different individuals regardless of gender.</a:t>
            </a:r>
          </a:p>
          <a:p>
            <a:r>
              <a:rPr lang="en-US" sz="2400" dirty="0" smtClean="0"/>
              <a:t>Different allegations of spousal abuse featuring the boxer and his wife were reported often.</a:t>
            </a:r>
          </a:p>
          <a:p>
            <a:r>
              <a:rPr lang="en-US" sz="2400" dirty="0" smtClean="0"/>
              <a:t>Several times, Tyson appeared in court faced with different charges consequent to his aggressions.</a:t>
            </a:r>
          </a:p>
          <a:p>
            <a:endParaRPr lang="en-US" dirty="0"/>
          </a:p>
        </p:txBody>
      </p:sp>
    </p:spTree>
    <p:extLst>
      <p:ext uri="{BB962C8B-B14F-4D97-AF65-F5344CB8AC3E}">
        <p14:creationId xmlns:p14="http://schemas.microsoft.com/office/powerpoint/2010/main" val="978013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of deviance…</a:t>
            </a:r>
            <a:endParaRPr lang="en-US" dirty="0"/>
          </a:p>
        </p:txBody>
      </p:sp>
      <p:sp>
        <p:nvSpPr>
          <p:cNvPr id="3" name="Content Placeholder 2"/>
          <p:cNvSpPr>
            <a:spLocks noGrp="1"/>
          </p:cNvSpPr>
          <p:nvPr>
            <p:ph idx="1"/>
          </p:nvPr>
        </p:nvSpPr>
        <p:spPr>
          <a:xfrm>
            <a:off x="838200" y="1786989"/>
            <a:ext cx="10515600" cy="4351338"/>
          </a:xfrm>
        </p:spPr>
        <p:txBody>
          <a:bodyPr>
            <a:normAutofit/>
          </a:bodyPr>
          <a:lstStyle/>
          <a:p>
            <a:r>
              <a:rPr lang="en-US" dirty="0" smtClean="0"/>
              <a:t> </a:t>
            </a:r>
            <a:r>
              <a:rPr lang="en-US" sz="2400" dirty="0" smtClean="0"/>
              <a:t>Tyson’s wife Robin Givens accused him of abuse in 1988</a:t>
            </a:r>
          </a:p>
          <a:p>
            <a:r>
              <a:rPr lang="en-US" sz="2400" dirty="0" smtClean="0"/>
              <a:t>He was also visited by Police in the same year for violent conduct that included throwing furniture through the window and forcing Givens and her mother out of the house. His wife later described the marriage to Tyson as pure hell</a:t>
            </a:r>
          </a:p>
          <a:p>
            <a:r>
              <a:rPr lang="en-US" sz="2400" dirty="0" smtClean="0"/>
              <a:t>Broke a his right hand following a street brawl 4 a.m. that involved Mitch Green, a professional fighter.</a:t>
            </a:r>
          </a:p>
          <a:p>
            <a:pPr marL="0" indent="0">
              <a:buNone/>
            </a:pPr>
            <a:r>
              <a:rPr lang="en-US" sz="2400" dirty="0" smtClean="0"/>
              <a:t>It is apparent that his life as a child and the troubles he underwent while growing up affected his behavior and contributed to the troubles he often had with the law.</a:t>
            </a:r>
          </a:p>
        </p:txBody>
      </p:sp>
    </p:spTree>
    <p:extLst>
      <p:ext uri="{BB962C8B-B14F-4D97-AF65-F5344CB8AC3E}">
        <p14:creationId xmlns:p14="http://schemas.microsoft.com/office/powerpoint/2010/main" val="1535590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Struggles and Court Cases with women</a:t>
            </a:r>
            <a:endParaRPr lang="en-US" dirty="0"/>
          </a:p>
        </p:txBody>
      </p:sp>
      <p:sp>
        <p:nvSpPr>
          <p:cNvPr id="3" name="Content Placeholder 2"/>
          <p:cNvSpPr>
            <a:spLocks noGrp="1"/>
          </p:cNvSpPr>
          <p:nvPr>
            <p:ph idx="1"/>
          </p:nvPr>
        </p:nvSpPr>
        <p:spPr/>
        <p:txBody>
          <a:bodyPr>
            <a:normAutofit/>
          </a:bodyPr>
          <a:lstStyle/>
          <a:p>
            <a:endParaRPr lang="en-US" dirty="0" smtClean="0"/>
          </a:p>
          <a:p>
            <a:r>
              <a:rPr lang="en-US" sz="2400" dirty="0" smtClean="0"/>
              <a:t>Tyson’s issues with his wife and the subsequent divorce was noted as the primary point of his legal tussles</a:t>
            </a:r>
          </a:p>
          <a:p>
            <a:r>
              <a:rPr lang="en-US" sz="2400" dirty="0" smtClean="0"/>
              <a:t>In 1988, the boxer was sued by two women, Lori Davis and Sandra Miller for inappropriateness that included forceful grabbing of the ladies while dancing and insulting them</a:t>
            </a:r>
          </a:p>
          <a:p>
            <a:pPr marL="0" indent="0">
              <a:buNone/>
            </a:pPr>
            <a:r>
              <a:rPr lang="en-US" sz="2400" dirty="0" smtClean="0"/>
              <a:t>The developments from this point may be discussed as influences of the lack of care from his mother along with this troubled childhood.</a:t>
            </a:r>
            <a:endParaRPr lang="en-US" sz="2400" dirty="0"/>
          </a:p>
        </p:txBody>
      </p:sp>
    </p:spTree>
    <p:extLst>
      <p:ext uri="{BB962C8B-B14F-4D97-AF65-F5344CB8AC3E}">
        <p14:creationId xmlns:p14="http://schemas.microsoft.com/office/powerpoint/2010/main" val="2622497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Court Battles and Imprisonment</a:t>
            </a:r>
            <a:endParaRPr lang="en-US" dirty="0"/>
          </a:p>
        </p:txBody>
      </p:sp>
      <p:sp>
        <p:nvSpPr>
          <p:cNvPr id="3" name="Content Placeholder 2"/>
          <p:cNvSpPr>
            <a:spLocks noGrp="1"/>
          </p:cNvSpPr>
          <p:nvPr>
            <p:ph idx="1"/>
          </p:nvPr>
        </p:nvSpPr>
        <p:spPr/>
        <p:txBody>
          <a:bodyPr>
            <a:normAutofit/>
          </a:bodyPr>
          <a:lstStyle/>
          <a:p>
            <a:r>
              <a:rPr lang="en-US" sz="2000" dirty="0" smtClean="0"/>
              <a:t>In 1990, Tyson lost his case against Sandra Miller concerning an incident in 1988 in which the latter accused him of insulting her and grabbing her inappropriately</a:t>
            </a:r>
          </a:p>
          <a:p>
            <a:r>
              <a:rPr lang="en-US" sz="2000" dirty="0" smtClean="0"/>
              <a:t>In July 1991, he was accused of raping the Miss Black American, Desiree Washington, a case in which he was found guilty in the following year and sentenced to six years imprisonment</a:t>
            </a:r>
          </a:p>
          <a:p>
            <a:r>
              <a:rPr lang="en-US" sz="2000" dirty="0" smtClean="0"/>
              <a:t>The court ruled that he was guilty for two counts of sexual deviance and one count of rape.</a:t>
            </a:r>
          </a:p>
          <a:p>
            <a:r>
              <a:rPr lang="en-US" sz="2000" dirty="0" smtClean="0"/>
              <a:t>Tyson, while in prison, threatened a guard and was given an additional 15 days to his sentence</a:t>
            </a:r>
            <a:endParaRPr lang="en-US" sz="2000" dirty="0"/>
          </a:p>
        </p:txBody>
      </p:sp>
    </p:spTree>
    <p:extLst>
      <p:ext uri="{BB962C8B-B14F-4D97-AF65-F5344CB8AC3E}">
        <p14:creationId xmlns:p14="http://schemas.microsoft.com/office/powerpoint/2010/main" val="1289221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778" y="4962883"/>
            <a:ext cx="10515600" cy="1325563"/>
          </a:xfrm>
        </p:spPr>
        <p:txBody>
          <a:bodyPr>
            <a:normAutofit fontScale="90000"/>
          </a:bodyPr>
          <a:lstStyle/>
          <a:p>
            <a:r>
              <a:rPr lang="en-US" dirty="0" smtClean="0"/>
              <a:t>Tyson arrives in court for his rape case against the accuser Desiree Washington in 1992 (Source: Godden Nicholas Daily Mail)</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4506" y="396070"/>
            <a:ext cx="5664780" cy="4351338"/>
          </a:xfrm>
        </p:spPr>
      </p:pic>
    </p:spTree>
    <p:extLst>
      <p:ext uri="{BB962C8B-B14F-4D97-AF65-F5344CB8AC3E}">
        <p14:creationId xmlns:p14="http://schemas.microsoft.com/office/powerpoint/2010/main" val="2456508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Events Leading to the Rape Case</a:t>
            </a:r>
            <a:endParaRPr lang="en-US" dirty="0"/>
          </a:p>
        </p:txBody>
      </p:sp>
      <p:sp>
        <p:nvSpPr>
          <p:cNvPr id="3" name="Content Placeholder 2"/>
          <p:cNvSpPr>
            <a:spLocks noGrp="1"/>
          </p:cNvSpPr>
          <p:nvPr>
            <p:ph idx="1"/>
          </p:nvPr>
        </p:nvSpPr>
        <p:spPr/>
        <p:txBody>
          <a:bodyPr>
            <a:normAutofit lnSpcReduction="10000"/>
          </a:bodyPr>
          <a:lstStyle/>
          <a:p>
            <a:r>
              <a:rPr lang="en-US" sz="2000" dirty="0" smtClean="0"/>
              <a:t>The boxer was accused for sexual inappropriateness in 1988, a case which he lost in 1990. </a:t>
            </a:r>
            <a:endParaRPr lang="en-US" sz="2000" dirty="0"/>
          </a:p>
          <a:p>
            <a:r>
              <a:rPr lang="en-US" sz="2000" dirty="0" smtClean="0"/>
              <a:t>Tyson demonstrated erratic behavior and was noted to have engaged in fits of violence as his career began to deteriorate in the late 1980s</a:t>
            </a:r>
          </a:p>
          <a:p>
            <a:r>
              <a:rPr lang="en-US" sz="2000" dirty="0" smtClean="0"/>
              <a:t>Tyson was accused of domestic violence, issues that led to his divorce</a:t>
            </a:r>
          </a:p>
          <a:p>
            <a:r>
              <a:rPr lang="en-US" sz="2000" dirty="0" smtClean="0"/>
              <a:t>In 1991, he was accused of rape and went on to lose the case in 1992.</a:t>
            </a:r>
          </a:p>
          <a:p>
            <a:pPr marL="0" indent="0">
              <a:buNone/>
            </a:pPr>
            <a:r>
              <a:rPr lang="en-US" sz="2000" dirty="0" smtClean="0"/>
              <a:t>It is evident, from the string of events, that Tyson’s deviance tendencies and his aggression as a child influenced his personality. For instances, his cases demonstrate a pattern of use of force to access the things that he believes that he wants. This is justified through theories on deviance, as discussed</a:t>
            </a:r>
            <a:r>
              <a:rPr lang="en-US" dirty="0" smtClean="0"/>
              <a:t>. </a:t>
            </a:r>
            <a:endParaRPr lang="en-US" dirty="0"/>
          </a:p>
        </p:txBody>
      </p:sp>
    </p:spTree>
    <p:extLst>
      <p:ext uri="{BB962C8B-B14F-4D97-AF65-F5344CB8AC3E}">
        <p14:creationId xmlns:p14="http://schemas.microsoft.com/office/powerpoint/2010/main" val="1534482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References</a:t>
            </a:r>
            <a:endParaRPr lang="en-US" dirty="0"/>
          </a:p>
        </p:txBody>
      </p:sp>
      <p:sp>
        <p:nvSpPr>
          <p:cNvPr id="3" name="Content Placeholder 2"/>
          <p:cNvSpPr>
            <a:spLocks noGrp="1"/>
          </p:cNvSpPr>
          <p:nvPr>
            <p:ph idx="1"/>
          </p:nvPr>
        </p:nvSpPr>
        <p:spPr>
          <a:xfrm>
            <a:off x="579549" y="1481071"/>
            <a:ext cx="10161431" cy="4560292"/>
          </a:xfrm>
        </p:spPr>
        <p:txBody>
          <a:bodyPr>
            <a:normAutofit/>
          </a:bodyPr>
          <a:lstStyle/>
          <a:p>
            <a:r>
              <a:rPr lang="en-US" dirty="0" smtClean="0"/>
              <a:t>Allison, Muscatine. "Tyson Found Guilty of Rape, Two Other Charges - The Tech." The Tech - Online Edition. </a:t>
            </a:r>
            <a:r>
              <a:rPr lang="en-US" dirty="0" err="1" smtClean="0"/>
              <a:t>N.p</a:t>
            </a:r>
            <a:r>
              <a:rPr lang="en-US" dirty="0" smtClean="0"/>
              <a:t>., </a:t>
            </a:r>
            <a:r>
              <a:rPr lang="en-US" dirty="0" err="1" smtClean="0"/>
              <a:t>n.d.</a:t>
            </a:r>
            <a:r>
              <a:rPr lang="en-US" dirty="0" smtClean="0"/>
              <a:t> Web. 14 June 2017.</a:t>
            </a:r>
          </a:p>
          <a:p>
            <a:r>
              <a:rPr lang="en-US" dirty="0" err="1" smtClean="0"/>
              <a:t>Berkow</a:t>
            </a:r>
            <a:r>
              <a:rPr lang="en-US" dirty="0" smtClean="0"/>
              <a:t>, Ira. "Sports of The Times; The 'Animal' In Mike Tyson." The New York Times. The New York Times, 10 Feb. 1992. Web. 14 June 2017.</a:t>
            </a:r>
          </a:p>
          <a:p>
            <a:r>
              <a:rPr lang="en-US" dirty="0" err="1" smtClean="0"/>
              <a:t>Downes</a:t>
            </a:r>
            <a:r>
              <a:rPr lang="en-US" dirty="0"/>
              <a:t>, David, Paul Rock, and Eugene McLaughlin. </a:t>
            </a:r>
            <a:r>
              <a:rPr lang="en-US" i="1" dirty="0"/>
              <a:t>Understanding deviance: a guide to the sociology of crime and rule-breaking</a:t>
            </a:r>
            <a:r>
              <a:rPr lang="en-US" dirty="0"/>
              <a:t>. Oxford University Press, 2016</a:t>
            </a:r>
            <a:r>
              <a:rPr lang="en-US" dirty="0" smtClean="0"/>
              <a:t>.</a:t>
            </a:r>
          </a:p>
          <a:p>
            <a:r>
              <a:rPr lang="en-US" dirty="0" smtClean="0"/>
              <a:t>Larry, Hackett. "Mike Tyson is convicted of rape in 1992." NY Daily News. </a:t>
            </a:r>
            <a:r>
              <a:rPr lang="en-US" dirty="0" err="1" smtClean="0"/>
              <a:t>N.p</a:t>
            </a:r>
            <a:r>
              <a:rPr lang="en-US" dirty="0" smtClean="0"/>
              <a:t>., 09 Feb. 2015. Web. 14 June 2017.</a:t>
            </a:r>
            <a:endParaRPr lang="en-US" dirty="0"/>
          </a:p>
          <a:p>
            <a:r>
              <a:rPr lang="en-US" dirty="0" smtClean="0"/>
              <a:t>"Mike Tyson rapes a Miss Black America contestant." History.com. A&amp;E Television Networks, </a:t>
            </a:r>
            <a:r>
              <a:rPr lang="en-US" dirty="0" err="1" smtClean="0"/>
              <a:t>n.d.</a:t>
            </a:r>
            <a:r>
              <a:rPr lang="en-US" dirty="0" smtClean="0"/>
              <a:t> Web. 14 June 2017.</a:t>
            </a:r>
          </a:p>
          <a:p>
            <a:r>
              <a:rPr lang="en-US" dirty="0" smtClean="0"/>
              <a:t>"Mike Tyson." Biography.com. A&amp;E Networks Television, 28 Apr. 2017. Web. 14 June 2017.</a:t>
            </a:r>
          </a:p>
          <a:p>
            <a:r>
              <a:rPr lang="en-US" dirty="0" smtClean="0"/>
              <a:t>Tim, DELANEY. "Sports and Deviant Behavior." Philosophy Now: a magazine of ideas. </a:t>
            </a:r>
            <a:r>
              <a:rPr lang="en-US" dirty="0" err="1" smtClean="0"/>
              <a:t>N.p</a:t>
            </a:r>
            <a:r>
              <a:rPr lang="en-US" dirty="0" smtClean="0"/>
              <a:t>., </a:t>
            </a:r>
            <a:r>
              <a:rPr lang="en-US" dirty="0" err="1" smtClean="0"/>
              <a:t>n.d.</a:t>
            </a:r>
            <a:r>
              <a:rPr lang="en-US" dirty="0" smtClean="0"/>
              <a:t> Web. 14 June 2017.</a:t>
            </a:r>
          </a:p>
          <a:p>
            <a:endParaRPr lang="en-US" dirty="0" smtClean="0"/>
          </a:p>
          <a:p>
            <a:endParaRPr lang="en-US" dirty="0"/>
          </a:p>
        </p:txBody>
      </p:sp>
    </p:spTree>
    <p:extLst>
      <p:ext uri="{BB962C8B-B14F-4D97-AF65-F5344CB8AC3E}">
        <p14:creationId xmlns:p14="http://schemas.microsoft.com/office/powerpoint/2010/main" val="1707320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Introduction</a:t>
            </a:r>
            <a:endParaRPr lang="en-US" dirty="0"/>
          </a:p>
        </p:txBody>
      </p:sp>
      <p:sp>
        <p:nvSpPr>
          <p:cNvPr id="3" name="Content Placeholder 2"/>
          <p:cNvSpPr>
            <a:spLocks noGrp="1"/>
          </p:cNvSpPr>
          <p:nvPr>
            <p:ph idx="1"/>
          </p:nvPr>
        </p:nvSpPr>
        <p:spPr>
          <a:xfrm>
            <a:off x="677334" y="1339403"/>
            <a:ext cx="10643196" cy="4701959"/>
          </a:xfrm>
        </p:spPr>
        <p:txBody>
          <a:bodyPr>
            <a:normAutofit/>
          </a:bodyPr>
          <a:lstStyle/>
          <a:p>
            <a:pPr marL="0" indent="0">
              <a:buNone/>
            </a:pPr>
            <a:r>
              <a:rPr lang="en-US" sz="2000" dirty="0" smtClean="0"/>
              <a:t>Image 1 (featured in slide 1) depicts a young</a:t>
            </a:r>
            <a:r>
              <a:rPr lang="en-US" sz="2000" baseline="0" dirty="0" smtClean="0"/>
              <a:t> Mike Tyson who, despite having been rescued from the life of a ‘hoodlum’ through boxing, was not mentally freed from his troubled childhood  [image 1 retrieved from http://ringtalk.com/mike-tyson-today-part-6] In image 2 </a:t>
            </a:r>
            <a:r>
              <a:rPr lang="en-US" sz="2000" dirty="0" smtClean="0"/>
              <a:t>(featured in slide 1)</a:t>
            </a:r>
            <a:r>
              <a:rPr lang="en-US" sz="2000" baseline="0" dirty="0" smtClean="0"/>
              <a:t>, a youthful Tyson is depicted on a ring. His troubled life during his boxing years failed to match his success on the ring as he was convicted of multiple felonies, including use of and possession of drugs. [Image 2 retrieved from http://www.india.com/news/world/mike-tyson-was-sexually-abused-as-a-child-189942/] Picture 3 </a:t>
            </a:r>
            <a:r>
              <a:rPr lang="en-US" sz="2000" dirty="0" smtClean="0"/>
              <a:t>(featured in slide 1)</a:t>
            </a:r>
            <a:r>
              <a:rPr lang="en-US" sz="2000" baseline="0" dirty="0" smtClean="0"/>
              <a:t> depicts an adult Tyson who despite having been featured as one of the greatest boxers in history, was unable to manage his life and lived to a point of bankruptcy. [Image 3 retrieved from http://www.nairaland.com/1976597/boxing-champion-mike-tyson-reveals]</a:t>
            </a:r>
            <a:endParaRPr lang="en-US" sz="2000" dirty="0" smtClean="0"/>
          </a:p>
          <a:p>
            <a:pPr marL="0" indent="0">
              <a:buNone/>
            </a:pPr>
            <a:endParaRPr lang="en-US" dirty="0"/>
          </a:p>
        </p:txBody>
      </p:sp>
    </p:spTree>
    <p:extLst>
      <p:ext uri="{BB962C8B-B14F-4D97-AF65-F5344CB8AC3E}">
        <p14:creationId xmlns:p14="http://schemas.microsoft.com/office/powerpoint/2010/main" val="2070672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Birth and Childhood</a:t>
            </a:r>
            <a:endParaRPr lang="en-US" dirty="0"/>
          </a:p>
        </p:txBody>
      </p:sp>
      <p:sp>
        <p:nvSpPr>
          <p:cNvPr id="3" name="Content Placeholder 2"/>
          <p:cNvSpPr>
            <a:spLocks noGrp="1"/>
          </p:cNvSpPr>
          <p:nvPr>
            <p:ph idx="1"/>
          </p:nvPr>
        </p:nvSpPr>
        <p:spPr/>
        <p:txBody>
          <a:bodyPr/>
          <a:lstStyle/>
          <a:p>
            <a:r>
              <a:rPr lang="en-US" dirty="0" smtClean="0"/>
              <a:t>Born in Brooklyn on the 30</a:t>
            </a:r>
            <a:r>
              <a:rPr lang="en-US" baseline="30000" dirty="0" smtClean="0"/>
              <a:t>th</a:t>
            </a:r>
            <a:r>
              <a:rPr lang="en-US" dirty="0" smtClean="0"/>
              <a:t> of June 1966</a:t>
            </a:r>
          </a:p>
          <a:p>
            <a:r>
              <a:rPr lang="en-US" dirty="0" smtClean="0"/>
              <a:t>Described his father as a regular street guy that was caught up in the normal street world</a:t>
            </a:r>
          </a:p>
          <a:p>
            <a:r>
              <a:rPr lang="en-US" dirty="0" smtClean="0"/>
              <a:t>Was abandoned to care by his mother shortly after his birth (along with his siblings)</a:t>
            </a:r>
          </a:p>
          <a:p>
            <a:r>
              <a:rPr lang="en-US" dirty="0" smtClean="0"/>
              <a:t>His family had to move to Brownsville when he was about 10 years (experienced a life of poverty)</a:t>
            </a:r>
          </a:p>
          <a:p>
            <a:pPr marL="0" indent="0">
              <a:buNone/>
            </a:pPr>
            <a:endParaRPr lang="en-US" dirty="0" smtClean="0"/>
          </a:p>
        </p:txBody>
      </p:sp>
    </p:spTree>
    <p:extLst>
      <p:ext uri="{BB962C8B-B14F-4D97-AF65-F5344CB8AC3E}">
        <p14:creationId xmlns:p14="http://schemas.microsoft.com/office/powerpoint/2010/main" val="916774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Childhood Continued…</a:t>
            </a:r>
            <a:endParaRPr lang="en-US" dirty="0"/>
          </a:p>
        </p:txBody>
      </p:sp>
      <p:sp>
        <p:nvSpPr>
          <p:cNvPr id="3" name="Content Placeholder 2"/>
          <p:cNvSpPr>
            <a:spLocks noGrp="1"/>
          </p:cNvSpPr>
          <p:nvPr>
            <p:ph idx="1"/>
          </p:nvPr>
        </p:nvSpPr>
        <p:spPr/>
        <p:txBody>
          <a:bodyPr>
            <a:noAutofit/>
          </a:bodyPr>
          <a:lstStyle/>
          <a:p>
            <a:r>
              <a:rPr lang="en-US" dirty="0" smtClean="0"/>
              <a:t>Tyson was raised in a neighborhood that was full of crime</a:t>
            </a:r>
          </a:p>
          <a:p>
            <a:r>
              <a:rPr lang="en-US" dirty="0" smtClean="0"/>
              <a:t>His first fight was against older boys that had pulled off the head of one of his pigeons</a:t>
            </a:r>
          </a:p>
          <a:p>
            <a:r>
              <a:rPr lang="en-US" dirty="0" smtClean="0"/>
              <a:t>Was constantly caught engaging in petty crimes and ended up in a juvenile detention center where he was discovered as a boxer.</a:t>
            </a:r>
          </a:p>
          <a:p>
            <a:pPr marL="0" indent="0" algn="ctr">
              <a:buNone/>
            </a:pPr>
            <a:r>
              <a:rPr lang="en-US" b="1" dirty="0" smtClean="0"/>
              <a:t>Social Strain Topology (Explanation of Impacts of Tyson’s Childhood Experiences)</a:t>
            </a:r>
          </a:p>
          <a:p>
            <a:pPr marL="0" indent="0">
              <a:buNone/>
            </a:pPr>
            <a:r>
              <a:rPr lang="en-US" dirty="0" smtClean="0"/>
              <a:t>A person’s nature is influenced by the motivations or their adherence to given cultural goals. Similarly, their beliefs regarding the ways of attaining the goals also influences their nature. Tyson’s behavior was largely shaped by her social environment and the need to secure his space within the environment (</a:t>
            </a:r>
            <a:r>
              <a:rPr lang="en-US" b="1" dirty="0" err="1"/>
              <a:t>Downes</a:t>
            </a:r>
            <a:r>
              <a:rPr lang="en-US" b="1" dirty="0"/>
              <a:t>, </a:t>
            </a:r>
            <a:r>
              <a:rPr lang="en-US" b="1" dirty="0" smtClean="0"/>
              <a:t>Paul and Eugene 23</a:t>
            </a:r>
            <a:r>
              <a:rPr lang="en-US" dirty="0" smtClean="0"/>
              <a:t>). </a:t>
            </a:r>
          </a:p>
        </p:txBody>
      </p:sp>
    </p:spTree>
    <p:extLst>
      <p:ext uri="{BB962C8B-B14F-4D97-AF65-F5344CB8AC3E}">
        <p14:creationId xmlns:p14="http://schemas.microsoft.com/office/powerpoint/2010/main" val="2721366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4208730" cy="1600200"/>
          </a:xfrm>
        </p:spPr>
        <p:txBody>
          <a:bodyPr/>
          <a:lstStyle/>
          <a:p>
            <a:pPr algn="ctr"/>
            <a:r>
              <a:rPr lang="en-US" dirty="0" smtClean="0"/>
              <a:t>Road to Boxing Success</a:t>
            </a:r>
            <a:endParaRPr lang="en-US" dirty="0"/>
          </a:p>
        </p:txBody>
      </p:sp>
      <p:pic>
        <p:nvPicPr>
          <p:cNvPr id="4" name="(11) Mini BIO - Mike Tyson - YouTube">
            <a:hlinkClick r:id="" action="ppaction://media"/>
          </p:cNvPr>
          <p:cNvPicPr>
            <a:picLocks noGrp="1" noChangeAspect="1"/>
          </p:cNvPicPr>
          <p:nvPr>
            <p:ph type="pic" idx="1"/>
            <a:videoFile r:link="rId2"/>
            <p:extLst>
              <p:ext uri="{DAA4B4D4-6D71-4841-9C94-3DE7FCFB9230}">
                <p14:media xmlns:p14="http://schemas.microsoft.com/office/powerpoint/2010/main" r:embed="rId1"/>
              </p:ext>
            </p:extLst>
          </p:nvPr>
        </p:nvPicPr>
        <p:blipFill>
          <a:blip r:embed="rId5"/>
          <a:srcRect t="11106" b="11106"/>
          <a:stretch>
            <a:fillRect/>
          </a:stretch>
        </p:blipFill>
        <p:spPr>
          <a:xfrm>
            <a:off x="1557338" y="609600"/>
            <a:ext cx="6835775" cy="3844925"/>
          </a:xfrm>
        </p:spPr>
      </p:pic>
      <p:sp>
        <p:nvSpPr>
          <p:cNvPr id="5" name="Text Placeholder 4"/>
          <p:cNvSpPr>
            <a:spLocks noGrp="1"/>
          </p:cNvSpPr>
          <p:nvPr>
            <p:ph type="body" sz="half" idx="2"/>
          </p:nvPr>
        </p:nvSpPr>
        <p:spPr>
          <a:xfrm>
            <a:off x="450762" y="4610637"/>
            <a:ext cx="10045520" cy="1893194"/>
          </a:xfrm>
        </p:spPr>
        <p:txBody>
          <a:bodyPr>
            <a:normAutofit/>
          </a:bodyPr>
          <a:lstStyle/>
          <a:p>
            <a:pPr marL="285750" indent="-285750">
              <a:buFont typeface="Arial" panose="020B0604020202020204" pitchFamily="34" charset="0"/>
              <a:buChar char="•"/>
            </a:pPr>
            <a:r>
              <a:rPr lang="en-US" sz="2000" dirty="0" smtClean="0"/>
              <a:t>Whereas Tyson got a chance to be mentored and given the proper upbringing through his mentor and trainer </a:t>
            </a:r>
            <a:r>
              <a:rPr lang="en-US" sz="2000" dirty="0" err="1"/>
              <a:t>Cus</a:t>
            </a:r>
            <a:r>
              <a:rPr lang="en-US" sz="2000" dirty="0"/>
              <a:t>" </a:t>
            </a:r>
            <a:r>
              <a:rPr lang="en-US" sz="2000" dirty="0" smtClean="0"/>
              <a:t>D'Amato, his death changes the course his life took.</a:t>
            </a:r>
          </a:p>
          <a:p>
            <a:pPr marL="285750" indent="-285750">
              <a:buFont typeface="Arial" panose="020B0604020202020204" pitchFamily="34" charset="0"/>
              <a:buChar char="•"/>
            </a:pPr>
            <a:endParaRPr lang="en-US" sz="2000" dirty="0"/>
          </a:p>
          <a:p>
            <a:r>
              <a:rPr lang="en-US" sz="2000" dirty="0" smtClean="0"/>
              <a:t>Video Source: Biography.com</a:t>
            </a:r>
            <a:endParaRPr lang="en-US" sz="2000" dirty="0"/>
          </a:p>
        </p:txBody>
      </p:sp>
    </p:spTree>
    <p:extLst>
      <p:ext uri="{BB962C8B-B14F-4D97-AF65-F5344CB8AC3E}">
        <p14:creationId xmlns:p14="http://schemas.microsoft.com/office/powerpoint/2010/main" val="328981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7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424" y="352384"/>
            <a:ext cx="3854528" cy="1278466"/>
          </a:xfrm>
        </p:spPr>
        <p:txBody>
          <a:bodyPr/>
          <a:lstStyle/>
          <a:p>
            <a:r>
              <a:rPr lang="en-US" dirty="0" smtClean="0"/>
              <a:t>Growing up…</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5590" y="514350"/>
            <a:ext cx="3723907" cy="5527675"/>
          </a:xfrm>
        </p:spPr>
      </p:pic>
      <p:sp>
        <p:nvSpPr>
          <p:cNvPr id="5" name="Text Placeholder 4"/>
          <p:cNvSpPr>
            <a:spLocks noGrp="1"/>
          </p:cNvSpPr>
          <p:nvPr>
            <p:ph type="body" sz="half" idx="2"/>
          </p:nvPr>
        </p:nvSpPr>
        <p:spPr>
          <a:xfrm>
            <a:off x="425003" y="1674255"/>
            <a:ext cx="4106859" cy="3687264"/>
          </a:xfrm>
        </p:spPr>
        <p:txBody>
          <a:bodyPr>
            <a:noAutofit/>
          </a:bodyPr>
          <a:lstStyle/>
          <a:p>
            <a:pPr marL="285750" indent="-285750">
              <a:buFont typeface="Arial" panose="020B0604020202020204" pitchFamily="34" charset="0"/>
              <a:buChar char="•"/>
            </a:pPr>
            <a:r>
              <a:rPr lang="en-US" sz="1800" dirty="0" smtClean="0"/>
              <a:t>As he grew up Tyson was compelled to develop a style of street fighting as he was often the target of bullying.</a:t>
            </a:r>
          </a:p>
          <a:p>
            <a:r>
              <a:rPr lang="en-US" sz="1800" dirty="0" smtClean="0"/>
              <a:t>According to the theories of deviance, the role played by one’s motivations and natures goals, Tyson’s nature was an inevitable outcome in his life as he was influenced to adopting certain tendencies in order to achieve his goals and secure his future. </a:t>
            </a:r>
          </a:p>
          <a:p>
            <a:r>
              <a:rPr lang="en-US" sz="1800" dirty="0" smtClean="0"/>
              <a:t>Image Source (Biography.com)</a:t>
            </a:r>
            <a:endParaRPr lang="en-US" sz="1800" dirty="0"/>
          </a:p>
        </p:txBody>
      </p:sp>
    </p:spTree>
    <p:extLst>
      <p:ext uri="{BB962C8B-B14F-4D97-AF65-F5344CB8AC3E}">
        <p14:creationId xmlns:p14="http://schemas.microsoft.com/office/powerpoint/2010/main" val="2337597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up…</a:t>
            </a:r>
            <a:endParaRPr lang="en-US" dirty="0"/>
          </a:p>
        </p:txBody>
      </p:sp>
      <p:sp>
        <p:nvSpPr>
          <p:cNvPr id="3" name="Content Placeholder 2"/>
          <p:cNvSpPr>
            <a:spLocks noGrp="1"/>
          </p:cNvSpPr>
          <p:nvPr>
            <p:ph idx="1"/>
          </p:nvPr>
        </p:nvSpPr>
        <p:spPr>
          <a:xfrm>
            <a:off x="656823" y="1481071"/>
            <a:ext cx="8617179" cy="4560292"/>
          </a:xfrm>
        </p:spPr>
        <p:txBody>
          <a:bodyPr>
            <a:noAutofit/>
          </a:bodyPr>
          <a:lstStyle/>
          <a:p>
            <a:r>
              <a:rPr lang="en-US" sz="2400" dirty="0" smtClean="0"/>
              <a:t>Tyson’s street fighting styles developed into criminal activity and saw him join a gang that was referred to as Jolly Stompers</a:t>
            </a:r>
            <a:endParaRPr lang="en-US" sz="2400" dirty="0"/>
          </a:p>
          <a:p>
            <a:r>
              <a:rPr lang="en-US" sz="2400" dirty="0" smtClean="0"/>
              <a:t>He was often tasked with cleaning out the registers as the victims were held at gunpoint by the older members of the gang.</a:t>
            </a:r>
          </a:p>
          <a:p>
            <a:r>
              <a:rPr lang="en-US" sz="2400" dirty="0" smtClean="0"/>
              <a:t>Tyson was arrested on different occasions more than 30 times by the age of 13.</a:t>
            </a:r>
          </a:p>
          <a:p>
            <a:r>
              <a:rPr lang="en-US" sz="2400" dirty="0" smtClean="0"/>
              <a:t>He was committed to a reform school, </a:t>
            </a:r>
            <a:r>
              <a:rPr lang="en-US" sz="2400" dirty="0"/>
              <a:t>Tryon School for </a:t>
            </a:r>
            <a:r>
              <a:rPr lang="en-US" sz="2400" dirty="0" smtClean="0"/>
              <a:t>Boys, that was located in upstate New York.</a:t>
            </a:r>
          </a:p>
          <a:p>
            <a:r>
              <a:rPr lang="en-US" sz="2400" dirty="0" smtClean="0"/>
              <a:t>Showed determination in learning while at the school, and was specifically interested in boxing. </a:t>
            </a:r>
            <a:endParaRPr lang="en-US" sz="2400" dirty="0"/>
          </a:p>
        </p:txBody>
      </p:sp>
    </p:spTree>
    <p:extLst>
      <p:ext uri="{BB962C8B-B14F-4D97-AF65-F5344CB8AC3E}">
        <p14:creationId xmlns:p14="http://schemas.microsoft.com/office/powerpoint/2010/main" val="3791840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043" y="695459"/>
            <a:ext cx="7798560" cy="1143000"/>
          </a:xfrm>
        </p:spPr>
        <p:txBody>
          <a:bodyPr>
            <a:normAutofit/>
          </a:bodyPr>
          <a:lstStyle/>
          <a:p>
            <a:r>
              <a:rPr lang="en-US" sz="4000" dirty="0" smtClean="0"/>
              <a:t>Growing up…</a:t>
            </a:r>
            <a:endParaRPr lang="en-US" sz="40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8244" y="2498501"/>
            <a:ext cx="3501333" cy="3631843"/>
          </a:xfrm>
        </p:spPr>
      </p:pic>
      <p:sp>
        <p:nvSpPr>
          <p:cNvPr id="8" name="Text Placeholder 7"/>
          <p:cNvSpPr>
            <a:spLocks noGrp="1"/>
          </p:cNvSpPr>
          <p:nvPr>
            <p:ph type="body" sz="half" idx="2"/>
          </p:nvPr>
        </p:nvSpPr>
        <p:spPr>
          <a:xfrm>
            <a:off x="5782614" y="2434107"/>
            <a:ext cx="5042481" cy="3937157"/>
          </a:xfrm>
        </p:spPr>
        <p:txBody>
          <a:bodyPr>
            <a:noAutofit/>
          </a:bodyPr>
          <a:lstStyle/>
          <a:p>
            <a:pPr marL="285750" indent="-285750">
              <a:buFont typeface="Arial" panose="020B0604020202020204" pitchFamily="34" charset="0"/>
              <a:buChar char="•"/>
            </a:pPr>
            <a:r>
              <a:rPr lang="en-US" sz="2000" dirty="0" err="1" smtClean="0"/>
              <a:t>Cus</a:t>
            </a:r>
            <a:r>
              <a:rPr lang="en-US" sz="2000" dirty="0" smtClean="0"/>
              <a:t> D’Amato and Mike Tyson developed a close relationship that would see the fighter commit his energy to becoming one of the best boxers globally.</a:t>
            </a:r>
          </a:p>
          <a:p>
            <a:pPr marL="285750" indent="-285750">
              <a:buFont typeface="Arial" panose="020B0604020202020204" pitchFamily="34" charset="0"/>
              <a:buChar char="•"/>
            </a:pPr>
            <a:r>
              <a:rPr lang="en-US" sz="2000" dirty="0" smtClean="0"/>
              <a:t>Tyson sought to have an impact on the people around him. He struggled to make a strong impression through success as a fighter.</a:t>
            </a:r>
          </a:p>
          <a:p>
            <a:pPr marL="285750" indent="-285750">
              <a:buFont typeface="Arial" panose="020B0604020202020204" pitchFamily="34" charset="0"/>
              <a:buChar char="•"/>
            </a:pPr>
            <a:r>
              <a:rPr lang="en-US" sz="2000" dirty="0" smtClean="0"/>
              <a:t>Became a formidable force in boxing by age 16</a:t>
            </a:r>
          </a:p>
          <a:p>
            <a:pPr marL="285750" indent="-285750">
              <a:buFont typeface="Arial" panose="020B0604020202020204" pitchFamily="34" charset="0"/>
              <a:buChar char="•"/>
            </a:pPr>
            <a:r>
              <a:rPr lang="en-US" sz="2000" dirty="0" smtClean="0"/>
              <a:t>Was strongly influenced by the role that D’Amato played in his life.</a:t>
            </a:r>
            <a:endParaRPr lang="en-US" sz="2000" dirty="0"/>
          </a:p>
        </p:txBody>
      </p:sp>
    </p:spTree>
    <p:extLst>
      <p:ext uri="{BB962C8B-B14F-4D97-AF65-F5344CB8AC3E}">
        <p14:creationId xmlns:p14="http://schemas.microsoft.com/office/powerpoint/2010/main" val="7904507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728" y="1043188"/>
            <a:ext cx="3920423" cy="643944"/>
          </a:xfrm>
        </p:spPr>
        <p:txBody>
          <a:bodyPr>
            <a:normAutofit/>
          </a:bodyPr>
          <a:lstStyle/>
          <a:p>
            <a:r>
              <a:rPr lang="en-US" sz="3200" dirty="0" smtClean="0"/>
              <a:t>Growing up…</a:t>
            </a:r>
            <a:endParaRPr lang="en-US" sz="3200" dirty="0"/>
          </a:p>
        </p:txBody>
      </p:sp>
      <p:pic>
        <p:nvPicPr>
          <p:cNvPr id="4" name="Mike Tyson  Cus DAmat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60913" y="2011363"/>
            <a:ext cx="4511675" cy="2533650"/>
          </a:xfrm>
        </p:spPr>
      </p:pic>
      <p:sp>
        <p:nvSpPr>
          <p:cNvPr id="5" name="Text Placeholder 4"/>
          <p:cNvSpPr>
            <a:spLocks noGrp="1"/>
          </p:cNvSpPr>
          <p:nvPr>
            <p:ph type="body" sz="half" idx="2"/>
          </p:nvPr>
        </p:nvSpPr>
        <p:spPr>
          <a:xfrm>
            <a:off x="489397" y="1687133"/>
            <a:ext cx="4042465" cy="3674386"/>
          </a:xfrm>
        </p:spPr>
        <p:txBody>
          <a:bodyPr>
            <a:normAutofit/>
          </a:bodyPr>
          <a:lstStyle/>
          <a:p>
            <a:r>
              <a:rPr lang="en-US" sz="2400" dirty="0" smtClean="0"/>
              <a:t>Video of Tyson acknowledging the role </a:t>
            </a:r>
            <a:r>
              <a:rPr lang="en-US" sz="2400" dirty="0" err="1" smtClean="0"/>
              <a:t>Cus</a:t>
            </a:r>
            <a:r>
              <a:rPr lang="en-US" sz="2400" dirty="0" smtClean="0"/>
              <a:t> D’Amato played in his life.</a:t>
            </a:r>
          </a:p>
          <a:p>
            <a:r>
              <a:rPr lang="en-US" sz="2400" dirty="0" smtClean="0"/>
              <a:t>Under D’Amato’s guidance, the 14-year-old Tyson was paroled from Tyron</a:t>
            </a:r>
          </a:p>
          <a:p>
            <a:r>
              <a:rPr lang="en-US" sz="2400" dirty="0" smtClean="0"/>
              <a:t>Video Source (</a:t>
            </a:r>
            <a:r>
              <a:rPr lang="en-US" sz="2400" dirty="0" err="1" smtClean="0"/>
              <a:t>Maxioteque</a:t>
            </a:r>
            <a:r>
              <a:rPr lang="en-US" sz="2400" dirty="0" smtClean="0"/>
              <a:t>: </a:t>
            </a:r>
            <a:r>
              <a:rPr lang="en-US" sz="2400" dirty="0" err="1" smtClean="0"/>
              <a:t>youtube</a:t>
            </a:r>
            <a:r>
              <a:rPr lang="en-US" sz="2400" dirty="0" smtClean="0"/>
              <a:t>)</a:t>
            </a:r>
            <a:endParaRPr lang="en-US" sz="2400" dirty="0"/>
          </a:p>
        </p:txBody>
      </p:sp>
    </p:spTree>
    <p:extLst>
      <p:ext uri="{BB962C8B-B14F-4D97-AF65-F5344CB8AC3E}">
        <p14:creationId xmlns:p14="http://schemas.microsoft.com/office/powerpoint/2010/main" val="3006133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316</TotalTime>
  <Words>1590</Words>
  <Application>Microsoft Office PowerPoint</Application>
  <PresentationFormat>Widescreen</PresentationFormat>
  <Paragraphs>94</Paragraphs>
  <Slides>19</Slides>
  <Notes>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Blackadder ITC</vt:lpstr>
      <vt:lpstr>Calibri</vt:lpstr>
      <vt:lpstr>Trebuchet MS</vt:lpstr>
      <vt:lpstr>Wingdings 3</vt:lpstr>
      <vt:lpstr>Facet</vt:lpstr>
      <vt:lpstr>Mike Tyson: The Path to Deviance</vt:lpstr>
      <vt:lpstr>Introduction</vt:lpstr>
      <vt:lpstr>Birth and Childhood</vt:lpstr>
      <vt:lpstr>Childhood Continued…</vt:lpstr>
      <vt:lpstr>Road to Boxing Success</vt:lpstr>
      <vt:lpstr>Growing up…</vt:lpstr>
      <vt:lpstr>Growing up…</vt:lpstr>
      <vt:lpstr>Growing up…</vt:lpstr>
      <vt:lpstr>Growing up…</vt:lpstr>
      <vt:lpstr>Transitioning into Adulthood (Beginning of a Career)</vt:lpstr>
      <vt:lpstr>Transitioning to Adulthood (The rise to stardom) </vt:lpstr>
      <vt:lpstr>Early Adulthood</vt:lpstr>
      <vt:lpstr>Lifestyle in Adulthood</vt:lpstr>
      <vt:lpstr>Life of deviance…</vt:lpstr>
      <vt:lpstr>The Struggles and Court Cases with women</vt:lpstr>
      <vt:lpstr>Court Battles and Imprisonment</vt:lpstr>
      <vt:lpstr>Tyson arrives in court for his rape case against the accuser Desiree Washington in 1992 (Source: Godden Nicholas Daily Mail)</vt:lpstr>
      <vt:lpstr>Events Leading to the Rape Case</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Mike Tyson: The Path to Deviance</dc:title>
  <dc:creator>GABRIEL OMONDI</dc:creator>
  <cp:lastModifiedBy>GABRIEL OMONDI</cp:lastModifiedBy>
  <cp:revision>23</cp:revision>
  <dcterms:created xsi:type="dcterms:W3CDTF">2017-06-14T07:26:05Z</dcterms:created>
  <dcterms:modified xsi:type="dcterms:W3CDTF">2017-06-14T12:42:35Z</dcterms:modified>
</cp:coreProperties>
</file>