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FAE4-78EE-406E-8223-C8F7C9DB74C6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7972-F571-4045-9001-3A5EC58B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17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FAE4-78EE-406E-8223-C8F7C9DB74C6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7972-F571-4045-9001-3A5EC58B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05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FAE4-78EE-406E-8223-C8F7C9DB74C6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7972-F571-4045-9001-3A5EC58B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7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FAE4-78EE-406E-8223-C8F7C9DB74C6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7972-F571-4045-9001-3A5EC58BC95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677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FAE4-78EE-406E-8223-C8F7C9DB74C6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7972-F571-4045-9001-3A5EC58B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12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FAE4-78EE-406E-8223-C8F7C9DB74C6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7972-F571-4045-9001-3A5EC58B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20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FAE4-78EE-406E-8223-C8F7C9DB74C6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7972-F571-4045-9001-3A5EC58B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02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FAE4-78EE-406E-8223-C8F7C9DB74C6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7972-F571-4045-9001-3A5EC58B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381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FAE4-78EE-406E-8223-C8F7C9DB74C6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7972-F571-4045-9001-3A5EC58B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1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FAE4-78EE-406E-8223-C8F7C9DB74C6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7972-F571-4045-9001-3A5EC58B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4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FAE4-78EE-406E-8223-C8F7C9DB74C6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7972-F571-4045-9001-3A5EC58B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58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FAE4-78EE-406E-8223-C8F7C9DB74C6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7972-F571-4045-9001-3A5EC58B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9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FAE4-78EE-406E-8223-C8F7C9DB74C6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7972-F571-4045-9001-3A5EC58B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98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FAE4-78EE-406E-8223-C8F7C9DB74C6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7972-F571-4045-9001-3A5EC58B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5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FAE4-78EE-406E-8223-C8F7C9DB74C6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7972-F571-4045-9001-3A5EC58B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00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FAE4-78EE-406E-8223-C8F7C9DB74C6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7972-F571-4045-9001-3A5EC58B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5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FAE4-78EE-406E-8223-C8F7C9DB74C6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D7972-F571-4045-9001-3A5EC58B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43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B62FAE4-78EE-406E-8223-C8F7C9DB74C6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D7972-F571-4045-9001-3A5EC58BC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356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BBBBB-82E3-4109-B13E-B7A9792F9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295" y="1266958"/>
            <a:ext cx="6808362" cy="4528457"/>
          </a:xfrm>
        </p:spPr>
        <p:txBody>
          <a:bodyPr anchor="ctr">
            <a:normAutofit/>
          </a:bodyPr>
          <a:lstStyle/>
          <a:p>
            <a:r>
              <a:rPr lang="en-GB" dirty="0"/>
              <a:t>pH and Growth Inhibition of Bacteria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89D247-E137-484E-A979-A2C6A403C1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1266958"/>
            <a:ext cx="2904124" cy="4528457"/>
          </a:xfrm>
        </p:spPr>
        <p:txBody>
          <a:bodyPr anchor="ctr">
            <a:normAutofit/>
          </a:bodyPr>
          <a:lstStyle/>
          <a:p>
            <a:pPr algn="r"/>
            <a:r>
              <a:rPr lang="en-GB" dirty="0">
                <a:solidFill>
                  <a:schemeClr val="tx2"/>
                </a:solidFill>
              </a:rPr>
              <a:t>Name</a:t>
            </a:r>
          </a:p>
          <a:p>
            <a:pPr algn="r"/>
            <a:r>
              <a:rPr lang="en-GB" dirty="0">
                <a:solidFill>
                  <a:schemeClr val="tx2"/>
                </a:solidFill>
              </a:rPr>
              <a:t>School</a:t>
            </a:r>
          </a:p>
          <a:p>
            <a:pPr algn="r"/>
            <a:r>
              <a:rPr lang="en-GB" dirty="0">
                <a:solidFill>
                  <a:schemeClr val="tx2"/>
                </a:solidFill>
              </a:rPr>
              <a:t>Course ID and Name</a:t>
            </a:r>
          </a:p>
          <a:p>
            <a:pPr algn="r"/>
            <a:r>
              <a:rPr lang="en-GB" dirty="0">
                <a:solidFill>
                  <a:schemeClr val="tx2"/>
                </a:solidFill>
              </a:rPr>
              <a:t>Professor’s Name</a:t>
            </a:r>
          </a:p>
          <a:p>
            <a:pPr algn="r"/>
            <a:r>
              <a:rPr lang="en-GB" dirty="0">
                <a:solidFill>
                  <a:schemeClr val="tx2"/>
                </a:solidFill>
              </a:rPr>
              <a:t>DDMMYYYY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578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65A38-F32D-4970-AF06-23E169F26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9EE02-86FC-4253-BEA8-151FB1F61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2052918"/>
            <a:ext cx="8946541" cy="4195481"/>
          </a:xfrm>
        </p:spPr>
        <p:txBody>
          <a:bodyPr/>
          <a:lstStyle/>
          <a:p>
            <a:r>
              <a:rPr lang="en-GB" dirty="0"/>
              <a:t>pH affects the structure and function of physiochemical properties</a:t>
            </a:r>
          </a:p>
          <a:p>
            <a:r>
              <a:rPr lang="en-GB" dirty="0"/>
              <a:t>Study hypothesis that altering pH affects the structure, function, and process in biological processes</a:t>
            </a:r>
          </a:p>
          <a:p>
            <a:r>
              <a:rPr lang="en-GB" dirty="0"/>
              <a:t>Biological processes depend on the environment</a:t>
            </a:r>
          </a:p>
          <a:p>
            <a:r>
              <a:rPr lang="en-GB" dirty="0"/>
              <a:t>pH affects the speed and complexity of biological processes</a:t>
            </a:r>
          </a:p>
          <a:p>
            <a:r>
              <a:rPr lang="en-GB" dirty="0"/>
              <a:t>Fermentation processes increase with increase in acidity</a:t>
            </a:r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9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23A06-619E-4E92-80CB-C7D9A0EE0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Rationale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412C3-15D8-4CEA-B847-1A3BA4ED1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pH determines the function and structure of biological molecules (Sanchez-Clemente et al., 2018)</a:t>
            </a:r>
          </a:p>
          <a:p>
            <a:r>
              <a:rPr lang="en-GB" dirty="0"/>
              <a:t>Ph affects chemical reactions’ thermodynamic forces, especially those involving metabolic protons (Sanchez-Clemente et al., 2018)</a:t>
            </a:r>
          </a:p>
          <a:p>
            <a:r>
              <a:rPr lang="en-GB" dirty="0"/>
              <a:t>Bacteria growth conditions primarily influence biological processes (Kurniawan et al., 2018)</a:t>
            </a:r>
          </a:p>
          <a:p>
            <a:r>
              <a:rPr lang="en-GB" dirty="0"/>
              <a:t>pH changes in solutions result in alterations in bacterial dispersion and consequent physiochemical properties (Alpaslan, et al., 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7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23A06-619E-4E92-80CB-C7D9A0EE0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412C3-15D8-4CEA-B847-1A3BA4ED1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Research identifies pH as a significant factor affecting the acidity of products in biological processes (Yang et al., 2018)</a:t>
            </a:r>
          </a:p>
          <a:p>
            <a:r>
              <a:rPr lang="en-GB" dirty="0"/>
              <a:t>Different physiochemical properties affect Ph-sensitivity (Yang et al., 2018)</a:t>
            </a:r>
          </a:p>
          <a:p>
            <a:r>
              <a:rPr lang="en-GB" dirty="0"/>
              <a:t>Extreme pH changes are associated with extinction of bacterial population in an environment of chemical process (Ratzke and Gore, 2018)</a:t>
            </a:r>
          </a:p>
          <a:p>
            <a:r>
              <a:rPr lang="en-GB" dirty="0"/>
              <a:t>pH has significant influence in the growth of organisms</a:t>
            </a:r>
          </a:p>
          <a:p>
            <a:pPr lvl="1"/>
            <a:r>
              <a:rPr lang="en-GB" dirty="0"/>
              <a:t>It also influences genetic expression, with low pH being ideal for optimal expression (Huang et al., 2017)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528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B6ED7-DF21-4DA0-BB92-4526C8DDC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b="0" i="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References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F94BEA3-0F97-4E39-844E-C09CA075B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5053" y="1280160"/>
            <a:ext cx="6748560" cy="48365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eaLnBrk="1" fontAlgn="base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tabLst/>
            </a:pPr>
            <a:r>
              <a:rPr kumimoji="0" lang="en-US" altLang="en-US" sz="1300" u="none" strike="noStrike" cap="none" normalizeH="0" baseline="0" dirty="0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Alpaslan, E., Geilich, B. M., Yazici, H., &amp; Webster, T. J. (2017). pH-controlled Cerium Oxide nanoparticle inhibition of both gram-positive and gram-negative bacteria growth. Scientific Reports, 7(1), 1-12. Retrieved from https://www.nature.com/articles/srep45859.pdf</a:t>
            </a:r>
          </a:p>
          <a:p>
            <a:pPr marL="0" marR="0" lvl="0" indent="0" eaLnBrk="1" fontAlgn="base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tabLst/>
            </a:pPr>
            <a:r>
              <a:rPr kumimoji="0" lang="en-US" altLang="en-US" sz="1300" u="none" strike="noStrike" cap="none" normalizeH="0" baseline="0" dirty="0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Huang, X., Zhang, K., Deng, M., Exterkate, R. A., Liu, C., Zhou, X., . . . Cate, J. (2017). Effect of arginine on the growth and biofilm formation of oral bacteria. Archives of Oral Biology, 82, 256-372. doi:10.1016/j.archoralbio.2017.06.026</a:t>
            </a:r>
          </a:p>
          <a:p>
            <a:pPr marL="0" marR="0" lvl="0" indent="0" eaLnBrk="1" fontAlgn="base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tabLst/>
            </a:pPr>
            <a:r>
              <a:rPr kumimoji="0" lang="en-US" altLang="en-US" sz="1300" u="none" strike="noStrike" cap="none" normalizeH="0" baseline="0" dirty="0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Kurniawan, S., Purwanti, I., &amp; Titah, H. (2018). The effect of pH and aluminium to bacteria isolated from aluminium recycling industry. Journal of Ecological Engineering, 19(3), 154-161. Retrieved from http://yadda.icm.edu.pl/yadda/element/bwmeta1.element.baztech-70cf0bb0-de1e-4642-9c72-33d4f65fadc5/c/kurniawan_the_effect_3_2018.pdf</a:t>
            </a:r>
          </a:p>
          <a:p>
            <a:pPr marL="0" marR="0" lvl="0" indent="0" eaLnBrk="1" fontAlgn="base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tabLst/>
            </a:pPr>
            <a:r>
              <a:rPr kumimoji="0" lang="en-US" altLang="en-US" sz="1300" u="none" strike="noStrike" cap="none" normalizeH="0" baseline="0" dirty="0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Ratzke, C., &amp; Gore, J. (2018). Modifying and reacting to the environmental pH can drive bacterial interactions. PLOS Biology, 16(3). doi:10.1371/journal.pbio.2004248</a:t>
            </a:r>
          </a:p>
          <a:p>
            <a:pPr marL="0" marR="0" lvl="0" indent="0" eaLnBrk="1" fontAlgn="base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tabLst/>
            </a:pPr>
            <a:r>
              <a:rPr kumimoji="0" lang="en-US" altLang="en-US" sz="1300" u="none" strike="noStrike" cap="none" normalizeH="0" baseline="0" dirty="0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Sanchez-Clemente, R., Igeno, M. I., Poblacion, A. G., Guijo, M. I., Merchan, F., &amp; Blasco, R. (2018). Study of pH changes in media during bacterial growth of several environmental strains. Proceedings of Environment, Green Technology, and Engineering International Conference, 2(20), 1-52. doi:10.3390/proceedings2201297</a:t>
            </a:r>
          </a:p>
          <a:p>
            <a:pPr marL="0" marR="0" lvl="0" indent="0" eaLnBrk="1" fontAlgn="base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tabLst/>
            </a:pPr>
            <a:r>
              <a:rPr kumimoji="0" lang="en-US" altLang="en-US" sz="1300" u="none" strike="noStrike" cap="none" normalizeH="0" baseline="0" dirty="0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Yang, Y., Reipa, V., Liu, G., Meng, Y., Wang, X., Mineart, K. P., . . . Sun, J. (2018). pH-sensitive compounds for selective inhibition of acid-producing bacteria. ACS Applied Materials and Interfaces, 10(10), 8566-8573. doi:10.1021/acsami.8b01089</a:t>
            </a:r>
          </a:p>
        </p:txBody>
      </p:sp>
    </p:spTree>
    <p:extLst>
      <p:ext uri="{BB962C8B-B14F-4D97-AF65-F5344CB8AC3E}">
        <p14:creationId xmlns:p14="http://schemas.microsoft.com/office/powerpoint/2010/main" val="10285097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</TotalTime>
  <Words>592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pH and Growth Inhibition of Bacteria</vt:lpstr>
      <vt:lpstr>Introduction</vt:lpstr>
      <vt:lpstr>Rationale</vt:lpstr>
      <vt:lpstr>Background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 and Growth Inhibition of Bacteria</dc:title>
  <dc:creator>Moses Njuguna Mbugua</dc:creator>
  <cp:lastModifiedBy>Moses Njuguna Mbugua</cp:lastModifiedBy>
  <cp:revision>1</cp:revision>
  <dcterms:created xsi:type="dcterms:W3CDTF">2021-05-09T16:42:17Z</dcterms:created>
  <dcterms:modified xsi:type="dcterms:W3CDTF">2021-05-09T16:47:17Z</dcterms:modified>
</cp:coreProperties>
</file>