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7"/>
  </p:notesMasterIdLst>
  <p:sldIdLst>
    <p:sldId id="256" r:id="rId2"/>
    <p:sldId id="269" r:id="rId3"/>
    <p:sldId id="257" r:id="rId4"/>
    <p:sldId id="258" r:id="rId5"/>
    <p:sldId id="262" r:id="rId6"/>
    <p:sldId id="270" r:id="rId7"/>
    <p:sldId id="259" r:id="rId8"/>
    <p:sldId id="264" r:id="rId9"/>
    <p:sldId id="260" r:id="rId10"/>
    <p:sldId id="261" r:id="rId11"/>
    <p:sldId id="267" r:id="rId12"/>
    <p:sldId id="271" r:id="rId13"/>
    <p:sldId id="273" r:id="rId14"/>
    <p:sldId id="272" r:id="rId15"/>
    <p:sldId id="26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2844" y="-9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altLang="en-US"/>
          </a:p>
        </p:txBody>
      </p:sp>
      <p:sp>
        <p:nvSpPr>
          <p:cNvPr id="542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altLang="en-US"/>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alt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52B9E17-704F-4E3D-9488-8D1ACCB5EBFE}" type="slidenum">
              <a:rPr lang="en-US" altLang="en-US"/>
              <a:pPr>
                <a:defRPr/>
              </a:pPr>
              <a:t>‹#›</a:t>
            </a:fld>
            <a:endParaRPr lang="en-US" altLang="en-US" dirty="0"/>
          </a:p>
        </p:txBody>
      </p:sp>
    </p:spTree>
    <p:extLst>
      <p:ext uri="{BB962C8B-B14F-4D97-AF65-F5344CB8AC3E}">
        <p14:creationId xmlns:p14="http://schemas.microsoft.com/office/powerpoint/2010/main" val="37206626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Rot="1" noChangeArrowheads="1" noTextEdit="1"/>
          </p:cNvSpPr>
          <p:nvPr>
            <p:ph type="sldImg"/>
          </p:nvPr>
        </p:nvSpPr>
        <p:spPr>
          <a:ln/>
        </p:spPr>
      </p:sp>
      <p:sp>
        <p:nvSpPr>
          <p:cNvPr id="16387" name="Rectangle 3"/>
          <p:cNvSpPr>
            <a:spLocks noChangeArrowheads="1"/>
          </p:cNvSpPr>
          <p:nvPr>
            <p:ph type="body" idx="1"/>
          </p:nvPr>
        </p:nvSpPr>
        <p:spPr>
          <a:noFill/>
        </p:spPr>
        <p:txBody>
          <a:bodyPr/>
          <a:lstStyle/>
          <a:p>
            <a:r>
              <a:rPr lang="en-US" altLang="en-US" smtClean="0"/>
              <a:t>Prolia is an injection medication that is used to treat postmenopausal women who have osteoporosis. Often these women are at high risk of fracture, have a history of osteoporotic fracture, or have been intolerant of other therapy.  Prolia has been studied for 3 years. The results show that women were 68 Percent less likely to have a vertebral fracture and 40 percent less likely to have a hip fracture.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eaLnBrk="1" hangingPunct="1"/>
            <a:r>
              <a:rPr lang="en-US" altLang="en-US" smtClean="0"/>
              <a:t>The FDA approval of Prolia for the treatment of postmenopausal osteoporosis was based on a 3-year, randomized, double-blind, placebo-controlled trial. The trial enrolled 7,808 women aged 60 to 91 years with a baseline BMD T-score between -2.5 and -4.0 at either the lumbar spine or total hip. Women with other diseases or on therapy that affect bone were excluded. The Women were randomized to receive SC injections of either placebo or Prolia 60 mg once every 6 months. All women received at least 1000 mg calcium and 400 IU vitamin D supplementation daily. The primary efficacy endpoint as the incidence of new morphometric (radiologically-diagnosed) vertebral fractures at 3 years.</a:t>
            </a:r>
            <a:br>
              <a:rPr lang="en-US" altLang="en-US" smtClean="0"/>
            </a:br>
            <a:r>
              <a:rPr lang="en-US" altLang="en-US" smtClean="0"/>
              <a:t>Prolia significantly reduced the incidence of new morphometric vertebral fractures at 1, 2, and 3 years (p &lt; 0.0001). The incidence of new vertebral fractures at year 3 was 7.2% in the placebo-treated women compared to 2.3% for the Prolia-treated women. The incidence of hip fracture was 1.2% for placebo-treated women compared to 0.7% for Prolia-treated women at year 3. </a:t>
            </a:r>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47BBB15-1612-4C08-A48B-7BA32FA5F9E5}" type="slidenum">
              <a:rPr lang="en-US" altLang="en-US" smtClean="0"/>
              <a:pPr eaLnBrk="1" hangingPunct="1">
                <a:spcBef>
                  <a:spcPct val="0"/>
                </a:spcBef>
              </a:pPr>
              <a:t>11</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kern="1200" dirty="0" err="1" smtClean="0">
                <a:solidFill>
                  <a:schemeClr val="tx1"/>
                </a:solidFill>
                <a:effectLst/>
                <a:latin typeface="Arial" charset="0"/>
                <a:ea typeface="+mn-ea"/>
                <a:cs typeface="Arial" charset="0"/>
              </a:rPr>
              <a:t>Prolia</a:t>
            </a:r>
            <a:r>
              <a:rPr lang="en-US" sz="1200" b="0" i="0" kern="1200" baseline="30000" dirty="0" smtClean="0">
                <a:solidFill>
                  <a:schemeClr val="tx1"/>
                </a:solidFill>
                <a:effectLst/>
                <a:latin typeface="Arial" charset="0"/>
                <a:ea typeface="+mn-ea"/>
                <a:cs typeface="Arial" charset="0"/>
              </a:rPr>
              <a:t> </a:t>
            </a:r>
            <a:r>
              <a:rPr lang="en-US" sz="1200" b="0" i="0" kern="1200" dirty="0" smtClean="0">
                <a:solidFill>
                  <a:schemeClr val="tx1"/>
                </a:solidFill>
                <a:effectLst/>
                <a:latin typeface="Arial" charset="0"/>
                <a:ea typeface="+mn-ea"/>
                <a:cs typeface="Arial" charset="0"/>
              </a:rPr>
              <a:t>was studied for 3 years in a pivotal phase 3 fracture trial of 7808 women with postmenopausal osteoporosis, aged 60-91 years, with an average age of 72.</a:t>
            </a:r>
            <a:r>
              <a:rPr lang="en-US" sz="1200" b="0" i="0" kern="1200" baseline="30000" dirty="0" smtClean="0">
                <a:solidFill>
                  <a:schemeClr val="tx1"/>
                </a:solidFill>
                <a:effectLst/>
                <a:latin typeface="Arial" charset="0"/>
                <a:ea typeface="+mn-ea"/>
                <a:cs typeface="Arial" charset="0"/>
              </a:rPr>
              <a:t> </a:t>
            </a:r>
            <a:r>
              <a:rPr lang="en-US" sz="1200" kern="1200" dirty="0" err="1" smtClean="0">
                <a:solidFill>
                  <a:schemeClr val="tx1"/>
                </a:solidFill>
                <a:effectLst/>
                <a:latin typeface="Arial" charset="0"/>
                <a:ea typeface="+mn-ea"/>
                <a:cs typeface="Arial" charset="0"/>
              </a:rPr>
              <a:t>Prolia</a:t>
            </a:r>
            <a:r>
              <a:rPr lang="en-US" sz="1200" kern="1200" dirty="0" smtClean="0">
                <a:solidFill>
                  <a:schemeClr val="tx1"/>
                </a:solidFill>
                <a:effectLst/>
                <a:latin typeface="Arial" charset="0"/>
                <a:ea typeface="+mn-ea"/>
                <a:cs typeface="Arial" charset="0"/>
              </a:rPr>
              <a:t> reduced the incidence of new vertebral fracture in patients with or without a baseline vertebral fracture.</a:t>
            </a:r>
          </a:p>
          <a:p>
            <a:pPr eaLnBrk="1" hangingPunct="1"/>
            <a:endParaRPr lang="en-US" altLang="en-US" dirty="0" smtClean="0"/>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47BBB15-1612-4C08-A48B-7BA32FA5F9E5}" type="slidenum">
              <a:rPr lang="en-US" altLang="en-US" smtClean="0"/>
              <a:pPr eaLnBrk="1" hangingPunct="1">
                <a:spcBef>
                  <a:spcPct val="0"/>
                </a:spcBef>
              </a:pPr>
              <a:t>12</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r>
              <a:rPr lang="en-US" sz="1200" kern="1200" dirty="0" smtClean="0">
                <a:solidFill>
                  <a:schemeClr val="tx1"/>
                </a:solidFill>
                <a:effectLst/>
                <a:latin typeface="Arial" charset="0"/>
                <a:ea typeface="+mn-ea"/>
                <a:cs typeface="Arial" charset="0"/>
              </a:rPr>
              <a:t>In women, prior osteoporotic fracture increases the relative risk of a subsequent hip fracture by 77%. Only 24% of women using </a:t>
            </a:r>
            <a:r>
              <a:rPr lang="en-US" sz="1200" kern="1200" dirty="0" err="1" smtClean="0">
                <a:solidFill>
                  <a:schemeClr val="tx1"/>
                </a:solidFill>
                <a:effectLst/>
                <a:latin typeface="Arial" charset="0"/>
                <a:ea typeface="+mn-ea"/>
                <a:cs typeface="Arial" charset="0"/>
              </a:rPr>
              <a:t>Prolia</a:t>
            </a:r>
            <a:r>
              <a:rPr lang="en-US" sz="1200" kern="1200" dirty="0" smtClean="0">
                <a:solidFill>
                  <a:schemeClr val="tx1"/>
                </a:solidFill>
                <a:effectLst/>
                <a:latin typeface="Arial" charset="0"/>
                <a:ea typeface="+mn-ea"/>
                <a:cs typeface="Arial" charset="0"/>
              </a:rPr>
              <a:t> suffered an osteoporotic fracture that required treatment during the following year.</a:t>
            </a:r>
            <a:endParaRPr lang="en-US" sz="1200" kern="1200" dirty="0">
              <a:solidFill>
                <a:schemeClr val="tx1"/>
              </a:solidFill>
              <a:effectLst/>
              <a:latin typeface="Arial" charset="0"/>
              <a:ea typeface="+mn-ea"/>
              <a:cs typeface="Arial" charset="0"/>
            </a:endParaRPr>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47BBB15-1612-4C08-A48B-7BA32FA5F9E5}" type="slidenum">
              <a:rPr lang="en-US" altLang="en-US" smtClean="0"/>
              <a:pPr eaLnBrk="1" hangingPunct="1">
                <a:spcBef>
                  <a:spcPct val="0"/>
                </a:spcBef>
              </a:pPr>
              <a:t>13</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fontAlgn="t"/>
            <a:r>
              <a:rPr lang="en-US" sz="1200" b="0" i="0" kern="1200" dirty="0" err="1" smtClean="0">
                <a:solidFill>
                  <a:schemeClr val="tx1"/>
                </a:solidFill>
                <a:effectLst/>
                <a:latin typeface="Arial" charset="0"/>
                <a:ea typeface="+mn-ea"/>
                <a:cs typeface="Arial" charset="0"/>
              </a:rPr>
              <a:t>Prolia</a:t>
            </a:r>
            <a:r>
              <a:rPr lang="en-US" sz="1200" b="0" i="0" kern="1200" dirty="0" smtClean="0">
                <a:solidFill>
                  <a:schemeClr val="tx1"/>
                </a:solidFill>
                <a:effectLst/>
                <a:latin typeface="Arial" charset="0"/>
                <a:ea typeface="+mn-ea"/>
                <a:cs typeface="Arial" charset="0"/>
              </a:rPr>
              <a:t> significantly increased BMD vs placebo at lumbar spine (8.8%), total hip (6.4%), and femoral neck (5.2%), at 3 years.</a:t>
            </a:r>
            <a:r>
              <a:rPr lang="en-US" sz="1200" b="0" i="0" kern="1200" baseline="30000" dirty="0" smtClean="0">
                <a:solidFill>
                  <a:schemeClr val="tx1"/>
                </a:solidFill>
                <a:effectLst/>
                <a:latin typeface="Arial" charset="0"/>
                <a:ea typeface="+mn-ea"/>
                <a:cs typeface="Arial" charset="0"/>
              </a:rPr>
              <a:t> </a:t>
            </a:r>
            <a:r>
              <a:rPr lang="en-US" sz="1200" b="0" i="0" kern="1200" dirty="0" err="1" smtClean="0">
                <a:solidFill>
                  <a:schemeClr val="tx1"/>
                </a:solidFill>
                <a:effectLst/>
                <a:latin typeface="Arial" charset="0"/>
                <a:ea typeface="+mn-ea"/>
                <a:cs typeface="Arial" charset="0"/>
              </a:rPr>
              <a:t>Prolia</a:t>
            </a:r>
            <a:r>
              <a:rPr lang="en-US" sz="1200" b="0" i="0" kern="1200" dirty="0" smtClean="0">
                <a:solidFill>
                  <a:schemeClr val="tx1"/>
                </a:solidFill>
                <a:effectLst/>
                <a:latin typeface="Arial" charset="0"/>
                <a:ea typeface="+mn-ea"/>
                <a:cs typeface="Arial" charset="0"/>
              </a:rPr>
              <a:t> increased bone mass and strength in both cortical and trabecular bone.</a:t>
            </a:r>
            <a:r>
              <a:rPr lang="en-US" sz="1200" b="0" i="0" kern="1200" baseline="30000" dirty="0" smtClean="0">
                <a:solidFill>
                  <a:schemeClr val="tx1"/>
                </a:solidFill>
                <a:effectLst/>
                <a:latin typeface="Arial" charset="0"/>
                <a:ea typeface="+mn-ea"/>
                <a:cs typeface="Arial" charset="0"/>
              </a:rPr>
              <a:t> </a:t>
            </a:r>
            <a:r>
              <a:rPr lang="en-US" sz="1200" b="0" i="0" kern="1200" dirty="0" err="1" smtClean="0">
                <a:solidFill>
                  <a:schemeClr val="tx1"/>
                </a:solidFill>
                <a:effectLst/>
                <a:latin typeface="Arial" charset="0"/>
                <a:ea typeface="+mn-ea"/>
                <a:cs typeface="Arial" charset="0"/>
              </a:rPr>
              <a:t>Prolia</a:t>
            </a:r>
            <a:r>
              <a:rPr lang="en-US" sz="1200" b="0" i="0" kern="1200" dirty="0" smtClean="0">
                <a:solidFill>
                  <a:schemeClr val="tx1"/>
                </a:solidFill>
                <a:effectLst/>
                <a:latin typeface="Arial" charset="0"/>
                <a:ea typeface="+mn-ea"/>
                <a:cs typeface="Arial" charset="0"/>
              </a:rPr>
              <a:t> patient bone biopsies showed normal bone architecture and quality.</a:t>
            </a:r>
            <a:r>
              <a:rPr lang="en-US" sz="1200" b="0" i="0" kern="1200" baseline="30000" dirty="0" smtClean="0">
                <a:solidFill>
                  <a:schemeClr val="tx1"/>
                </a:solidFill>
                <a:effectLst/>
                <a:latin typeface="Arial" charset="0"/>
                <a:ea typeface="+mn-ea"/>
                <a:cs typeface="Arial" charset="0"/>
              </a:rPr>
              <a:t>1,‡</a:t>
            </a:r>
            <a:endParaRPr lang="en-US" sz="1200" b="0" i="0" kern="1200" dirty="0" smtClean="0">
              <a:solidFill>
                <a:schemeClr val="tx1"/>
              </a:solidFill>
              <a:effectLst/>
              <a:latin typeface="Arial" charset="0"/>
              <a:ea typeface="+mn-ea"/>
              <a:cs typeface="Arial" charset="0"/>
            </a:endParaRPr>
          </a:p>
          <a:p>
            <a:pPr eaLnBrk="1" hangingPunct="1"/>
            <a:endParaRPr lang="en-US" altLang="en-US" dirty="0" smtClean="0"/>
          </a:p>
        </p:txBody>
      </p:sp>
      <p:sp>
        <p:nvSpPr>
          <p:cNvPr id="2560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47BBB15-1612-4C08-A48B-7BA32FA5F9E5}" type="slidenum">
              <a:rPr lang="en-US" altLang="en-US" smtClean="0"/>
              <a:pPr eaLnBrk="1" hangingPunct="1">
                <a:spcBef>
                  <a:spcPct val="0"/>
                </a:spcBef>
              </a:pPr>
              <a:t>14</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r>
              <a:rPr lang="en-US" altLang="en-US" smtClean="0"/>
              <a:t>Prolia is the only FDA approved drug to treat postmenopausal osteoporosis. An extensive clinical study was conducted over a three year period of time on more than seven thousand women. The results of the study showed that the women who were taking Prolia significantly reduced their chances of osteoporosis related fractures. Prolia is convenient because it is only administered twice a year through injection. Prolia is effective for some people who have tried other forms of therapy to no avail. Prolia is also covered by 90 percent of all major insurances, and for those who do not have insurance, prescription assistance may be available. </a:t>
            </a:r>
          </a:p>
        </p:txBody>
      </p:sp>
      <p:sp>
        <p:nvSpPr>
          <p:cNvPr id="266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3015650-7D54-4265-85A2-1D2D1645867F}" type="slidenum">
              <a:rPr lang="en-US" altLang="en-US" smtClean="0"/>
              <a:pPr eaLnBrk="1" hangingPunct="1">
                <a:spcBef>
                  <a:spcPct val="0"/>
                </a:spcBef>
              </a:pPr>
              <a:t>15</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197C967-6C63-4B08-997C-76BCB35A5224}" type="slidenum">
              <a:rPr lang="en-US" altLang="en-US" smtClean="0"/>
              <a:pPr eaLnBrk="1" hangingPunct="1">
                <a:spcBef>
                  <a:spcPct val="0"/>
                </a:spcBef>
              </a:pPr>
              <a:t>3</a:t>
            </a:fld>
            <a:endParaRPr lang="en-US" altLang="en-US"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altLang="en-US" smtClean="0"/>
              <a:t>Osteoporosis causes bones to become weak and brittle — so brittle that a fall or even mild stresses like bending over or coughing can cause a fracture. Osteoporosis-related fractures most commonly occur in the hip, wrist or spine. osteoporosis affects men and women of all races. But white and Asian women — especially those who are past menopause — are at highest risk. 1 and 2 women over the age of 50 will have a fracture related to osteoporosis in their lifetime. There typically are no symptoms in the early stages of bone loss. But once bones have been weakened by osteoporosis, you may have signs and symptoms that include: Back pain, caused by a fractured or collapsed vertebra, loss of height over time, a stooped posture</a:t>
            </a:r>
          </a:p>
          <a:p>
            <a:r>
              <a:rPr lang="en-US" altLang="en-US" smtClean="0"/>
              <a:t>A bone fracture that occurs much more easily than expected. Over time, victims of osteoporosis will take on a stooped position.</a:t>
            </a:r>
          </a:p>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9163955-C8B2-4909-A4DA-AA0B710512B4}" type="slidenum">
              <a:rPr lang="en-US" altLang="en-US" smtClean="0"/>
              <a:pPr eaLnBrk="1" hangingPunct="1">
                <a:spcBef>
                  <a:spcPct val="0"/>
                </a:spcBef>
              </a:pPr>
              <a:t>4</a:t>
            </a:fld>
            <a:endParaRPr lang="en-US" altLang="en-US"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US" altLang="en-US" smtClean="0"/>
              <a:t>Prolia is taken once every six months, which can be very convenient for patients. It is a 60 mg injection that is given in the upper arm, upper thigh, or abdomen by a healthcare professional. It also supplements patients with calcium and vitamin D deficiency. Patients will not have worry with taken pills everyday.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C1337B3-7AFD-48B7-A36B-B4B2A41A5C94}" type="slidenum">
              <a:rPr lang="en-US" altLang="en-US" smtClean="0"/>
              <a:pPr eaLnBrk="1" hangingPunct="1">
                <a:spcBef>
                  <a:spcPct val="0"/>
                </a:spcBef>
              </a:pPr>
              <a:t>5</a:t>
            </a:fld>
            <a:endParaRPr lang="en-US" altLang="en-US"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smtClean="0"/>
              <a:t>Prolia is the first and only prescription drug that treats postmenopausal osteoporosis. It is taken only twice a year. It is not in pill form, so it doesn’t travel through the stomach like other oral medications, which can cause stomach upset and or ulcers over time. Research has proven that Prolia protects the bones from fractures, increases bone density, and make the bones stronger.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p:spPr>
        <p:txBody>
          <a:bodyPr/>
          <a:lstStyle/>
          <a:p>
            <a:r>
              <a:rPr lang="en-US" altLang="en-US" smtClean="0"/>
              <a:t>Osteoporosis or low bone mass at the femur neck or lumbar spine, by race and ethnicity in men aged 50 years and over. </a:t>
            </a:r>
          </a:p>
        </p:txBody>
      </p:sp>
      <p:sp>
        <p:nvSpPr>
          <p:cNvPr id="20484" name="Slide Number Placeholder 3"/>
          <p:cNvSpPr>
            <a:spLocks noGrp="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9973C8D-3262-4E3E-A498-2ADC8B1A3CEB}" type="slidenum">
              <a:rPr lang="en-US" altLang="en-US" smtClean="0"/>
              <a:pPr eaLnBrk="1" hangingPunct="1"/>
              <a:t>6</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9BD27CC-532E-4AF0-B390-D6E712846EB0}" type="slidenum">
              <a:rPr lang="en-US" altLang="en-US" smtClean="0"/>
              <a:pPr eaLnBrk="1" hangingPunct="1">
                <a:spcBef>
                  <a:spcPct val="0"/>
                </a:spcBef>
              </a:pPr>
              <a:t>7</a:t>
            </a:fld>
            <a:endParaRPr lang="en-US" altLang="en-US"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r>
              <a:rPr lang="en-US" altLang="en-US" dirty="0" smtClean="0"/>
              <a:t>There are cells in your body that remove old bone, and other cells that rebuild bone. This ongoing process is part of what keeps your bones strong. After menopause, bone removing cells cause you to lose bone at a rate that is too fast. This can leave you with thinner, weaker bones and put you at risk for breaking a bone. </a:t>
            </a:r>
            <a:r>
              <a:rPr lang="en-US" altLang="en-US" dirty="0" err="1" smtClean="0"/>
              <a:t>Prolia</a:t>
            </a:r>
            <a:r>
              <a:rPr lang="en-US" altLang="en-US" dirty="0" smtClean="0"/>
              <a:t> helps stop the development of bone-removing cells before they can reach the bones and cause damage</a:t>
            </a:r>
            <a:r>
              <a:rPr lang="en-US" altLang="en-US" dirty="0" smtClean="0"/>
              <a:t>. The link is to the short presentation of how </a:t>
            </a:r>
            <a:r>
              <a:rPr lang="en-US" altLang="en-US" dirty="0" err="1" smtClean="0"/>
              <a:t>Prolia</a:t>
            </a:r>
            <a:r>
              <a:rPr lang="en-US" altLang="en-US" dirty="0" smtClean="0"/>
              <a:t> works. You may have to copy and paste</a:t>
            </a:r>
            <a:r>
              <a:rPr lang="en-US" altLang="en-US" baseline="0" dirty="0" smtClean="0"/>
              <a:t> it in a search box to view, if it does not allow you to click on it.</a:t>
            </a:r>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619CC878-380C-49BD-B6C8-BCE2F7766772}" type="slidenum">
              <a:rPr lang="en-US" altLang="en-US" smtClean="0"/>
              <a:pPr eaLnBrk="1" hangingPunct="1">
                <a:spcBef>
                  <a:spcPct val="0"/>
                </a:spcBef>
              </a:pPr>
              <a:t>8</a:t>
            </a:fld>
            <a:endParaRPr lang="en-US" alt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altLang="en-US" smtClean="0"/>
              <a:t>Side effects include nausea, abdominal pain, difficulty swallowing, and the risk of an inflamed esophagus or esophageal ulcers. These are less likely to occur if the medicine is taken properly. Long-term bisphosphonate therapy has been linked to a rare problem in which the middle of the thighbone cracks and might even break completely. Bisphosphonates also have the potential to affect the jawbone. Osteonecrosis of the jaw is a rare condition mostly occurring after a tooth extraction in which a section of jawbone dies and deteriorates. Estrogen therapy can increase a woman's risk of blood clots, endometrial cancer, breast cancer and possibly heart disease.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D790DBC-6424-4934-87F7-E053FD1F35A9}" type="slidenum">
              <a:rPr lang="en-US" altLang="en-US" smtClean="0"/>
              <a:pPr eaLnBrk="1" hangingPunct="1">
                <a:spcBef>
                  <a:spcPct val="0"/>
                </a:spcBef>
              </a:pPr>
              <a:t>9</a:t>
            </a:fld>
            <a:endParaRPr lang="en-US" altLang="en-US"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US" altLang="en-US" smtClean="0"/>
              <a:t>Compared with bisphosphonates, Prolia produces similar or better bone density results while targeting a different step in the bone remodeling process. Prolia is delivered via a shot under the skin every six months. The most common side effects are back and muscle pain. If you can't tolerate the more common treatments for osteoporosis — or if they don't work well enough — Prolia may be right for you.</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ChangeArrowheads="1"/>
          </p:cNvSpPr>
          <p:nvPr>
            <p:ph type="body" idx="1"/>
          </p:nvPr>
        </p:nvSpPr>
        <p:spPr>
          <a:noFill/>
        </p:spPr>
        <p:txBody>
          <a:bodyPr/>
          <a:lstStyle/>
          <a:p>
            <a:r>
              <a:rPr lang="en-US" altLang="en-US" smtClean="0"/>
              <a:t>100 percent Medicare Part B coverage. 90 percent of Medicare Part D recipients have coverage. Financial assistance is available for patients as well. Patient assistance programs are aimed primarily to households that fall within a certain income bracket, but some programs extend services to people who have higher incomes if they have no health insurance or drug coverage, and are not eligible for either private or public insurance.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dirty="0" smtClean="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kumimoji="1" lang="en-US" altLang="en-US" sz="2400" dirty="0" smtClean="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grpSp>
      <p:sp>
        <p:nvSpPr>
          <p:cNvPr id="522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smtClean="0"/>
              <a:t>Click to edit Master subtitle style</a:t>
            </a:r>
          </a:p>
        </p:txBody>
      </p:sp>
      <p:sp>
        <p:nvSpPr>
          <p:cNvPr id="522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smtClean="0"/>
              <a:t>Click to edit Master title style</a:t>
            </a:r>
          </a:p>
        </p:txBody>
      </p:sp>
      <p:sp>
        <p:nvSpPr>
          <p:cNvPr id="10" name="Rectangle 9"/>
          <p:cNvSpPr>
            <a:spLocks noGrp="1" noChangeArrowheads="1"/>
          </p:cNvSpPr>
          <p:nvPr>
            <p:ph type="dt" sz="quarter" idx="10"/>
          </p:nvPr>
        </p:nvSpPr>
        <p:spPr/>
        <p:txBody>
          <a:bodyPr/>
          <a:lstStyle>
            <a:lvl1pPr>
              <a:defRPr dirty="0">
                <a:solidFill>
                  <a:schemeClr val="bg1"/>
                </a:solidFill>
              </a:defRPr>
            </a:lvl1pPr>
          </a:lstStyle>
          <a:p>
            <a:pPr>
              <a:defRPr/>
            </a:pPr>
            <a:endParaRPr lang="en-US" altLang="en-US"/>
          </a:p>
        </p:txBody>
      </p:sp>
      <p:sp>
        <p:nvSpPr>
          <p:cNvPr id="11" name="Rectangle 10"/>
          <p:cNvSpPr>
            <a:spLocks noGrp="1" noChangeArrowheads="1"/>
          </p:cNvSpPr>
          <p:nvPr>
            <p:ph type="ftr" sz="quarter" idx="11"/>
          </p:nvPr>
        </p:nvSpPr>
        <p:spPr/>
        <p:txBody>
          <a:bodyPr/>
          <a:lstStyle>
            <a:lvl1pPr algn="r">
              <a:defRPr dirty="0"/>
            </a:lvl1pPr>
          </a:lstStyle>
          <a:p>
            <a:pPr>
              <a:defRPr/>
            </a:pPr>
            <a:endParaRPr lang="en-US" alt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E4FD8F49-1C0E-4667-81F4-2C1F8AF6E187}" type="slidenum">
              <a:rPr lang="en-US" altLang="en-US"/>
              <a:pPr>
                <a:defRPr/>
              </a:pPr>
              <a:t>‹#›</a:t>
            </a:fld>
            <a:endParaRPr lang="en-US" altLang="en-US" dirty="0"/>
          </a:p>
        </p:txBody>
      </p:sp>
    </p:spTree>
    <p:extLst>
      <p:ext uri="{BB962C8B-B14F-4D97-AF65-F5344CB8AC3E}">
        <p14:creationId xmlns:p14="http://schemas.microsoft.com/office/powerpoint/2010/main" val="263203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960DC5D2-71CB-4AA6-A616-79A3B1354CDE}" type="slidenum">
              <a:rPr lang="en-US" altLang="en-US"/>
              <a:pPr>
                <a:defRPr/>
              </a:pPr>
              <a:t>‹#›</a:t>
            </a:fld>
            <a:endParaRPr lang="en-US" altLang="en-US" dirty="0"/>
          </a:p>
        </p:txBody>
      </p:sp>
    </p:spTree>
    <p:extLst>
      <p:ext uri="{BB962C8B-B14F-4D97-AF65-F5344CB8AC3E}">
        <p14:creationId xmlns:p14="http://schemas.microsoft.com/office/powerpoint/2010/main" val="2260818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CF554534-E753-4239-9B56-451C773C5F30}" type="slidenum">
              <a:rPr lang="en-US" altLang="en-US"/>
              <a:pPr>
                <a:defRPr/>
              </a:pPr>
              <a:t>‹#›</a:t>
            </a:fld>
            <a:endParaRPr lang="en-US" altLang="en-US" dirty="0"/>
          </a:p>
        </p:txBody>
      </p:sp>
    </p:spTree>
    <p:extLst>
      <p:ext uri="{BB962C8B-B14F-4D97-AF65-F5344CB8AC3E}">
        <p14:creationId xmlns:p14="http://schemas.microsoft.com/office/powerpoint/2010/main" val="1445307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FFFD9070-7B48-4AEA-83D6-1C600A7F3608}" type="slidenum">
              <a:rPr lang="en-US" altLang="en-US"/>
              <a:pPr>
                <a:defRPr/>
              </a:pPr>
              <a:t>‹#›</a:t>
            </a:fld>
            <a:endParaRPr lang="en-US" altLang="en-US" dirty="0"/>
          </a:p>
        </p:txBody>
      </p:sp>
    </p:spTree>
    <p:extLst>
      <p:ext uri="{BB962C8B-B14F-4D97-AF65-F5344CB8AC3E}">
        <p14:creationId xmlns:p14="http://schemas.microsoft.com/office/powerpoint/2010/main" val="308564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3A50535E-F303-4520-AB26-C3C86980F892}" type="slidenum">
              <a:rPr lang="en-US" altLang="en-US"/>
              <a:pPr>
                <a:defRPr/>
              </a:pPr>
              <a:t>‹#›</a:t>
            </a:fld>
            <a:endParaRPr lang="en-US" altLang="en-US" dirty="0"/>
          </a:p>
        </p:txBody>
      </p:sp>
    </p:spTree>
    <p:extLst>
      <p:ext uri="{BB962C8B-B14F-4D97-AF65-F5344CB8AC3E}">
        <p14:creationId xmlns:p14="http://schemas.microsoft.com/office/powerpoint/2010/main" val="62174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5A50F623-5A5F-4E03-9FB3-0D31DFAE2520}" type="slidenum">
              <a:rPr lang="en-US" altLang="en-US"/>
              <a:pPr>
                <a:defRPr/>
              </a:pPr>
              <a:t>‹#›</a:t>
            </a:fld>
            <a:endParaRPr lang="en-US" altLang="en-US" dirty="0"/>
          </a:p>
        </p:txBody>
      </p:sp>
    </p:spTree>
    <p:extLst>
      <p:ext uri="{BB962C8B-B14F-4D97-AF65-F5344CB8AC3E}">
        <p14:creationId xmlns:p14="http://schemas.microsoft.com/office/powerpoint/2010/main" val="3772846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22FE39CD-313C-4DA1-8326-CECD0D506ED0}" type="slidenum">
              <a:rPr lang="en-US" altLang="en-US"/>
              <a:pPr>
                <a:defRPr/>
              </a:pPr>
              <a:t>‹#›</a:t>
            </a:fld>
            <a:endParaRPr lang="en-US" altLang="en-US" dirty="0"/>
          </a:p>
        </p:txBody>
      </p:sp>
    </p:spTree>
    <p:extLst>
      <p:ext uri="{BB962C8B-B14F-4D97-AF65-F5344CB8AC3E}">
        <p14:creationId xmlns:p14="http://schemas.microsoft.com/office/powerpoint/2010/main" val="4274765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69E64DD1-7A07-4C2E-BC5B-BD2F29660283}" type="slidenum">
              <a:rPr lang="en-US" altLang="en-US"/>
              <a:pPr>
                <a:defRPr/>
              </a:pPr>
              <a:t>‹#›</a:t>
            </a:fld>
            <a:endParaRPr lang="en-US" altLang="en-US" dirty="0"/>
          </a:p>
        </p:txBody>
      </p:sp>
    </p:spTree>
    <p:extLst>
      <p:ext uri="{BB962C8B-B14F-4D97-AF65-F5344CB8AC3E}">
        <p14:creationId xmlns:p14="http://schemas.microsoft.com/office/powerpoint/2010/main" val="42051087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688A1DD6-C44D-487F-9F0D-32D96657FAB8}" type="slidenum">
              <a:rPr lang="en-US" altLang="en-US"/>
              <a:pPr>
                <a:defRPr/>
              </a:pPr>
              <a:t>‹#›</a:t>
            </a:fld>
            <a:endParaRPr lang="en-US" altLang="en-US" dirty="0"/>
          </a:p>
        </p:txBody>
      </p:sp>
    </p:spTree>
    <p:extLst>
      <p:ext uri="{BB962C8B-B14F-4D97-AF65-F5344CB8AC3E}">
        <p14:creationId xmlns:p14="http://schemas.microsoft.com/office/powerpoint/2010/main" val="3340434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80738E5B-E6A0-4BAE-A632-713DF9955191}" type="slidenum">
              <a:rPr lang="en-US" altLang="en-US"/>
              <a:pPr>
                <a:defRPr/>
              </a:pPr>
              <a:t>‹#›</a:t>
            </a:fld>
            <a:endParaRPr lang="en-US" altLang="en-US" dirty="0"/>
          </a:p>
        </p:txBody>
      </p:sp>
    </p:spTree>
    <p:extLst>
      <p:ext uri="{BB962C8B-B14F-4D97-AF65-F5344CB8AC3E}">
        <p14:creationId xmlns:p14="http://schemas.microsoft.com/office/powerpoint/2010/main" val="136179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391F3FEA-25B9-4ED3-B3DA-5D4176B0BAAE}" type="slidenum">
              <a:rPr lang="en-US" altLang="en-US"/>
              <a:pPr>
                <a:defRPr/>
              </a:pPr>
              <a:t>‹#›</a:t>
            </a:fld>
            <a:endParaRPr lang="en-US" altLang="en-US" dirty="0"/>
          </a:p>
        </p:txBody>
      </p:sp>
    </p:spTree>
    <p:extLst>
      <p:ext uri="{BB962C8B-B14F-4D97-AF65-F5344CB8AC3E}">
        <p14:creationId xmlns:p14="http://schemas.microsoft.com/office/powerpoint/2010/main" val="262793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en-US" dirty="0" smtClean="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11"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dirty="0"/>
            </a:lvl1pPr>
          </a:lstStyle>
          <a:p>
            <a:pPr>
              <a:defRPr/>
            </a:pPr>
            <a:endParaRPr lang="en-US" altLang="en-US"/>
          </a:p>
        </p:txBody>
      </p:sp>
      <p:sp>
        <p:nvSpPr>
          <p:cNvPr id="51212"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dirty="0"/>
            </a:lvl1pPr>
          </a:lstStyle>
          <a:p>
            <a:pPr>
              <a:defRPr/>
            </a:pPr>
            <a:endParaRPr lang="en-US" altLang="en-US"/>
          </a:p>
        </p:txBody>
      </p:sp>
      <p:sp>
        <p:nvSpPr>
          <p:cNvPr id="51213"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pPr>
              <a:defRPr/>
            </a:pPr>
            <a:fld id="{72591904-E887-4BAE-8A48-90E8122F728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30"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cs typeface="Arial" charset="0"/>
        </a:defRPr>
      </a:lvl2pPr>
      <a:lvl3pPr algn="l" rtl="0" eaLnBrk="0" fontAlgn="base" hangingPunct="0">
        <a:lnSpc>
          <a:spcPct val="90000"/>
        </a:lnSpc>
        <a:spcBef>
          <a:spcPct val="0"/>
        </a:spcBef>
        <a:spcAft>
          <a:spcPct val="0"/>
        </a:spcAft>
        <a:defRPr sz="3600" b="1">
          <a:solidFill>
            <a:schemeClr val="tx2"/>
          </a:solidFill>
          <a:latin typeface="Arial" charset="0"/>
          <a:cs typeface="Arial" charset="0"/>
        </a:defRPr>
      </a:lvl3pPr>
      <a:lvl4pPr algn="l" rtl="0" eaLnBrk="0" fontAlgn="base" hangingPunct="0">
        <a:lnSpc>
          <a:spcPct val="90000"/>
        </a:lnSpc>
        <a:spcBef>
          <a:spcPct val="0"/>
        </a:spcBef>
        <a:spcAft>
          <a:spcPct val="0"/>
        </a:spcAft>
        <a:defRPr sz="3600" b="1">
          <a:solidFill>
            <a:schemeClr val="tx2"/>
          </a:solidFill>
          <a:latin typeface="Arial" charset="0"/>
          <a:cs typeface="Arial" charset="0"/>
        </a:defRPr>
      </a:lvl4pPr>
      <a:lvl5pPr algn="l" rtl="0" eaLnBrk="0" fontAlgn="base" hangingPunct="0">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prolia.com/postmenopausal-osteoporosis/how-prolia-work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mtClean="0"/>
              <a:t>PROLIA</a:t>
            </a:r>
          </a:p>
        </p:txBody>
      </p:sp>
      <p:sp>
        <p:nvSpPr>
          <p:cNvPr id="3075" name="Rectangle 3"/>
          <p:cNvSpPr>
            <a:spLocks noGrp="1" noChangeArrowheads="1"/>
          </p:cNvSpPr>
          <p:nvPr>
            <p:ph type="subTitle" idx="1"/>
          </p:nvPr>
        </p:nvSpPr>
        <p:spPr/>
        <p:txBody>
          <a:bodyPr/>
          <a:lstStyle/>
          <a:p>
            <a:pPr algn="ctr" eaLnBrk="1" hangingPunct="1"/>
            <a:r>
              <a:rPr lang="en-US" altLang="en-US" sz="2400" smtClean="0"/>
              <a:t>Name</a:t>
            </a:r>
          </a:p>
          <a:p>
            <a:pPr algn="ctr" eaLnBrk="1" hangingPunct="1"/>
            <a:r>
              <a:rPr lang="en-US" altLang="en-US" sz="2400" smtClean="0"/>
              <a:t>Date</a:t>
            </a:r>
          </a:p>
          <a:p>
            <a:pPr algn="ctr" eaLnBrk="1" hangingPunct="1"/>
            <a:r>
              <a:rPr lang="en-US" altLang="en-US" sz="2400" smtClean="0"/>
              <a:t>Class</a:t>
            </a:r>
          </a:p>
          <a:p>
            <a:pPr algn="ctr" eaLnBrk="1" hangingPunct="1"/>
            <a:r>
              <a:rPr lang="en-US" altLang="en-US" sz="2400" smtClean="0"/>
              <a:t>Professor</a:t>
            </a:r>
          </a:p>
        </p:txBody>
      </p:sp>
      <p:sp>
        <p:nvSpPr>
          <p:cNvPr id="3076" name="AutoShape 5" descr="data:image/jpeg;base64,/9j/4AAQSkZJRgABAQAAAQABAAD/2wCEAAkGBhASEBQUEhQVFRUVFBgSFxgYFhUYFBUUFRUVFBUUFRgYHyYfGBkkGxQUHy8gIycpLCwtFSAxNTAqNSYrLCkBCQoKDgwOGg8PGiokHBwtKSwsLC8sLCwpKTAsKSksKSwsLCwsLCwsLCksLCwsKS0pLCwpLCwpLCkpLCwpLSwsLP/AABEIAJwBRAMBIgACEQEDEQH/xAAbAAEAAgMBAQAAAAAAAAAAAAAABQYCAwQHAf/EAEQQAAIBAgMEBgUICQQCAwAAAAECAAMRBBIhBTFBUQYTImFxkTKBobHBFCMzQnJzstEHFSQ0UmKSovAWQ8LhF4JUY4P/xAAZAQEAAwEBAAAAAAAAAAAAAAAAAQIDBQT/xAAtEQACAQIEBAUEAwEAAAAAAAAAAQIDEQQSITEzQVFxEyIykbEUYYHwI0LRof/aAAwDAQACEQMRAD8A9xiIgCIiAIiIAiIgCIiAIiIAiIgCIiAImFSqqi7EAd5A98j6/SfBpvr0r8gwY+S3MhtLchyS3ZJxINullI/R0sRV+zRYDzfKJr/XmMb0MJlHOrWUexAxlc6K+JHkWCJXy20H31KFIfyU3qN5uQPZNTbGrN9Ji67dyFKQ/tF/bGZ9BmfJFkZgBc6CRuK6S4On6dekDyzgnyFzI1OiuF+shqHnUd6n4jb2TuobPpJ6FNF+yij3CLyHn+3z/hp2x0yw+Gy5xUYOuZSq3Vh3MSBy85X8V+lVf9ugx73cD2KD75Y9pbMp16Zp1BcHzB4Mp4ETyzbuwamFqZW1U6q1tGHwI4iY1ZTjqtjx4qdanrF6HoPRTp2uKbq6oFOofRsey45C/wBbu4y2TwAEg3BsRqCN9xy756Z0K6bCsBRrkCqNFY7qnd9v3xSrX0kVw2LzeSe/UucRE9J0RERAEREAREQBERAEREAREQBERAEREARPhYTA4heYgGyJxVtsUV3uo4akC55C51kZiOlQaww5pub6lmcIBYm+ZVI4cxJyu17FHUjHdlgiVKttauSA2Mw1O5CgU0zElvRALsd/O03vslt9bFYhh94KS/2Ae+UbfQhTvsvgsj1ABckAd5sJG4jpPg0NjXpk8lbMfJbmQ9TAYFLllRyNO0TVYt/CM5N2PLfM6e18OiE00sBlIyIACr7mFrCwIIPFSNZVy7Byf2+f8O49KUP0VHEVO8Uiq+dTKJgdr4xvRw6J31Kw/DTB98bM2olcEjQgkWJBNh9YW3g3Gs7byVd8ybN8yPIx7b69Kn3U6Rb21G+EHZLt9JiMQ3cHFMeVMA+2db42mN7r5iaztOnewNz4fn/nCMqGRHMnRjCA3NIOeblqh/vJnfQwiJ6Cqv2VA905DtViRlpsfyvY+jfvn1a+IZgMmUcyNw8Lg39UlRS2LKKWyO6fZw/JMQx1cDuH52vu7xPlTZoBu9Ujde7ADcB9YnS9z65JJ2moL2vry4z49UDfYeJA98imbA09TUW/cx/4zmq9K8Au7tHuUcBYanumbq01u0RmT2Jg45L2uCd1lDMb+oQMUxF1Rz4hU/Eb+yQD9Pqe5Kd+GrfACfDt3H1Po6JHhTPvbSZvE0+V32RlKtGOln7Ms1EMR2hY8g2bTyE0bT2TSr0zTqDsnjuIPBlPAyB+RbUqek+Qd7gexLzOn0QrEg1K97EG1mbcb2uSJHiyltB/nQo6kpKyg/zoU/HdFqlKqyMy9k6G9rqdQbeE1rsdBYmrqNeyDf1GT/TD97f7KH+2QpM51WbjNxXI5NSMYzaS2Z6Z0Wx7VcOCzFipKZiAC1ram3HWS8rnQQ/sp+8b3LLHOtRbcE2dqi70030ERE1NRERAEREAREQBERAEREA1YnEBFJPgBzJ3C/CUDH/pSqqxVcOEZSQc7EkEaEEAD3y6bcHzJ8R75530v2RnX5Qg7SgCqP4l3LU8RuPdY8JjVzJXiefEZ1G8HsaK/wCkfHtuZE+yg/5Xll6IdKmxKGnVb51NeWdf4rDiNx9RnmQnRgcW9KotRDZlNx8Qe47rTyxqyTu2c6niZxleTuj2WR219s0qJVHBLVA1hcKCANQWOgPC2+b9kbSTEUVqLx3jirDep/zlN+JwiVBZwCORAI9oNp7m7rys678y8pX9l7Qw3XJTXDKjPcgqqsARvzGwI3b90suUWtw5cPKc+G2PSQWVB379fGdi0TCcn6ndkQjlVir7R6OYVXHzIRSrDrRUPYqG5FqRvmbiDwnKyKbFqgJARtKbBc6G+dMxUAnW55G3jcauEDqVbUHSVmrtPBUWZRTdirEHWwuDbhYcJWpOK1qMq1Tp6uyFagmjEuczBswNOndhbtWVb37yPXafaS5ipFIMCSCSGqMNLnVjpvvu1nP/AKtp3+aw6Xvx7Rv6hNv612lU9Cmyj7AUebzH6qn/AFTfZFPqYf117IkPkVfKBTXJp9UKoGu63ZP+DjMm2c1vnXQWuVzNmKk2udfA8ZC1aeLOY1cQiBRdgatyBcC+VL8SPMTWuxgSb1KtSyq16dEsCGykZWY66ODu4GT4tR+mHvoT4s36YP4JqpWwq3DVxa+5Rf1cZh/qXCUx2VZja18qgnxM0YDo5TZhejWK3N2d1XcWHoLY7wPUZN0tgYVd1FPWMx/uvItiH0RH8z6Ig36bkm1OlfxJY+QgbW2jU9CkV78lva8tVOmqiygL4AD3TKPBm/VN/jQeFN+qftoVI7L2lU9N8o76nwS801+iVQFA1YFnfIOySBoWJJJ1NlNhxMucwr0FdSrgMDwPduPj3x9LT53fdlo0IXvK7/JWaXQuhnsy1HHF2cKu64soHPTSd9Po1SU9mnSA7wzn+429k7/1db0alYd3WFvxhj7Z8Oy0PpNUfuao9vWqkA+U0VKC2ijd06b3+DUWpUwabBXY/wC2iLcjkV3Ad7WE6dn0WSkqtvA4EkLckhQTvCghb/yzZQw6ILIqqOSgAeybJqkWbSWWOwiIklCgdMv3tvsJ7pBmTfTQ/tZ+wnuMgpwq3El3OBX4ku56F0B/dT963uWWWR+wsCKNBE4ga97HVj5kyQnZpRywSZ26UXGCTERE0NBERAEREAREQBERAEREA4Nt/Qt4j3iVpWtwBG4g7iDoQe4iWbbX0Der8QlXgFU2l0cp06zKKgCmzqD6QVhcA87br900Ls+gN7MfASW6UfTr9zT/AOQ+EiZxasss2kcSolGbSRa+gzoHqIgNioc3PEG1/Iy5CUXoM37Q33R/EsvV50cK700dLCu9NCJH7aev1eXDj5xjbNpZAAWLXIIB0AHe0r9DZG06ip11QFQczIzWzgk5qblL3Gij/wBzynvhSUlmckvkmpWcZZVFv49y2viUXeyjS+pANhqTblIM7EV2L01w/aZmLMruxuSVKgnLuK90j6HQPU9ZUGVjfKoN1tmsqtoLDNf0RrwE3Vek7Ug1EUirUstNWqkItRVGVnF7DgDYE6NfhFSjC14+a32+DLx2ta0bLlzJbD7Kqi961hqAKdNKY1W1zYE3BJO/gJ9PR2gfTz1Nb9uo51tbdcDhOXo9typiKta/VimmUKoN6ovuLi9wCASLgcJOzOUXB2PVTqKcbx2ObDbNo0xZKar6hfU3NydTrOmLzh/Wq62G6v8AJzc27XNd9/DT1SjkluWcktzuiRmL6QUqZN1cgNlLADLe4BAuQWtfXKDJFFIGpuedreyQpJuyIUk3ZGUREsWEREAREQBE+FgN8x60ePgCYBnEwznkfZHa7h5n8oBQOmv72fu09xkPg7dYl92db+GYSW6a3+Vn7tPjIHNOJV4j7nBraVZdz2ijx8ZskX0c2qMRQDjQ3ysOTgC9u7W/rkpO0mmro7sZKSuhERJJEREAREQBERAEREAREQDi2x9A/q/EJV5adr/Qv4D3iVaAQfSkfO0/uV9jOJD3kx0r9Oj917nb85C3nFxC/kZxa/EZYehLftR76be9TL7eefdDG/ax9h/cJ6BPfhOH+T34Th/kyBi8qe0NuV6q1GoNkp07jMFZmcquYm4ByLbieY9XPW2riMMUY1WqgsUdWAtcKjnId9rPv7t0s8RFctOpd14rt1LrKP0n6D1mqVK+EYPUrOvWU6xvSsNzpqCpW265FiR3S6UqoZQw3MAw8CLiZsgIsZ6oTcXeJpOEaitIpuyMHTwy4k06qU3VznYqrVcRVAJLvfgzFgqoBa8mcOlStX+dLqFo0amQFlTrDcte2+1t1/GY09l1AXOQAmvUcN2MwUshU5jqFsH0Gu6dKYWobdZVuQb6E770zcAW/hbQ3tnnnUZS802ZQpu2vsRPyBmUK9IrX6zO9dyoAyvmLI17kZRYKBpxnXUoAFszqLYs4mwDMcgDaaDRuw+n8pnSNlUwNS24gmwQEFcpvfzPM6xRxOGZgivTZ2vpnzMdKhJIHc9TzkqjFF1RiiKxWGT5xWdmzOSxyIHI7TgZ2JzKOrIAFt0td5oTDAbgoub6KBrqb39Z85syd58z8JeMVHZF4wUdjItbfMRVHO/hrApgcBMpcuY5zwB9g98druHmZlPjuALkgDv0kA+FTz8gPjHVjvPrM0naFLNlzjNe1hqb8tJrO0bjs06ja2FxlBuDrduGkmwOsIBuAn2Rb7VYXv1ScrvmbcbXC98woYyoWHad7XJApZUOhIuTqPV3QCXiasPUYqCy5TxF729czkA8+6b/AL2fu0+MgJPdNz+1n7tPjK/ecerxH3OBX4ku56P+jz91b71vwpLRKt+jv91b71vwpLTOpR4aOxh+FHsIiJqbiIiAIiIAiIgCIiAIiIBybVHzL/ZlVlr2n9C/2TKqRAIPpZvofdt+P/uQYk70tGlA9zj+5fzkCJyMRxGcXEcVk30Ob9sT7Lj+0y+bQps1Goq+kUYDxKkCUDomf2yn/wCw/saXnaG2qNAqKjEFwSoCO7NltewQE/WHnPXhNabX3PdhFem19yj7ExLZHp9lbZmzMSMpZDRYFR6Wh3G1iJt2nSrVnpUlysWGbsrYXICGo2p0youum7dOzaGIpV6r5Nn4iowy3b6AHMLgvnI19V504DC7QTSjhsLhwd7PVeq5HfltfwvIWGl6W9CFhpWyt6Fow9EIiqNyqF8gB8JE47a9RajqFpgLbtPXVBay71HaGrW8uck8KlQKOsdWa2uVMqk8wCSfbIXGYU9e7KVGZgWthhUYgBLAsT/KTcjlbdPakj2pI+YbadSq2QVKCs27Ij1bANcku3ZN1VhbmRynVW2YcvzuLqgW1syUxrcXIA7+fCcz4Lfc1spY9g1UoooYgiyUxc+kbcdJpoYKjmNkok77gVKzHssd50HH/DJJOpl2cii5RwGNrlqpzgKDoL66rp3zo/WCIB1WGqHThTWmALkWu1tdN3fMaasqgjrACM1rU6KjgQba8LzmZVK69WdxbMz1Tpu0GhMA6/1rXs10pU91s9Qsd4VswQcDfceHrmmrVxJFzW3i/wA1RFrEaduodLXB8ZuNRjl1ftEgkKtO+5gbtrl14amcvyxCcpKlmOhNVnW9Q7iQLKpyNpf6pgHVhcU1OmQzWYkMDWdSxvobhPRFhNny52IAYaixyU3Nja17nS15xU8WSbCnUJuVLJRAFluts7nnreZ1aGIYAdWTqbmpWsAFKgECmOILG38usAzqM1lLtUF1ynPUWkL8yo1JJPDlMKSoxy/NljuID1cp36ltNwPLWbW2RVLNZ6armGS1IM6Lc3BLGzHU8OM2VdmJYCpXqnSxHWCmp1vfKlteHqgGsJe5dnppYEm6pc3FtALgH498xGNwQuobrSO2QM1Q3FlzaX114TdhdnYZARTpZs1s2jvmtuuWvfzneiOPRp28SqjyF5AI1toEEilhajEE6kIiHjozG5vJDC1ahW9RAhvoA2bTxsNZtGGqneUXwBY+20zGA5ux8LL7hBBiWmo4pP4h6jc+QnSuzaXFb/aJb3zelMDcAPAWgFB6R7AxOIxJalTJXIozHsi4vffrNeG/R1iD6bonhdj8J6JEweHg3dnmeFpuTk+ZF9HthjC0jTDF7sXJItqQBoPVJSImySSsj0RioqyEREkkREQBERAEREAREQBERAOXajWov9kyqXlh2xcqR3WlXo1rmx3jQ+PPwMAj+lo7FDxqD8EroMsfSwfM0T/PUHsWVoGcrE8R/vI4+J4r/eRL9F2/bKX2iPNWnpInmXRtv2uj9u3mDPTRPThPQ+568H6H3MonyfZ7D2iQm1cSquxZ1Fsts9comoF+yNfzv3yXfEIN7AesXkRjNmtVql0YAG1iMOrvcLb0305eQglHNh8VSLgUSGDNYMlBnIsx31G0sNdTCVqpylVYWObLUq06IsAGzFE1sbn+k853JsCoylXau4IynPWCi1wdyDu8iZ04To0iHMq01YC1wpZrWt6THlJBX0xeZ+rzUVfOUAWnVrMGLWLEtotyvHlNlDrqgy2xOXN2mtSwygW1GUdojW8ta7NHF39RCj+0CZrs6kPqg+PaPti4uVihh6mUWFFWswbM1XEEBgoIA0GoUXH5mb02NWYW6yoButTp0qK5RuGt20ufOTrbRproL+oC2mkDaqd/lBFzkwGyqlMEAntHMTUqPUN92m4AdwnUMC531P6VA995mNop3+Rn39YU+Z/pP5SAfBs1OOZvFifZum2nhUXcqjwAkD0m6aJhUBWm9Z2Ngg7Gg3szNoBuGlzrulO/8gbTrlhTGHoAC9srVXtfLqxZVAud9t43SkpxjuzCeIpweVvXoeqRPOcJtjaA1r4vf9VaNFVv4stz7JtxWIxmIUouJrAWsxp0qYO8G2ceifAg2JmfjxvZXIWIgz0GJQ6GM2jQRUFW4GgNWg5a3IsG1n3/AFVjhe74U5Rc3p1RYDfftx48OZPjx5l7iUlOlmOt6OGbS/8Avj4GP9b4oelRw58MQ499IyfHp9SfHp9S7RKX/r6t/wDFQ/ZxKn8SCYjp/iWYingcwAFycVSBub6WseUlVoPmFWg+ZdporYmxtKdiOn+Mpi9TZzhRvIxFM2HlJ+jtBalqi+iyqwvv7YBAI59oCXUk9i6nFuyZ019q5BcqTu4NxNuU7qbhgCNxAPnI+rWHZAOpcAczY3PkATO+kdJYuZxEQBERAEREAREQBERAOXG0LiVXaGzWDZlGvLmOXjLpMGoqd4gHm/Sg3w1E/wD2sO/0LyCw2zK9T0KVRvBTbzM9h+Q0r3yLfnabgJ56mHU5Zmzy1MMpyzNnnGw+iWMWtTqNTChGDEFgCfK8vAwtU/wL5t+UkImlOmqasjanSjTVonEuzj9ao3qAX8zMxs2nxBb7RJ95nVE0NDXTw6L6KgeAAmyIgCIiAJ8M+xAPP9t0MX1l6TELbdmtY31kWz48fWb+pe8y/Y7E0wxzUye+x+E5BXwp3gj1tLXIsUlsfjVIzlrX+HMT4dt1wD2m85ehSwp4kev8xD7Lwrbzfy/KLkWPDNr7VdscS+Y2Zh3aO4Itz3eQl02Fig9apZmsUpKu/L1eYsbcLghr8RcTu6W9AMzCrhcrntF0JRWJJJzIbAE6m99d0qRxtfDOQ1J6Z3EZDlbhc/VY6bwZ5aialmSOJiHKlWcnF2fMvG19qksgvmyoXUlBUIqXAUC/og8/aJv/AFxX3s6qC+T0GIQAXLmxuwJFhw1vKLV6Y0cvbpVRpqQEK+0gzkXpxhAdGqpw9C4959nxlVUlziVUqknmi73/AH92PScPt+tvYkDs3GU2sKdWoxta+uVNJns/EdeWJSiMpW5ChgysLkb7X079+6UGl03oXB6x9N16dT4DdOun07ogECsBu1KVz7xppJzp7p+xeNSatmuz0unjVsApSwFhu0A4eUqWOxwzta1sx5czIlOnGHI/eKQOu8Ou+/8AEu/hOCptjCk6Yih/WvxAnnrvOkkjSrWk1oiXfaQAuQJEvtkXNlHsmnEYmmw7NWkf/wBU/OcdPAVH1U0yCSL9bTtxHPumcKa5nKq1K8naK/4WDottPrq2IWqWZB1SBbkKLqS1rEb7jT+WWp9n1Ew98N6YW6B7gNrcAtvWw3X9cpHR2mKLupZXqVKysoW7qOzkUG24m/8Alp6GtdTRVQGJCDMNd9lG/lqZ0aSSjod7DWyK+6SubthYPqPmySzZFZmNyb6g7zxIJI5kneTJtMWoHGR2Hpk1ntc9lf8Al8LTp6h+Rmh7kdfyxe/yn0YtOfsM4Sjcj5H8pgTbh7IJJL5UnMT6MQv8Q85FF58zju/z1wCX61eY8xMs45iQuYd0+XH+H/qSCbvNL4qzhbb+PKRJI/wzl2btJKtYqhuadXq213MLG3+cjFgWeIiQBERAEREAREQBERAEREAREQBERAMWQGamwVM71HlN8QDhqbGpH6onHV6OpwJHrk1EAquK2DWt2HMhMVsSsPSBPrM9FtMGpAw9SkoKR5FjNhKdCg8pX9odCqLeimXvXT2bvZPdK2y6bbwJw1ejVI8JTKYfTpbHjeF6PhQAaatbiRr65L7N2Phcw6ygpHczD2Xnor9FV4TlfonyMjKU+nXRENS2Hstv9q3rP/c3Dofs1ty+0fETrqdGnG4XnFV2PVH1TIyLoT4UV/Rewf8AR3gG+qD4qh+Ew/8AGWA4Iv8AQB7iJ8GFxC7s030sfXXeCYyR6Fko9DDB/o+w9CslZD9G2e13sbAgaEkcfZJ7Z1EAMGsb6buFrG8jmx9V0KgWJ0uQSB4jSFxuTQmx8DNYxSWhpGMY+lE3hWyMbGwCjw4/Ae2dy49TIPZtU1GK2Nr5ieBAAsPO3tkt8jEk1R0/KRzn0Ygc5ynCTE4U85BJ3dcOcZx3Th+Stznz5O/OAdpZeQny1P8AhHkJwGk/OCHEA7+rp/wjyEhdi9GxQxOIqggrWrdcBrcEoFI/qzH1zqFdp2YZiYB2REQBERAEREAREQBERAEREAREQBERAEREAREQBERAEREAREQD4RMTREziAajhl5TH5GnITfEA0DBJyE2dSJnEAxFMDcB5T7ln2IB8yxlE+xAMckZJlEAwNITW2Gm+IBxjAzpp0rTOIAiIg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3077" name="AutoShape 7" descr="data:image/jpeg;base64,/9j/4AAQSkZJRgABAQAAAQABAAD/2wCEAAkGBhASEBQUEhQVFRUVFBgSFxgYFhUYFBUUFRUVFBUUFRgYHyYfGBkkGxQUHy8gIycpLCwtFSAxNTAqNSYrLCkBCQoKDgwOGg8PGiokHBwtKSwsLC8sLCwpKTAsKSksKSwsLCwsLCwsLCksLCwsKS0pLCwpLCwpLCkpLCwpLSwsLP/AABEIAJwBRAMBIgACEQEDEQH/xAAbAAEAAgMBAQAAAAAAAAAAAAAABQYCAwQHAf/EAEQQAAIBAgMEBgUICQQCAwAAAAECAAMRBBIhBTFBUQYTImFxkTKBobHBFCMzQnJzstEHFSQ0UmKSovAWQ8LhF4JUY4P/xAAZAQEAAwEBAAAAAAAAAAAAAAAAAQIDBQT/xAAtEQACAQIEBAUEAwEAAAAAAAAAAQIDEQQSITEzQVFxEyIykbEUYYHwI0LRof/aAAwDAQACEQMRAD8A9xiIgCIiAIiIAiIgCIiAIiIAiIgCIiAImFSqqi7EAd5A98j6/SfBpvr0r8gwY+S3MhtLchyS3ZJxINullI/R0sRV+zRYDzfKJr/XmMb0MJlHOrWUexAxlc6K+JHkWCJXy20H31KFIfyU3qN5uQPZNTbGrN9Ji67dyFKQ/tF/bGZ9BmfJFkZgBc6CRuK6S4On6dekDyzgnyFzI1OiuF+shqHnUd6n4jb2TuobPpJ6FNF+yij3CLyHn+3z/hp2x0yw+Gy5xUYOuZSq3Vh3MSBy85X8V+lVf9ugx73cD2KD75Y9pbMp16Zp1BcHzB4Mp4ETyzbuwamFqZW1U6q1tGHwI4iY1ZTjqtjx4qdanrF6HoPRTp2uKbq6oFOofRsey45C/wBbu4y2TwAEg3BsRqCN9xy756Z0K6bCsBRrkCqNFY7qnd9v3xSrX0kVw2LzeSe/UucRE9J0RERAEREAREQBERAEREAREQBERAEREARPhYTA4heYgGyJxVtsUV3uo4akC55C51kZiOlQaww5pub6lmcIBYm+ZVI4cxJyu17FHUjHdlgiVKttauSA2Mw1O5CgU0zElvRALsd/O03vslt9bFYhh94KS/2Ae+UbfQhTvsvgsj1ABckAd5sJG4jpPg0NjXpk8lbMfJbmQ9TAYFLllRyNO0TVYt/CM5N2PLfM6e18OiE00sBlIyIACr7mFrCwIIPFSNZVy7Byf2+f8O49KUP0VHEVO8Uiq+dTKJgdr4xvRw6J31Kw/DTB98bM2olcEjQgkWJBNh9YW3g3Gs7byVd8ybN8yPIx7b69Kn3U6Rb21G+EHZLt9JiMQ3cHFMeVMA+2db42mN7r5iaztOnewNz4fn/nCMqGRHMnRjCA3NIOeblqh/vJnfQwiJ6Cqv2VA905DtViRlpsfyvY+jfvn1a+IZgMmUcyNw8Lg39UlRS2LKKWyO6fZw/JMQx1cDuH52vu7xPlTZoBu9Ujde7ADcB9YnS9z65JJ2moL2vry4z49UDfYeJA98imbA09TUW/cx/4zmq9K8Au7tHuUcBYanumbq01u0RmT2Jg45L2uCd1lDMb+oQMUxF1Rz4hU/Eb+yQD9Pqe5Kd+GrfACfDt3H1Po6JHhTPvbSZvE0+V32RlKtGOln7Ms1EMR2hY8g2bTyE0bT2TSr0zTqDsnjuIPBlPAyB+RbUqek+Qd7gexLzOn0QrEg1K97EG1mbcb2uSJHiyltB/nQo6kpKyg/zoU/HdFqlKqyMy9k6G9rqdQbeE1rsdBYmrqNeyDf1GT/TD97f7KH+2QpM51WbjNxXI5NSMYzaS2Z6Z0Wx7VcOCzFipKZiAC1ram3HWS8rnQQ/sp+8b3LLHOtRbcE2dqi70030ERE1NRERAEREAREQBERAEREA1YnEBFJPgBzJ3C/CUDH/pSqqxVcOEZSQc7EkEaEEAD3y6bcHzJ8R75530v2RnX5Qg7SgCqP4l3LU8RuPdY8JjVzJXiefEZ1G8HsaK/wCkfHtuZE+yg/5Xll6IdKmxKGnVb51NeWdf4rDiNx9RnmQnRgcW9KotRDZlNx8Qe47rTyxqyTu2c6niZxleTuj2WR219s0qJVHBLVA1hcKCANQWOgPC2+b9kbSTEUVqLx3jirDep/zlN+JwiVBZwCORAI9oNp7m7rys678y8pX9l7Qw3XJTXDKjPcgqqsARvzGwI3b90suUWtw5cPKc+G2PSQWVB379fGdi0TCcn6ndkQjlVir7R6OYVXHzIRSrDrRUPYqG5FqRvmbiDwnKyKbFqgJARtKbBc6G+dMxUAnW55G3jcauEDqVbUHSVmrtPBUWZRTdirEHWwuDbhYcJWpOK1qMq1Tp6uyFagmjEuczBswNOndhbtWVb37yPXafaS5ipFIMCSCSGqMNLnVjpvvu1nP/AKtp3+aw6Xvx7Rv6hNv612lU9Cmyj7AUebzH6qn/AFTfZFPqYf117IkPkVfKBTXJp9UKoGu63ZP+DjMm2c1vnXQWuVzNmKk2udfA8ZC1aeLOY1cQiBRdgatyBcC+VL8SPMTWuxgSb1KtSyq16dEsCGykZWY66ODu4GT4tR+mHvoT4s36YP4JqpWwq3DVxa+5Rf1cZh/qXCUx2VZja18qgnxM0YDo5TZhejWK3N2d1XcWHoLY7wPUZN0tgYVd1FPWMx/uvItiH0RH8z6Ig36bkm1OlfxJY+QgbW2jU9CkV78lva8tVOmqiygL4AD3TKPBm/VN/jQeFN+qftoVI7L2lU9N8o76nwS801+iVQFA1YFnfIOySBoWJJJ1NlNhxMucwr0FdSrgMDwPduPj3x9LT53fdlo0IXvK7/JWaXQuhnsy1HHF2cKu64soHPTSd9Po1SU9mnSA7wzn+429k7/1db0alYd3WFvxhj7Z8Oy0PpNUfuao9vWqkA+U0VKC2ijd06b3+DUWpUwabBXY/wC2iLcjkV3Ad7WE6dn0WSkqtvA4EkLckhQTvCghb/yzZQw6ILIqqOSgAeybJqkWbSWWOwiIklCgdMv3tvsJ7pBmTfTQ/tZ+wnuMgpwq3El3OBX4ku56F0B/dT963uWWWR+wsCKNBE4ga97HVj5kyQnZpRywSZ26UXGCTERE0NBERAEREAREQBERAEREA4Nt/Qt4j3iVpWtwBG4g7iDoQe4iWbbX0Der8QlXgFU2l0cp06zKKgCmzqD6QVhcA87br900Ls+gN7MfASW6UfTr9zT/AOQ+EiZxasss2kcSolGbSRa+gzoHqIgNioc3PEG1/Iy5CUXoM37Q33R/EsvV50cK700dLCu9NCJH7aev1eXDj5xjbNpZAAWLXIIB0AHe0r9DZG06ip11QFQczIzWzgk5qblL3Gij/wBzynvhSUlmckvkmpWcZZVFv49y2viUXeyjS+pANhqTblIM7EV2L01w/aZmLMruxuSVKgnLuK90j6HQPU9ZUGVjfKoN1tmsqtoLDNf0RrwE3Vek7Ug1EUirUstNWqkItRVGVnF7DgDYE6NfhFSjC14+a32+DLx2ta0bLlzJbD7Kqi961hqAKdNKY1W1zYE3BJO/gJ9PR2gfTz1Nb9uo51tbdcDhOXo9typiKta/VimmUKoN6ovuLi9wCASLgcJOzOUXB2PVTqKcbx2ObDbNo0xZKar6hfU3NydTrOmLzh/Wq62G6v8AJzc27XNd9/DT1SjkluWcktzuiRmL6QUqZN1cgNlLADLe4BAuQWtfXKDJFFIGpuedreyQpJuyIUk3ZGUREsWEREAREQBE+FgN8x60ePgCYBnEwznkfZHa7h5n8oBQOmv72fu09xkPg7dYl92db+GYSW6a3+Vn7tPjIHNOJV4j7nBraVZdz2ijx8ZskX0c2qMRQDjQ3ysOTgC9u7W/rkpO0mmro7sZKSuhERJJEREAREQBERAEREAREQDi2x9A/q/EJV5adr/Qv4D3iVaAQfSkfO0/uV9jOJD3kx0r9Oj917nb85C3nFxC/kZxa/EZYehLftR76be9TL7eefdDG/ax9h/cJ6BPfhOH+T34Th/kyBi8qe0NuV6q1GoNkp07jMFZmcquYm4ByLbieY9XPW2riMMUY1WqgsUdWAtcKjnId9rPv7t0s8RFctOpd14rt1LrKP0n6D1mqVK+EYPUrOvWU6xvSsNzpqCpW265FiR3S6UqoZQw3MAw8CLiZsgIsZ6oTcXeJpOEaitIpuyMHTwy4k06qU3VznYqrVcRVAJLvfgzFgqoBa8mcOlStX+dLqFo0amQFlTrDcte2+1t1/GY09l1AXOQAmvUcN2MwUshU5jqFsH0Gu6dKYWobdZVuQb6E770zcAW/hbQ3tnnnUZS802ZQpu2vsRPyBmUK9IrX6zO9dyoAyvmLI17kZRYKBpxnXUoAFszqLYs4mwDMcgDaaDRuw+n8pnSNlUwNS24gmwQEFcpvfzPM6xRxOGZgivTZ2vpnzMdKhJIHc9TzkqjFF1RiiKxWGT5xWdmzOSxyIHI7TgZ2JzKOrIAFt0td5oTDAbgoub6KBrqb39Z85syd58z8JeMVHZF4wUdjItbfMRVHO/hrApgcBMpcuY5zwB9g98druHmZlPjuALkgDv0kA+FTz8gPjHVjvPrM0naFLNlzjNe1hqb8tJrO0bjs06ja2FxlBuDrduGkmwOsIBuAn2Rb7VYXv1ScrvmbcbXC98woYyoWHad7XJApZUOhIuTqPV3QCXiasPUYqCy5TxF729czkA8+6b/AL2fu0+MgJPdNz+1n7tPjK/ecerxH3OBX4ku56P+jz91b71vwpLRKt+jv91b71vwpLTOpR4aOxh+FHsIiJqbiIiAIiIAiIgCIiAIiIBybVHzL/ZlVlr2n9C/2TKqRAIPpZvofdt+P/uQYk70tGlA9zj+5fzkCJyMRxGcXEcVk30Ob9sT7Lj+0y+bQps1Goq+kUYDxKkCUDomf2yn/wCw/saXnaG2qNAqKjEFwSoCO7NltewQE/WHnPXhNabX3PdhFem19yj7ExLZHp9lbZmzMSMpZDRYFR6Wh3G1iJt2nSrVnpUlysWGbsrYXICGo2p0youum7dOzaGIpV6r5Nn4iowy3b6AHMLgvnI19V504DC7QTSjhsLhwd7PVeq5HfltfwvIWGl6W9CFhpWyt6Fow9EIiqNyqF8gB8JE47a9RajqFpgLbtPXVBay71HaGrW8uck8KlQKOsdWa2uVMqk8wCSfbIXGYU9e7KVGZgWthhUYgBLAsT/KTcjlbdPakj2pI+YbadSq2QVKCs27Ij1bANcku3ZN1VhbmRynVW2YcvzuLqgW1syUxrcXIA7+fCcz4Lfc1spY9g1UoooYgiyUxc+kbcdJpoYKjmNkok77gVKzHssd50HH/DJJOpl2cii5RwGNrlqpzgKDoL66rp3zo/WCIB1WGqHThTWmALkWu1tdN3fMaasqgjrACM1rU6KjgQba8LzmZVK69WdxbMz1Tpu0GhMA6/1rXs10pU91s9Qsd4VswQcDfceHrmmrVxJFzW3i/wA1RFrEaduodLXB8ZuNRjl1ftEgkKtO+5gbtrl14amcvyxCcpKlmOhNVnW9Q7iQLKpyNpf6pgHVhcU1OmQzWYkMDWdSxvobhPRFhNny52IAYaixyU3Nja17nS15xU8WSbCnUJuVLJRAFluts7nnreZ1aGIYAdWTqbmpWsAFKgECmOILG38usAzqM1lLtUF1ynPUWkL8yo1JJPDlMKSoxy/NljuID1cp36ltNwPLWbW2RVLNZ6armGS1IM6Lc3BLGzHU8OM2VdmJYCpXqnSxHWCmp1vfKlteHqgGsJe5dnppYEm6pc3FtALgH498xGNwQuobrSO2QM1Q3FlzaX114TdhdnYZARTpZs1s2jvmtuuWvfzneiOPRp28SqjyF5AI1toEEilhajEE6kIiHjozG5vJDC1ahW9RAhvoA2bTxsNZtGGqneUXwBY+20zGA5ux8LL7hBBiWmo4pP4h6jc+QnSuzaXFb/aJb3zelMDcAPAWgFB6R7AxOIxJalTJXIozHsi4vffrNeG/R1iD6bonhdj8J6JEweHg3dnmeFpuTk+ZF9HthjC0jTDF7sXJItqQBoPVJSImySSsj0RioqyEREkkREQBERAEREAREQBERAOXajWov9kyqXlh2xcqR3WlXo1rmx3jQ+PPwMAj+lo7FDxqD8EroMsfSwfM0T/PUHsWVoGcrE8R/vI4+J4r/eRL9F2/bKX2iPNWnpInmXRtv2uj9u3mDPTRPThPQ+568H6H3MonyfZ7D2iQm1cSquxZ1Fsts9comoF+yNfzv3yXfEIN7AesXkRjNmtVql0YAG1iMOrvcLb0305eQglHNh8VSLgUSGDNYMlBnIsx31G0sNdTCVqpylVYWObLUq06IsAGzFE1sbn+k853JsCoylXau4IynPWCi1wdyDu8iZ04To0iHMq01YC1wpZrWt6THlJBX0xeZ+rzUVfOUAWnVrMGLWLEtotyvHlNlDrqgy2xOXN2mtSwygW1GUdojW8ta7NHF39RCj+0CZrs6kPqg+PaPti4uVihh6mUWFFWswbM1XEEBgoIA0GoUXH5mb02NWYW6yoButTp0qK5RuGt20ufOTrbRproL+oC2mkDaqd/lBFzkwGyqlMEAntHMTUqPUN92m4AdwnUMC531P6VA995mNop3+Rn39YU+Z/pP5SAfBs1OOZvFifZum2nhUXcqjwAkD0m6aJhUBWm9Z2Ngg7Gg3szNoBuGlzrulO/8gbTrlhTGHoAC9srVXtfLqxZVAud9t43SkpxjuzCeIpweVvXoeqRPOcJtjaA1r4vf9VaNFVv4stz7JtxWIxmIUouJrAWsxp0qYO8G2ceifAg2JmfjxvZXIWIgz0GJQ6GM2jQRUFW4GgNWg5a3IsG1n3/AFVjhe74U5Rc3p1RYDfftx48OZPjx5l7iUlOlmOt6OGbS/8Avj4GP9b4oelRw58MQ499IyfHp9SfHp9S7RKX/r6t/wDFQ/ZxKn8SCYjp/iWYingcwAFycVSBub6WseUlVoPmFWg+ZdporYmxtKdiOn+Mpi9TZzhRvIxFM2HlJ+jtBalqi+iyqwvv7YBAI59oCXUk9i6nFuyZ019q5BcqTu4NxNuU7qbhgCNxAPnI+rWHZAOpcAczY3PkATO+kdJYuZxEQBERAEREAREQBERAOXG0LiVXaGzWDZlGvLmOXjLpMGoqd4gHm/Sg3w1E/wD2sO/0LyCw2zK9T0KVRvBTbzM9h+Q0r3yLfnabgJ56mHU5Zmzy1MMpyzNnnGw+iWMWtTqNTChGDEFgCfK8vAwtU/wL5t+UkImlOmqasjanSjTVonEuzj9ao3qAX8zMxs2nxBb7RJ95nVE0NDXTw6L6KgeAAmyIgCIiAJ8M+xAPP9t0MX1l6TELbdmtY31kWz48fWb+pe8y/Y7E0wxzUye+x+E5BXwp3gj1tLXIsUlsfjVIzlrX+HMT4dt1wD2m85ehSwp4kev8xD7Lwrbzfy/KLkWPDNr7VdscS+Y2Zh3aO4Itz3eQl02Fig9apZmsUpKu/L1eYsbcLghr8RcTu6W9AMzCrhcrntF0JRWJJJzIbAE6m99d0qRxtfDOQ1J6Z3EZDlbhc/VY6bwZ5aialmSOJiHKlWcnF2fMvG19qksgvmyoXUlBUIqXAUC/og8/aJv/AFxX3s6qC+T0GIQAXLmxuwJFhw1vKLV6Y0cvbpVRpqQEK+0gzkXpxhAdGqpw9C4959nxlVUlziVUqknmi73/AH92PScPt+tvYkDs3GU2sKdWoxta+uVNJns/EdeWJSiMpW5ChgysLkb7X079+6UGl03oXB6x9N16dT4DdOun07ogECsBu1KVz7xppJzp7p+xeNSatmuz0unjVsApSwFhu0A4eUqWOxwzta1sx5czIlOnGHI/eKQOu8Ou+/8AEu/hOCptjCk6Yih/WvxAnnrvOkkjSrWk1oiXfaQAuQJEvtkXNlHsmnEYmmw7NWkf/wBU/OcdPAVH1U0yCSL9bTtxHPumcKa5nKq1K8naK/4WDottPrq2IWqWZB1SBbkKLqS1rEb7jT+WWp9n1Ew98N6YW6B7gNrcAtvWw3X9cpHR2mKLupZXqVKysoW7qOzkUG24m/8Alp6GtdTRVQGJCDMNd9lG/lqZ0aSSjod7DWyK+6SubthYPqPmySzZFZmNyb6g7zxIJI5kneTJtMWoHGR2Hpk1ntc9lf8Al8LTp6h+Rmh7kdfyxe/yn0YtOfsM4Sjcj5H8pgTbh7IJJL5UnMT6MQv8Q85FF58zju/z1wCX61eY8xMs45iQuYd0+XH+H/qSCbvNL4qzhbb+PKRJI/wzl2btJKtYqhuadXq213MLG3+cjFgWeIiQBERAEREAREQBERAEREAREQBERAMWQGamwVM71HlN8QDhqbGpH6onHV6OpwJHrk1EAquK2DWt2HMhMVsSsPSBPrM9FtMGpAw9SkoKR5FjNhKdCg8pX9odCqLeimXvXT2bvZPdK2y6bbwJw1ejVI8JTKYfTpbHjeF6PhQAaatbiRr65L7N2Phcw6ygpHczD2Xnor9FV4TlfonyMjKU+nXRENS2Hstv9q3rP/c3Dofs1ty+0fETrqdGnG4XnFV2PVH1TIyLoT4UV/Rewf8AR3gG+qD4qh+Ew/8AGWA4Iv8AQB7iJ8GFxC7s030sfXXeCYyR6Fko9DDB/o+w9CslZD9G2e13sbAgaEkcfZJ7Z1EAMGsb6buFrG8jmx9V0KgWJ0uQSB4jSFxuTQmx8DNYxSWhpGMY+lE3hWyMbGwCjw4/Ae2dy49TIPZtU1GK2Nr5ieBAAsPO3tkt8jEk1R0/KRzn0Ygc5ynCTE4U85BJ3dcOcZx3Th+Stznz5O/OAdpZeQny1P8AhHkJwGk/OCHEA7+rp/wjyEhdi9GxQxOIqggrWrdcBrcEoFI/qzH1zqFdp2YZiYB2REQBERAEREAREQBERAEREAREQBERAEREAREQBERAEREAREQD4RMTREziAajhl5TH5GnITfEA0DBJyE2dSJnEAxFMDcB5T7ln2IB8yxlE+xAMckZJlEAwNITW2Gm+IBxjAzpp0rTOIAiIgH//2Q=="/>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838200" y="762000"/>
            <a:ext cx="7924800" cy="1143000"/>
          </a:xfrm>
        </p:spPr>
        <p:txBody>
          <a:bodyPr/>
          <a:lstStyle/>
          <a:p>
            <a:pPr eaLnBrk="1" hangingPunct="1"/>
            <a:r>
              <a:rPr lang="en-US" altLang="en-US" smtClean="0"/>
              <a:t>ACCESS TO PROLIA</a:t>
            </a:r>
          </a:p>
        </p:txBody>
      </p:sp>
      <p:sp>
        <p:nvSpPr>
          <p:cNvPr id="11267" name="Rectangle 3"/>
          <p:cNvSpPr>
            <a:spLocks noGrp="1" noChangeArrowheads="1"/>
          </p:cNvSpPr>
          <p:nvPr>
            <p:ph type="body" idx="1"/>
          </p:nvPr>
        </p:nvSpPr>
        <p:spPr/>
        <p:txBody>
          <a:bodyPr/>
          <a:lstStyle/>
          <a:p>
            <a:pPr eaLnBrk="1" hangingPunct="1"/>
            <a:r>
              <a:rPr lang="en-US" altLang="en-US" smtClean="0"/>
              <a:t>Medicare</a:t>
            </a:r>
          </a:p>
          <a:p>
            <a:pPr eaLnBrk="1" hangingPunct="1"/>
            <a:r>
              <a:rPr lang="en-US" altLang="en-US" smtClean="0"/>
              <a:t>Financial Assistance</a:t>
            </a:r>
          </a:p>
          <a:p>
            <a:pPr eaLnBrk="1" hangingPunct="1"/>
            <a:r>
              <a:rPr lang="en-US" altLang="en-US" smtClean="0"/>
              <a:t>Major Insurance</a:t>
            </a:r>
          </a:p>
          <a:p>
            <a:pPr eaLnBrk="1" hangingPunct="1"/>
            <a:endParaRPr lang="en-US" altLang="en-US" smtClean="0"/>
          </a:p>
        </p:txBody>
      </p:sp>
      <p:sp>
        <p:nvSpPr>
          <p:cNvPr id="12292" name="AutoShape 5" descr="data:image/jpeg;base64,/9j/4AAQSkZJRgABAQAAAQABAAD/2wCEAAkGBxQSERUUEhQWFRQVGRoaGRgXGRocHBggHRkfIBgbHx4dIigkGh0lHBwbIT0iJykrMjAwGx8zODMsNygtLisBCgoKDg0OGhAQGy0kHyQtLywsNyw0LDQsNDQtLS8sLCwsLCwsLCwsLCwsLCwsLCwsLCwsLCwsLCwsLC8sLCwsLP/AABEIAKEBOQMBIgACEQEDEQH/xAAcAAABBQEBAQAAAAAAAAAAAAAAAgMEBQYHAQj/xABTEAACAQMCAwYBBAoOCQMFAQABAgMAERIEIQUTMQYUIkFRYTIjcYGhBwg1NkJzkbGysxUWFyQzUlNUYnJ0kpTSGDSCk6K0w9HTRITjZaTC4fBD/8QAGAEBAQEBAQAAAAAAAAAAAAAAAAECAwT/xAAlEQEAAgICAQMFAQEAAAAAAAAAARECIRJRAzFBYRMiUqHw4UL/2gAMAwEAAhEDEQA/AOn9iuycHDtNyYSXyJZ3Ym8h6X62FlAXa3So/BOznDOHSs0AjgkK4HKZicSQbWdzboDe1SuwPA5NDw+DTSlDJEGDFCSpu7NsSAeh9K5v2e4fG/EOM6meFJ105mxSRA4ZjI5UAEG7WjxFv41vOumGEZRMz7MZ5VMR23UXAuFLq++KYhqM2fPnt8TAhjjnjuCdrVK4n2P4frpRqZYhK9lAdZJALKSR8DBTYk1zjtDwqOXg8mp1Ghi0GpikAjEcfK5gLKN069C3X+LfpWt+xRw6TRcMd51K5u04T8IJy1AuD0Y4E29xexvbWXiiMbv3pmPJM5VXtbSdouyuk1+He4uZy8sPG62ytl8DC98R19KVrezGll0iaOSLLTxhAqZuLBLYeINkbWHU0zoO04doxJp9RpxNYRvKIirkrkFvHI+JIBtla/TrtVrBrVZVLeAsSArFbmxI2sSDe19j572O1cpxmHS0DQ9mNLDpX0kcWOnkDhkyc3EgIfxFiwuCeh+ak9neyuk0GfdIuXzMc/G7Xxvj8bG1sj09atzKuWOQytfG4vb1t6UkahPF4l8Hxbjw/P6fTUVR8H7E6HSznUQQYTEMC2ch+M3bZmI3PtXs/YrRPq++NDfUZq+ecnxIAFOIbHYKNreVXrSqNiQDt5jzNh+U7VE1PFoUMWTr8s/LQgggtizdfmU/TYedKFd2i7GaLXur6qHmMq4g5yLYXvbwMPM1I492Z0utjSPUxcxIzdBk62OJXqrAnYnrSuMcZ5DxosE07yhyFi5dwExyJ5joPwh0JpfDeNRzKxOUTRtjIktlZGxDWO5B8JDXBII86vGatLg03ZnSnR9yMX72sBy8n6Bsh4ssvi360cD7M6XRxPDp4uXHISzrk7XJUKTdmJHhAGxq0Ey2vkLXt1HX0+evFnUnEMpYbEXF/W1vmqKpeznY7R6BmbSQ8tnUKxzka4BuB42NI0fYjQxarvccFtRm758yQ+KQMHOJbHcM21vPapnFOOLFIIkilnlK58uEKSq3sGYuyqoJBABa5sbA2NSNFxSOWIShsVJKnPwlWVirKwPRgwIt7Van1S1XxTsTodTqBqZoM5gUIfOQfAbpsrAbEelPdouyek15Q6uLmGMME8ci2ytl8DC98R19KuDKovcjYXO/Qb7n0Gx39jXneEvjktz0Fxfpfp8xB+moqq4h2W0s+lj0ssWWniCBEzcY4LiniDBjZdtzStL2Z0sekbRpFbTMHUx5ObhyS4yLZbknzq05y5Y5DK18bi9vW3pXkU6sbKysQAdiDseh+mgq+zvZfS6EONLFyxJYt43a+N7fGxt1PSovZ/sPodDLzdLBy5MSl+ZI3hJBIszEdVG/tWiooM83YnQnV98MH75zD55yfEBYHHLHoOlqO0HYnQ66US6qDmSBAgOci+EFiBZWA6s2/vWhooKjtD2Z0uuVF1UXMWMkqMnWxIsfgYX29a8n7MaV9GNE0V9MoUCPN9ghBXxBstiB51cUUFRwnszptNp308EWEMmRZcnN8lCtuxJFwANjTXZ3sho9AztpIeWZAA3jka4W9vjY26npV5RQZ7hvYnRafUnVQwYzkuS+ch3e+exYrvc+Ve6/sVoptUNVLDlqAyMHzkG8dsDiGC7Yjy8t60FFBQ9o+yWi17K2riEjICq+ORbA2JHgYX6A707xbs7pNXAkEyCSKMqUUO4sVUqN1YE2Ukbnzqo1XZSVtc2oV0CPMZGQltwNEYI2G1lYMz3HmpU3utqa0PZnUppFjBhj1EbqY3DAqAY+W5OEEX4DOQCG3xu3pvjHbNz0u4ezukXRnQqgGmIYcvN9wzF28WWW5JPWveznZzSaJHXSRhEkN2s7tc2t1Zjbb0qqTszJHqXaJYhAUCL4lDIBAI1GPILdQOkqix6dQZfZfs82kWVCVYOEswAU7R4lSqIq2BGzgXIax+G5TjFepc9Ds52O0GikMmkiEbleWSJJG8JINrMxHVQfXaiLsboBq+9rEO85GTPmSdWBBbHLHoT5Wqo0nZHUdxGlfkxtknyqPcoES2SYQwnIkBdyTi7+I9DZwdmC0wnkwR1VcEixKKwgMbDIxh8BkwABAItceVJxiPcuejnGuxug1k4m1EQkmCqAeZIuykldlYDqSennT/aHs3o9eE70glEV8fG645Wv8DDrYdfSqnhvZGSOeGZmjJiMd1FrWXTCIsGwzyDZWXLEqdwD0icP7JahNCundNOzIY7WkFmwQqTcaZQLHcZpLfcHexF4x2cp6aDi3ZXTz6DuTKVgVFVAGa6YD5M3vc4kA7ne29651+4bpv5/N/wV0nU8LkfhzaYlDK2mMVwMUyMWN7AHFb+QGw8q4V+4LxH+W0f9+X/xVzadu7Aw6lOHwLrc+8gNzM2DNfNrXYE38NvOuY8S7QR6WDiiRy46yXXuygKbqqTAg3Ix/Bba/nXT+wfE5tVw+CbUrjM4bMYlbWdgPCdxsBWO1/2JBNrnnfUXhklaRowpDeIliuV9tza/p7138M4xfJx8sZTXE+iR8R08HFJ0lY6dGJ03i5UjqbCQAmwQHIkgbgAG+JBtuyWok1Oi1bMcpJHkH0mFAAPQeVS/2B1KziSKaJI1XlpDgxjVANlsCPY326em1WPZng3dY3UlSXkLkICFW4AxUEk2AHrXkyyzz8sTVRFuOOPky8sTMVEXfpv5/vRTxCfUJpYDpZYVieF5JJWht8jZgqBJGLFmUDcAWvvewNZqeBThPDAzSFJVAIgkie88jKkiSEFAQytmjC9yD8K36FRXojyTD1ThEsgeGSZyqdMGmkn5i6nJAqApYNe+eUa3QLjvtuASRX6jgMsunMUel7u66KeBiWjtI7oFRAVJLrmC+bAWuPMsBv6KkeSYOEMRxfh82qeVjpnVHTRJjIYyW5erLzAhWIsEb13sbX2vI1XBWXUiRILxrqo5bKEFx3Vo2YAkdHKX87Lfe1a+in1JThCg48ZE1OnmSCSdUSZWEXLuC/LxPjdRbwnzqrbhM088c8sGKtqkYxOUYpHHppVV3sSuRkfopaww97bOikZ1CzjbISaKYMYhA2PfFm5gMeGGatcDLK43FsfI+163syq83hwES5pFLlOrRsJvCA8ilWLMrucyzAbuAdyQOg0xBo40ZmSNFZ92ZVALfOR1+mrz1ScdqXWibT6t50gfURzRxowiMYdGjLkG0jKGVhJ5G4K9N9o08M7yQT6jSiQKs6mFCjGIuycpjmwVmwVkJU7FyBdSTWqorPJeLnx4NqYodQg07OdRouSgRo7REPqCsTEsPCqTooK3Hga3ldb6EyS66NNPlK0unCz/ACdoiungIJJOQwPjFgbk2HnW+pCRgEkAAsbkgdTYC59TYAfQK19Sf7++E4MenCJcgnIIlGsafvV47cszF+uWdzCe742/4bGnOzPAmgXh55IjaPTukxGNwzCMkEj4rspPnuK19FSc5XjAooorDQooooCiiigKKKKAooooCiiigKKKKAooooCiiiggceSQ6WcQ35pikEeJscsDhY7WOVt64D+wXaj+Nq/8Sn/krv8Ax3UvFpZ5IxeRIpGQWvdlQldvPcDauC/uqcc/mw/w0n/eg7H2U4+ddpItVhyuaCcMssbOV+Kwv8N+nnUHU9qzDJKs0bBY3KZKwOfgMoIBIO0WPh+IsSFBAvVr2Wn0+p0kU2kUR6dwcECBMQGIPhGw8QJ+mrF4kBsWUHrvb6D1rTKk0HaVJpViQOWOVzdbLibG/ive9tredV8Xa6RUeSeB1iAdlZCDksYdpDiSDsFXcdS/sTWuXSDqCN/MCjunv9VLgplj20iBxKSg2Ui+IBykWO1y1hZnW9yLA38xcl7YouJwfFswDlFviyqSG5mNrnrffy8r6dtIo6lRfbcDf0H/AOqRJw9HsDi2Jv0Gx8jSymWPbhFBZ0cDxWF1uQodrkswCkrGTibG5A3vVjwvtIs8jRqsilT+EVFxnMgIGVz4tPJta9rEgb2ve5D239qO5j1H5P8A+9T+WlwUazPqaMz6mnu6+/1Ud19/qpcFSZzPqaMz6mnu6+/1Ud19/qpcFSZzPqaMz6mnu6+/1Ud19/qpcFSZzPqaMz6mnu6+/wBVHdff6qXBUmcz6mjM+pp7uvv9VHdff6qXBUmcz6mjM+pp7uvv9VHdff6qXBUmcz6mjM+pp7uvv9VHdff6qXBUmcz6mjM+pp7uvv8AVR3X3+qlwVJnM+pozPqae7r7/VR3X3+qlwVJnM+pozPqae7r7/VXjae3n9VLgqVZxviDQaaaZRkYo3cKSRkVUkC/leqcdrWjDDUwSRuouQGTGzNLyzdmGJKQs1mta6rck1qpNOACWYAed+lA0wN9wfI7X6eRpcFSzI7ZREgBZTlIYx8N7hmUkrlkguh+IC43F97RpO3kQjzwmBwlazAeExxlyreLqVFxvY9QSN6150ov1Fzv09POjuQ9vPy9etLKZiTtnGpsUlBvbcx7jIrlfPzIPh+L2o1Xa3lzTRNG5MT4gqy23SArlcggl5wuwOwufSryfRQSsqM0bMPGFuL7H4rA7i/0VMOjHt+SlwUz3CO0omIQqyyYqW8S2BOOQ+K+xYWuAWFytwKvMz6mne5j2/J6dK97r7/VS4KkzmfU0Zn1NPd19/qo7r7/AFUuCpV/FNeYIJZrZcqN5Mb2ywUta9ja9rXsa5N/pCf/AE//AO4/+KuwcTVI4ZZJfFGiOzriDkoUlhY7G4uLVyz90Hs5/MU/wcNSVh07snp9NHo4k0TBtMA3LIYuCMjl4je/ivWG7R6eJ+NS83RNrR3WOyKEJXxnxeNlHtt61ueyXAhodHFpVcyCIEBiLE3Yt0Hz2p2Pgsa6t9WC3NeMREXGOIa42t1v71rDLjaZRbn+gl1nC9JEqRpGdVxDCKCVi4hjlBwS6tschfa/U+ZNr3UcX151MegjfT94EJnmnaN8LcwqipGHvfpclq0XGuCR6owGQsORMk6YkDxJfG+xuN+lRuO9l4tVIkxeaGZFKCWB8HxJuUJsQVvvuNr1vnjO5Z4zHow3G+OPrINFzkVZoOMRQS4XKF48rst98TcdauI+MGKXi7xrpYnheG0khZFYsmxlYXLWvYAAX2Hnerv9pemEMEKh1XTzrqFIa7PIt/E5IJa9zf6OlqNd2M08w1QfmHvbRtJZrYtHbApttaw63q88PT2/045Kvsb2nnn1cumnKSBYllWRIZYb3axGMu7D0YbG3n5baqHhHZaPT6g6gSzyStHy2aV8shcEE7bEWA2sPa5Jq+rnnMTOmsbrYooorDQooooCiiigKKKKAooooCiiigKKKKAooooCiiigKRJ5fOKXSJPL5xQV/aZ4l0kzT3MKoWkAFyVXdhbzuBaqCDQwHAyzSQSHMBZmjR5DIqqzgKbXZvTzNrdKvu1GjE2j1ERcRiSJ0zIuFyW17efXpWRk7LowI5+kiHKMYWJMFF5opMipcnL5Ig/OPSt4xjMblnKZ9ljoBoZCGj1CKE1LKASgvIshOK387WUEdUC22tUzQwafTRPMkjagadZS2LCRhcLntf47R79Lkvtc1S6rssjsWOqiKc7U7HMC2olWRlJSRbsDGQL7EbkbVoOzuni0mn5ZljbKSViy2sxeRnseu4VgNz0Unp0uUYx6SROXuhcLn00rhUnFlcqgcIBK/JIbC5vIoSWxAHUEX2Iq9PGtMAxOohsrYseYllYAkqd9mspNvQH0rGaDshFEdOwnjwiEasMXC3Sdp0YBXABJbqwYDEHyr3Q9kgJo5ZdVFNi8BPh2cxrqANsiqZGa9gAoKGw3vV44dpeXTW8T4/Fp5YopMspSAthfq6oPc+N1G17XubDek8a46umaNWilcytgnLVSC1iQu7Deyk/RWe7U8COqm58WsWIhFRGsxaBsWZmjKuAvMjezEg7KpB2Frfi0cc3dmEyDu86yHfMtZHTHre93G+/T3rNY6X7tpsPHtOdmljRsmUK8iBiVdl2AY9WRvfY9CCKfj4rAxQLNETKCYwHUmQDqV38QHtWKHZJOZJfURks6vbDcBdc+qI673V8NvQn2r3hfZaNJ0kGpjccwErZxv3ieeLHFwCTzSPEGHgJHxGrOOHaXk2vFo42glWY2iMbiQk2shU5m/l4b71yf9rPZf+Xh/wAU/wDmrrHFtEJ4JYScRLG6XG9slIv9F65J+4BB/PJf92v/AHrm233Ybhcug0EGllKNJEGDFCxU3dmFiQD0I8vWlft10wdkaQIVdkJdWVQVLhvEdgAY3F7+Q9RSOxUGr7jB30N3mzczMrlfNrXtt8NqkS9mYWQoY9i8khsxBLSiQOSb3O0r2HlcW6CtaZ2kzdoYUvlPCuNw13UWxBLXudrAE/QfSiPtBC1sZ4Tdggs6m7E2C9epO1vWoI7IwfKeBvlQyveRjcNlluTtsxHsLAdBXuo7JQOQWjY2cSfG1shIZAbXsbOSfq6EgtG07TcehkIEc0Lk2sFdTfLIr0PmEc/7LehpmPtRpyP4eJTa5DMFYeILuCbjdlH+0vqKY0nZlY5YpFztBGyIrMWtfEA3YknFFxHpnJ1LUl+yMBBUxkhr3BYkG+F9ibf/AOafk96aNpkfaOBjiJor5YWLAEtkq2Fzv4mVdupYDzpuXtVp1t8vEcrWxYG94zIDsdgUUsCbC1vUU3+1eKxGLWuh/hGuCjq6EG97h0Vvc3v1pqPshCsYjCuEAAC817D5LlE7t1MZIJ87k9Temjac/aKAbGeEG+Ni6jxWJx69fC239E+hp6Di6ObJJGxuRZWB3W2Q2PlcX+cVVt2QgOXybeIMD422DczIDfYEzSHb+N7C03QcEWEsY1K5szMMtiWtc2va+31n1po2n95PtR3k+1J5Den5qOQ3p+amjZXeT7Ud5PtSeQ3p+ajkN6fmpo2V3k+1HeT7UnkN6fmo5Den5qaNld5PtR3k+1J5Den5qOQ3p+amjZXeT7Ud5PtSeQ3p+ajkN6fmpo2V3k+1HeT7UnkN6fmo5Den5qaNld5PtR3k+1J5Den5qOQ3p+amjZXeT7Ud5PtSeQ3p+ajkN6fmpo2V3k+1AmJI6daTyG9PzV6kRBFx500bO6mLmKVZbqeov73qGeDxb/J7t1ORv573v1uSb+pJqRxWItEyq+F8btkVsMhluOhxvVHyJsAnekwxCljIblhMGLXFnHye2Od9wL7ZGNLdOGRBSoiGJOVr7X339jua9Th0YAAjsFuQMj+Ebt573I86qpdK/iVZwx5TKrnUOpU4N1QXDWJBzJLAeZxF7Hg6uMspRKMjYhgdsUC3FtmOLE2sLk7b7A6dAmJUpdT5FiR0t9G21C8OjBuIwDcN18xex+cXqdRUEH9j47W5YAuDYG24GN9vPHb3pK8LjAIEQFyCbEjcG4N/Y1YUUEI6BNzy/iBB8R6H09PopP7Gx/yYvkGve5uPO5+cj6an0UFdx3SvPpZ4VADSxSIpY7AshAvYE2ufQ1wL9wXiP8to/wC/L/4q+gOOiTus/JvzeVJy8eueBwtfzytXBeR2q9dT/ei/70HaOwPF5dZw+DUThVlkDFgoKgWdgNiSRsB50iLtDKJJVeByFkxUqkgBHjxNyPEfALmwAzFiRZmldj+O9/0UOqw5fNDHDLK1mK9bC/S/Skd/1fMI5ACB7X9V5mO2/XC0l/6WNrqTWsWZQ4e083LDHSOSFu1sx0i5hxBS5OxSx/C2uetPS9oJUhnkbTsxjcBEQNlIMFYm2J8yyjrci3WvZ9ZrVeTGJXUEhRa21pCpvl4vhjB9c/KxpzW6/VLGHES3WIOy36vZiy5HoBiPL8LrtWqjpNlTcccTvCkJbEhcrmw8Mbb2UgbSbbm+DdOtRV7SS43Olf4Ra2W5JcAWx8IuhJNzYMnqbI0vEdW4zREwZxuEO6rMqs4GW+UVyOtrDc7VM1s+rExaNQYBGhsfizZ2D+G12xSzWDr0sL32VBcvdDx1pHiRoGTmhitybhUHjLAqMdygAub5exqOO0cl1/ez2Yxi1nuuRbIklQLqALjpe4ubUuXX6hYhI0KiVmCqtsiAY8iLht/GCPIDrvXr8Q1gP8Att9+uIzcX+LxFVVDjtlzNrYm6oLe8K47LI0avp2QOFu3i2LI7bgrtYxkddsk9aZh7SyPhbTSLkBuwbwnlq5UjEdCzLc2F19SBS14lrMt9MMc4x13sQcz1sLbG99gSLEjfzT8Q1pxLQAbLkPL+EKtjvceCzXPp0FKjouXuj7SM7xI8DRmQgeInzjVxbw72yxN7WIIF6aPaOdVYtpWa17BC3UMoIOSjbxXv/RI96SnGJXgWcQozK5GWJOK4XNt7/F4Lgnp0p39lNaemmUbHdieoiU7WvtzSy+4G3uqOi/k9r+OSLIY4oS5HL3JawyZL5WUhbK53ufh6W3puHtFI7ELpXFt7uWW/QfxDvc/kF7mmhr9aMm5AJNiFsBb5JCAfEciZMkvfw3uQQu8uHXarmoGhXAswYi9wv4Pnb1JPzAClQWijtRJ4AdJLdr3+Ky/IiRSTh03wPmGFrG4vJXj5xkJiIMQjvckAmS1gCVvsCCfDfe1qZPEtbd7aYWVnxBNi4GITe9lJJbfceDyvXsWp1IjUmBWdnmLDELfGS0FxkcMo7NkSbY2tciyoLkftiksp7rJY+QyLfDGTsVAveQ7EjaNz1FqRL2mkF7aWRgq5XXKx8QBAugZtjcWXfEgDpdY4hrLj5BSNr7EEjmWytl4fB4rG/pXicR1t1B06G7JcgkWBZw3mdwApv/StSo6LkSdopQWtpnOJlFvFvgAQb428QJ2sd9rjenP2wMUlZYSTEwGIuSwyI6WFj4b7XG/U0ymv1wILQqQeXcAG++XMscuo8C72HU38qNRrtSskgggUqsjXIW2XyJNyb+IlyvS3w2/CuFQXJUfHpuZZtOQt1XbMm/MkVjfGxFkUjps1yRtSIu0spAZtI4BTI2LEjwI1rYbm8gW3qr+m6k4nrcgDpgFvFfc3synm23tsbbm1he9yKkabX6oxRM8AV2azqN8R6bkWN9srkbX89lR0b7Q4+0kxuTpmAsSB4z05Q8RCGwu72sDfDysateEcTaYuGheLHpl+EOZInoLH5PKwvs6m+9V/D9ZrXN5IhGOW1hbbPJ8fO+4CG1/PrXkGv1owDQq2TLc2xxUlstrnyCn2y3v1pMQRMtHRRRXNsUiTy+cUukS+XzigRrEVo2DIJFxN0IBy26WPW9YodmQdBp4m0yczUSK2otGvyXM8Wott4PCvJBG48HpWy1cyxoXdmCjrsT1NhsASd6jfstDhnzdrXtvlbLD4LZfH4enWtY5THozMWq4eBRtr5JG08axxQqkZ5ajMyA84nbxAIEQegLjzp/sXwzk6fMxCKWdjLIgULjkfAlhsMECp9BPUmpjcYgAUmUgOAVuDvdGceWxxVjb2t12qcgB6MT9I+mk5TMURjR2ikYe5ow9zWWi6KRh7mjD3NAuikYe5ow9zQQ+PapodLPKli8cUjrcXF1QkXA6i4rgX7tHFv5CD/cyf5679xbVciCWbduVG8mN7ZYKWte217WvXHv8ASDH8wP8AiP8A4qDrHZPV6abRxSaNAmnYNy1CYAeIg+Hy8VzUGHQa5XZzOGDSuVjsLKgaTBSSTlcGPoFtj5m5M7snpNNDpIo9EwfTqG5bK+YPiJNm3v4rirerE0kxbNheIlGN41exxHhIvZjv7BsFvtsSetKbv+Z+AoAwBGORs/gO+wJW9x0223NhoqKvL4Tiof35JHdWSNxMwUuhI5aqygsmSElmGVgRa46gbxH/AGQUXNjZkWyWJIMiBjvsSI7m5tZsj0tWpopy+DizsEWvBuzJ+CTvcXzbMC+4XEj32paLreXCWK80MeYBbG3lf1HXpva3nV/RTktM1pU4hcFylyIwQLWBDSZn+rYp72A871YcFOqu3egn9Ep7db/Pf/h96taKTlZECiiisqKKKKAooooCiiigKKKKAooooCiiigKKKKApEnl84pdIlPT5xQQ+O6mKLTySz3MUa5sBuTh4th5m4G3nWZn4hpk04lk006eIQrGDlYcxWFjGxRY1Yje4Axw8gtabjOij1OnlgkaySoyEgi4uLXHuOtUun7Koummh5ovPIkjMqKigpywAqLsoIjF/Ukmt48a2zN+yNPqdM8j6Tu8rr44lbMBZJEhzManMMr4MbObC4O4IBqSna6yn96zZmZoUjDRMXZEZ5bNnjZArA7/ECvUVIh7Pouq5/OJUO8qx2WyyPGI2bLqRiD4fVifQBpuzSjT6eNJykmmLMsuKnJnR1lZlOxy5jN89jWvsT7nmm7bwSTRoiuUk5QEvgChpoubEpUtnultwpFza/W2nrKR9j4Vl07iTwaZYlRCkeXySlUHMtnjuGK3+JQdtwdRzR6is58f+Vxv3LopHNHqKOaPUVhouikc0eoo5o9RQR+LSxpBK0wyiWNzICMrqFJcW87i+1cm/bl2Z/msP+DX/AC11figieCVJmAiaNxIS2NlKnM38rLffyrlf7TezP86g/wAYv+ag6R2Q4ENBo4tKH5giDDMjG92LdLm3W3Wrms/2B4PLo+Hwaecq0sYYMVJYG7sRYkAnYjyq0PFIgbFrG5G6sLkFQQLjfdl6etBMoqLpuIRyNijXOIboehAI6jzuPr9DSdPxOJwxRrhVDHZtgVDDy81INutBMoqDFxaFrYve+NiA1vFbG5ttfIWv7+ht6/FIhHzCxC3cfA97oGL7WvsEby3ttQTaKgHjMNr53GLNcBj4Vvk2w6eE7/N6i6xxSLPDLxb/AILW2Lg72sP4J/P8H3FwmUVWpx2A28droJBdXHhIc33GxHLa4O62AIFxeRHr0Z8ATna9irA2uwvuB5q35PcUEqiiigKKKKAooooCiiigKKKKAooooCiiigKKKKApEnl84pdIk8vnFAxxKV1jJiAL3UAEEjdgLkAjYA36jpVVHxifABoSHwyLYuQp5mJBUXyIXx4qxvY2JBDGV2q1TRaHVSRti8cEzq23hKxsVO+2xF6yGj4tPjqxLqZtOItMkl9RyGdGNysqCNcXiNsbEkki1lPXeOEzFszlTRafi2pZ4/krIbBy0bKd3kW48ZxBCKR8XxrewNxO4Dq55I1OoQIzC4FsSBivVcmAORYfFfYbdbZHQcf1EsURllOnkn1fJmUKoOkAiZkjGakZSFUOTA/wu34Ne6/iGoMsEOn1M+qBXV3aDuyOTHJEq5GUCNsM2UlQL7bGxq/Sm6OToNFcv432j12lTUmaQHDSxIzIoPJ1DREq423RnBXfYEpsBeme0fajVxNro0nYMWbu5xU8oaeIS6jysboyDxX61Y8Myk+SIdWormmt7T6qKWZWc8t9Xp4YXAHgbKBpYzt0eJ3IJ6YvvuKvux0+omeSSV5mQS6lVu0PLOE7IqhQuYIUWuT+CfUVJ8cxFrGUS1tFFFc2kTi+i58EsN8ebG6ZWvbJSt7edr1x7/R9T+fN/uR/nrrvHtK02lniSweSKRFubC7IQLkdBc1wL9xbi38vB/vpP8lB2jsNqdR3CDvwfvNm5mYAa+bWvbb4bVbMkZJOG5v9ZUnz9VX8lUHYjjcmu0EGpmCCSUMWCAhRZ2UWBJPRR50hZ5lu1p2kBOYK3jx5y7oLeIiLLEJc2vmC1q1TNtDEkakMFN1XEbk2G1wATt8I/JXkcMS9EPw4dSbLYDEXOw2HT0rLz6/VtkAjKChIKxtktnPW+1yotYEtc/COtOTa7WHLBBcFusTWFlmIUeLxglYRkNvGfM2VRbRJpYQbiO3iyNtgTcG5F7HcX389/OlyRxMuJS63Y292DBvPzDN+Ws/3zViRFwUqWszYOLjJL9MgtlLbsQCQN9iCTSag6XTs+YlbBphGjbXjJKkKTIqhyBdcjcC4sWpRa77nBa3L2u5tva75Zm17XOb7/wBI0NooD1jvcEXJN7HO+9778x/71ZxNdrd15QFo0tkGdiTGhLMVVULCQupUFdlvYCntZq9YuYSIOYywU2sJTypXT8LZb8lCTtkX6WBpRa8bQ6ckExDa9vbIOG8/MSP/AHqfiVFbIBr2tcsxuASRe533Y9fWs9FrtSZkXG8JFy7RSIx3e/hscSoEfxFcrmw32Z7TPqubpe78zDL5TBRY/KRbNcHH5Pm9bL1ucgtKLa7vI9DR3kehrnk8mvwk/h7cwZFVXMHGe/KFt48+677ixe/4VXfFI9TIkaDKJmeNTJE97LjlMzCwC/CUG7C7qfalFtR3keho7yPQ1guJS6stqeS2oAEkYGUZ+Hm/KtHZRdQhxAUlmCltiQS7xrU8R/Y75GFu8GFbsHRpVblEuSuKKW5gC+H+MWC7BSotuO8j0NHeR6GsVJNqDPqD++1jEYsoRSSxMdzEccbIMgbMXfKSw8KEp4VJqjNpBK04tEDMWj+Tc4yC2y+F2OLkswxxRRcs1lFtv3keho7yPQ1FopRaV3keho7yPQ1FopRaV3keho7yPQ1FopRaV3keho7yPQ1FopRaV3keho7yPQ1FopRaV3kehpL6gG2x61HopRaRLKrKVZclYEEEAgg9QQeoIpmaGFyC8SMQABdVNgCCAL9BcA/OBSaKtFlyRxNnlEp5lg91U526Bv41vevYliXHGNVwBVbKoxBtcC3QGw2HoKbopSWXKkTZZRq2dg91U5W6Br9be9JeCE3vEhvle6LvkAGv63AAPqAK8opRZZjiIIMS2LBiMV3YWs39YWG/sKcikRRZVxFybAAC5NydvMkk/TTFFKW0rvI9DR3kehqLRUosjjmpfu0/JDc3lScu1r54HC3vlauFc/tT6ar+7H/2rtnGtY0OmnmS2UUUjrl0uiFhexG1x6iuG/u88R/kdJ/cl/8ALUmFiXbOzXHBrtLFqlQosoJCkgkWYr1H9W9V0fF9SbNy0KtJgLgpvz8AL5uWutzliLEDY3sJ3ZfW6SbTK2gxGnF8VQYhNzcFeqb3O9ut/Opej18MpxilikIF7I6sQL9bKT5kb+9aZUkfa9GtilyYhIBluCUjfE+HEeGVdwSfaxBqQO0JDHKIBQxUsJL2tM0RNio/DX1G2/XY2K62AycsSQmW+OAZM7i+2N73Avt89e6nXwRtjJLEj7HF3VW3OxsTfrQVGh7VLKwVUUHJlJaTFRiITsWUEseellIF7Nv0vJHG89O0yIfC6JiSLklkWReoAZWZk3PxIfKp+r1EMOPNaOK5uuZVLkdSL23Fx09aTG8MUKtmiwncOzjFsjllmx8RYkm9ySTegrD2jxl5bxEEyY2JUED5IeRZWbKUG1xtbzIBj6XtSXVfAuZ5QNmvu8UUjHDqEtJYMT8QA86v49TE6GVXjaNbkyBlKrYeIlhsLDqb01w54HMhgaOQsQX5bB98Qq3sTj4UAtt8Pz0FUvajwF2j8IAFw3VuUknSxsuL9bm1ulWei4jzIjJiFsG2yvurMp6D4fDsbX3N1BFqXptdBI2EckTvv4UdGbbY7A39q9OvgWTlc2JZNlwzUP8A0Vxvfz2FvOgyXB+1Gp1MMDIdOHk1AiKmN2DKYlmYhlmIQrFzPOQMQgOBJVbzhfEpS85lKvEswiiMMMmRI/hC1nk8KscMrKLo9wBarHVa2CEhZZIoj1AdlQ28yASPfenNTqo4lDSOkasdi7KoJ67E2ufOgx57XTGCR0fSM6ziOM3bGUNCJEVbPZWJNizMMVBdkHwVoIuKuJ9QkieCLlFOUHkciQuLsAu269ALAdSfKa80Ji5haMxdcyVw3Nr5dNzt89L0uqjkUvG6Oo2ZkZWAsL2JHSwN9/Wgxsfa6eVNTy+THLDKiRq8ZcNnNJBGjFJgQzSoLscSoy8BFmMjX9qJo59TFfT/ACURKXt8SrCWeUmYGNMptlKi4F8x0On0ethlJEUkUhHiIRlY+xOJP5a8TXwNIYxLE0hupQOpc2vdcb32328t6BrgGuM+njlYglgbkLiCQxBIGb+HbYhmBFiDvVhUWbiMMbiN5YkfYBGdVbfp4Sb70rWa6KG3NkSPK9s2Vb262yIv1H5aCRRTE2sjRBI8iLG1sXZgFa4uLMTY3G9ex6uNozKsiGMXJcMCgt18V7bfPQPUUxo9ZHNflSJJa18GDWv0viTakaTiUMrYxTRyNa9kdWNvWwJ23H5aCVRUU8Rh5nL5sfMvbDNc7+mN739rUaviUMTYyyxxta9ndVNt97Eja4O/saCVRTGr1kcQBlkSMHoXYLf5siL0PrIxHzTIgiNvlCww3Nh4r23O3WgrdRxORdRgAvLyVbkW3KZbvlsfbA39aZHGpJOWYUHiDnFhkfCyixIYBL5E3OW1jbereHUxSIzo6OgvkysrKLC5uRsLDfevNFrYZSeTJHIR15bKxF+l8SbdPqrnOGXblPjy/JVt2hwVi6bi9rH4gGkHQAkG0ZP17b2el43YEiMkXb8IXIS2Rt/tDa9TIdfA78tJYmffwK6ltuvhBvtvRLr4FfltLEslwMC6hrtawxJvc7fPtTjl2cM/y/Svk7RqpsUN/lLgG5Bj5l/KxB5TW3B3G3WzjcbsBZMmIYqEcMGwyzAI9MR9LgVN1mshhI5skcZNyM2VSfUjIi+9eaiSGPGaR0QWxV2cKtj4rLc43Nr7bkD2pxz7Tj5Py/SAeNhIwzPFJf8Ak2CgDAvYlmPisNul/QUqTtAovZdwbEFgLfKrGC38UHK+/kKsF1MRi5oeMxbnMMuGxsTl02It160iKSHUAlGSUKQSUYNYghluVPqAbH0pxzrUrw8lalWv2lULfAnwk2yF9o2fYeaWUjPpcipI4yM1RkxJYqTe4BDWHQdD6m301J0mvgmOMUsUjAdEdWNvmBO24/KKBr4DJyxLEZbkYZrnfzGN739qRGXZGOf5fpEn44qsy2U4kKLuouSUFyOqp4x4t/rF2Ze0QC5iMlcS18h5Rlz8/hU7+e3rcWOq18EbYSSxIxA8Luqkjy2JvbrS9bqoorc5448r25jKt7dbZWv1+uk459k45/l+hxDWiCGSYjIRI0lhsTgpa3te1cz/ANICD+Zy/wB9f+1dH4lrIF0zyzsh0xQlibFXQjcDybIbWHW9c6/bP2X/AJCH/Ct/lrUu8Ffa6/c7Vfjj+qWsp9rh90p/7M362Kiioo4J9+Df2mf9B68+zn93IfxcP6xqKKC8+2a/9B/7j/o1N7d/elpfxWk/RWiigV9j371NX+K1n6tqr/tZf/X/APt/+tRRQUv2GPu/N/V1H6Yo7Sffgv8AatL+hFRRQP8A2yX+u6b8Qf1jVoPtgvuZo/xi/qjRRQGr+8sfi0/5oV79gb7j638bL+oSiigo/ta/9a1f4pf06r+xX33N/atb+hNXtFAv7Kv3yxf1tL+cVb/bMfHofmn/ADx0UUEr7Jn3rcO/q6T/AJc1K7IfehN+J1X6T0UUEX7Wf+D1v9aH8z1mPtdfurJ/ZpP1kdFFA9q/vwH9pT9AUn7Y77qQ/wBlT9bLXtFBqPtkf9U0f4xv0K97R/edH+K0/wCuSiig8+w597uu/ran/l0qq+1o/htb/Ui/SeiigrfsZ/fPL+M1f53o7fffZF+P0f5oqKKCw+2W/h9H+Lk/SWrf7N33B0P4yD/l5KKKBfBfvMb8VP8A8y9J+1y/1LV/jR+roooMr9rj91Jv7K/62KveFffgf7VN+g9FFB79nj7tQ/iof1j1e/bM9NB88/8A0qKKCd21+9HT/idJ/wDhXz7RRQf/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11266"/>
                                        </p:tgtEl>
                                      </p:cBhvr>
                                    </p:animEffect>
                                    <p:animScale>
                                      <p:cBhvr>
                                        <p:cTn id="7" dur="250" autoRev="1" fill="hold"/>
                                        <p:tgtEl>
                                          <p:spTgt spid="11266"/>
                                        </p:tgtEl>
                                      </p:cBhvr>
                                      <p:by x="105000" y="105000"/>
                                    </p:animScale>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5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fade">
                                      <p:cBhvr>
                                        <p:cTn id="17" dur="500"/>
                                        <p:tgtEl>
                                          <p:spTgt spid="112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fade">
                                      <p:cBhvr>
                                        <p:cTn id="22" dur="5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STATISTICS</a:t>
            </a:r>
          </a:p>
        </p:txBody>
      </p:sp>
      <p:sp>
        <p:nvSpPr>
          <p:cNvPr id="12291" name="Rectangle 3"/>
          <p:cNvSpPr>
            <a:spLocks noGrp="1" noChangeArrowheads="1"/>
          </p:cNvSpPr>
          <p:nvPr>
            <p:ph type="body" idx="1"/>
          </p:nvPr>
        </p:nvSpPr>
        <p:spPr/>
        <p:txBody>
          <a:bodyPr/>
          <a:lstStyle/>
          <a:p>
            <a:pPr eaLnBrk="1" hangingPunct="1"/>
            <a:r>
              <a:rPr lang="en-US" altLang="en-US" smtClean="0"/>
              <a:t>3 year Study</a:t>
            </a:r>
          </a:p>
          <a:p>
            <a:pPr eaLnBrk="1" hangingPunct="1"/>
            <a:r>
              <a:rPr lang="en-US" altLang="en-US" smtClean="0"/>
              <a:t>7, 808 participants</a:t>
            </a:r>
          </a:p>
          <a:p>
            <a:pPr eaLnBrk="1" hangingPunct="1"/>
            <a:r>
              <a:rPr lang="en-US" altLang="en-US" smtClean="0"/>
              <a:t>Significant Reduction of Fraction Incidence</a:t>
            </a:r>
          </a:p>
          <a:p>
            <a:pPr eaLnBrk="1" hangingPunct="1"/>
            <a:r>
              <a:rPr lang="en-US" altLang="en-US" smtClean="0"/>
              <a:t>FDA APPROVAL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1)">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5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fade">
                                      <p:cBhvr>
                                        <p:cTn id="22" dur="500"/>
                                        <p:tgtEl>
                                          <p:spTgt spid="1229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fade">
                                      <p:cBhvr>
                                        <p:cTn id="27" dur="500"/>
                                        <p:tgtEl>
                                          <p:spTgt spid="122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STATISTICS</a:t>
            </a:r>
          </a:p>
        </p:txBody>
      </p:sp>
      <p:sp>
        <p:nvSpPr>
          <p:cNvPr id="12291" name="Rectangle 3"/>
          <p:cNvSpPr>
            <a:spLocks noGrp="1" noChangeArrowheads="1"/>
          </p:cNvSpPr>
          <p:nvPr>
            <p:ph type="body" idx="1"/>
          </p:nvPr>
        </p:nvSpPr>
        <p:spPr/>
        <p:txBody>
          <a:bodyPr/>
          <a:lstStyle/>
          <a:p>
            <a:pPr marL="0" indent="0" eaLnBrk="1" hangingPunct="1">
              <a:buNone/>
            </a:pPr>
            <a:endParaRPr lang="en-US" altLang="en-US" dirty="0" smtClean="0"/>
          </a:p>
        </p:txBody>
      </p:sp>
      <p:pic>
        <p:nvPicPr>
          <p:cNvPr id="4" name="Picture 3" descr="Fracture Relative Risk Reductions (RRR) vs Placebo at 3 Years 1,2"/>
          <p:cNvPicPr/>
          <p:nvPr/>
        </p:nvPicPr>
        <p:blipFill>
          <a:blip r:embed="rId3">
            <a:extLst>
              <a:ext uri="{28A0092B-C50C-407E-A947-70E740481C1C}">
                <a14:useLocalDpi xmlns:a14="http://schemas.microsoft.com/office/drawing/2010/main" val="0"/>
              </a:ext>
            </a:extLst>
          </a:blip>
          <a:srcRect/>
          <a:stretch>
            <a:fillRect/>
          </a:stretch>
        </p:blipFill>
        <p:spPr bwMode="auto">
          <a:xfrm>
            <a:off x="914400" y="2438400"/>
            <a:ext cx="7467600" cy="3657600"/>
          </a:xfrm>
          <a:prstGeom prst="rect">
            <a:avLst/>
          </a:prstGeom>
          <a:noFill/>
          <a:ln>
            <a:noFill/>
          </a:ln>
        </p:spPr>
      </p:pic>
    </p:spTree>
    <p:extLst>
      <p:ext uri="{BB962C8B-B14F-4D97-AF65-F5344CB8AC3E}">
        <p14:creationId xmlns:p14="http://schemas.microsoft.com/office/powerpoint/2010/main" val="20562421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1)">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STATISTICS</a:t>
            </a:r>
          </a:p>
        </p:txBody>
      </p:sp>
      <p:sp>
        <p:nvSpPr>
          <p:cNvPr id="12291" name="Rectangle 3"/>
          <p:cNvSpPr>
            <a:spLocks noGrp="1" noChangeArrowheads="1"/>
          </p:cNvSpPr>
          <p:nvPr>
            <p:ph type="body" idx="1"/>
          </p:nvPr>
        </p:nvSpPr>
        <p:spPr/>
        <p:txBody>
          <a:bodyPr/>
          <a:lstStyle/>
          <a:p>
            <a:pPr marL="0" indent="0" eaLnBrk="1" hangingPunct="1">
              <a:buNone/>
            </a:pPr>
            <a:endParaRPr lang="en-US" altLang="en-US" dirty="0" smtClean="0"/>
          </a:p>
        </p:txBody>
      </p:sp>
      <p:pic>
        <p:nvPicPr>
          <p:cNvPr id="5" name="Picture 4" descr="Vertebrae closeup"/>
          <p:cNvPicPr/>
          <p:nvPr/>
        </p:nvPicPr>
        <p:blipFill>
          <a:blip r:embed="rId3">
            <a:extLst>
              <a:ext uri="{28A0092B-C50C-407E-A947-70E740481C1C}">
                <a14:useLocalDpi xmlns:a14="http://schemas.microsoft.com/office/drawing/2010/main" val="0"/>
              </a:ext>
            </a:extLst>
          </a:blip>
          <a:srcRect/>
          <a:stretch>
            <a:fillRect/>
          </a:stretch>
        </p:blipFill>
        <p:spPr bwMode="auto">
          <a:xfrm>
            <a:off x="838200" y="2362200"/>
            <a:ext cx="3486150" cy="1924050"/>
          </a:xfrm>
          <a:prstGeom prst="rect">
            <a:avLst/>
          </a:prstGeom>
          <a:noFill/>
          <a:ln>
            <a:noFill/>
          </a:ln>
        </p:spPr>
      </p:pic>
      <p:pic>
        <p:nvPicPr>
          <p:cNvPr id="6" name="Picture 5" descr="Hip joint closeup"/>
          <p:cNvPicPr/>
          <p:nvPr/>
        </p:nvPicPr>
        <p:blipFill>
          <a:blip r:embed="rId4">
            <a:extLst>
              <a:ext uri="{28A0092B-C50C-407E-A947-70E740481C1C}">
                <a14:useLocalDpi xmlns:a14="http://schemas.microsoft.com/office/drawing/2010/main" val="0"/>
              </a:ext>
            </a:extLst>
          </a:blip>
          <a:srcRect/>
          <a:stretch>
            <a:fillRect/>
          </a:stretch>
        </p:blipFill>
        <p:spPr bwMode="auto">
          <a:xfrm>
            <a:off x="5029200" y="2389909"/>
            <a:ext cx="3429000" cy="1924050"/>
          </a:xfrm>
          <a:prstGeom prst="rect">
            <a:avLst/>
          </a:prstGeom>
          <a:noFill/>
          <a:ln>
            <a:noFill/>
          </a:ln>
        </p:spPr>
      </p:pic>
    </p:spTree>
    <p:extLst>
      <p:ext uri="{BB962C8B-B14F-4D97-AF65-F5344CB8AC3E}">
        <p14:creationId xmlns:p14="http://schemas.microsoft.com/office/powerpoint/2010/main" val="150715830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1)">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eaLnBrk="1" hangingPunct="1"/>
            <a:r>
              <a:rPr lang="en-US" altLang="en-US" smtClean="0"/>
              <a:t>STATISTICS</a:t>
            </a:r>
          </a:p>
        </p:txBody>
      </p:sp>
      <p:sp>
        <p:nvSpPr>
          <p:cNvPr id="12291" name="Rectangle 3"/>
          <p:cNvSpPr>
            <a:spLocks noGrp="1" noChangeArrowheads="1"/>
          </p:cNvSpPr>
          <p:nvPr>
            <p:ph type="body" idx="1"/>
          </p:nvPr>
        </p:nvSpPr>
        <p:spPr/>
        <p:txBody>
          <a:bodyPr/>
          <a:lstStyle/>
          <a:p>
            <a:pPr marL="0" indent="0" eaLnBrk="1" hangingPunct="1">
              <a:buNone/>
            </a:pPr>
            <a:endParaRPr lang="en-US" altLang="en-US" dirty="0" smtClean="0"/>
          </a:p>
        </p:txBody>
      </p:sp>
      <p:pic>
        <p:nvPicPr>
          <p:cNvPr id="5" name="Picture 4" descr="Fracture Relative Risk Reductions (RRR) at Vertebral Site vs Placebo 1,2"/>
          <p:cNvPicPr/>
          <p:nvPr/>
        </p:nvPicPr>
        <p:blipFill>
          <a:blip r:embed="rId3">
            <a:extLst>
              <a:ext uri="{28A0092B-C50C-407E-A947-70E740481C1C}">
                <a14:useLocalDpi xmlns:a14="http://schemas.microsoft.com/office/drawing/2010/main" val="0"/>
              </a:ext>
            </a:extLst>
          </a:blip>
          <a:srcRect/>
          <a:stretch>
            <a:fillRect/>
          </a:stretch>
        </p:blipFill>
        <p:spPr bwMode="auto">
          <a:xfrm>
            <a:off x="838200" y="2438400"/>
            <a:ext cx="7924800" cy="3733800"/>
          </a:xfrm>
          <a:prstGeom prst="rect">
            <a:avLst/>
          </a:prstGeom>
          <a:noFill/>
          <a:ln>
            <a:noFill/>
          </a:ln>
        </p:spPr>
      </p:pic>
    </p:spTree>
    <p:extLst>
      <p:ext uri="{BB962C8B-B14F-4D97-AF65-F5344CB8AC3E}">
        <p14:creationId xmlns:p14="http://schemas.microsoft.com/office/powerpoint/2010/main" val="29527171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heel(1)">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500"/>
                                        <p:tgtEl>
                                          <p:spTgt spid="122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altLang="en-US" smtClean="0"/>
              <a:t>WHY SHOULD I RECOMMEND PROLIA TO MY PATIENTS?</a:t>
            </a:r>
          </a:p>
        </p:txBody>
      </p:sp>
      <p:sp>
        <p:nvSpPr>
          <p:cNvPr id="13315" name="Content Placeholder 2"/>
          <p:cNvSpPr>
            <a:spLocks noGrp="1"/>
          </p:cNvSpPr>
          <p:nvPr>
            <p:ph idx="1"/>
          </p:nvPr>
        </p:nvSpPr>
        <p:spPr/>
        <p:txBody>
          <a:bodyPr/>
          <a:lstStyle/>
          <a:p>
            <a:pPr eaLnBrk="1" hangingPunct="1"/>
            <a:r>
              <a:rPr lang="en-US" altLang="en-US" sz="2300" smtClean="0"/>
              <a:t>FDA Approval</a:t>
            </a:r>
          </a:p>
          <a:p>
            <a:pPr eaLnBrk="1" hangingPunct="1"/>
            <a:r>
              <a:rPr lang="en-US" altLang="en-US" sz="2300" smtClean="0"/>
              <a:t>Clinical Study</a:t>
            </a:r>
          </a:p>
          <a:p>
            <a:pPr eaLnBrk="1" hangingPunct="1"/>
            <a:r>
              <a:rPr lang="en-US" altLang="en-US" sz="2300" smtClean="0"/>
              <a:t>Statistics</a:t>
            </a:r>
          </a:p>
          <a:p>
            <a:pPr eaLnBrk="1" hangingPunct="1"/>
            <a:r>
              <a:rPr lang="en-US" altLang="en-US" sz="2300" smtClean="0"/>
              <a:t>Accessibility</a:t>
            </a:r>
          </a:p>
          <a:p>
            <a:pPr eaLnBrk="1" hangingPunct="1"/>
            <a:r>
              <a:rPr lang="en-US" altLang="en-US" sz="2300" smtClean="0"/>
              <a:t>Other Therapies Have Failed</a:t>
            </a:r>
          </a:p>
        </p:txBody>
      </p:sp>
      <p:pic>
        <p:nvPicPr>
          <p:cNvPr id="14340" name="Picture 5" descr="https://encrypted-tbn3.gstatic.com/images?q=tbn:ANd9GcQ9kt6uat8NkC2dVPksUgyPMv1gqjpX3a0DSLG4YYvjLArzbx0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276600"/>
            <a:ext cx="3352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wipe(down)">
                                      <p:cBhvr>
                                        <p:cTn id="7" dur="580">
                                          <p:stCondLst>
                                            <p:cond delay="0"/>
                                          </p:stCondLst>
                                        </p:cTn>
                                        <p:tgtEl>
                                          <p:spTgt spid="13314"/>
                                        </p:tgtEl>
                                      </p:cBhvr>
                                    </p:animEffect>
                                    <p:anim calcmode="lin" valueType="num">
                                      <p:cBhvr>
                                        <p:cTn id="8" dur="1822" tmFilter="0,0; 0.14,0.36; 0.43,0.73; 0.71,0.91; 1.0,1.0">
                                          <p:stCondLst>
                                            <p:cond delay="0"/>
                                          </p:stCondLst>
                                        </p:cTn>
                                        <p:tgtEl>
                                          <p:spTgt spid="133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33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33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33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33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3314"/>
                                        </p:tgtEl>
                                      </p:cBhvr>
                                      <p:to x="100000" y="60000"/>
                                    </p:animScale>
                                    <p:animScale>
                                      <p:cBhvr>
                                        <p:cTn id="14" dur="166" decel="50000">
                                          <p:stCondLst>
                                            <p:cond delay="676"/>
                                          </p:stCondLst>
                                        </p:cTn>
                                        <p:tgtEl>
                                          <p:spTgt spid="13314"/>
                                        </p:tgtEl>
                                      </p:cBhvr>
                                      <p:to x="100000" y="100000"/>
                                    </p:animScale>
                                    <p:animScale>
                                      <p:cBhvr>
                                        <p:cTn id="15" dur="26">
                                          <p:stCondLst>
                                            <p:cond delay="1312"/>
                                          </p:stCondLst>
                                        </p:cTn>
                                        <p:tgtEl>
                                          <p:spTgt spid="13314"/>
                                        </p:tgtEl>
                                      </p:cBhvr>
                                      <p:to x="100000" y="80000"/>
                                    </p:animScale>
                                    <p:animScale>
                                      <p:cBhvr>
                                        <p:cTn id="16" dur="166" decel="50000">
                                          <p:stCondLst>
                                            <p:cond delay="1338"/>
                                          </p:stCondLst>
                                        </p:cTn>
                                        <p:tgtEl>
                                          <p:spTgt spid="13314"/>
                                        </p:tgtEl>
                                      </p:cBhvr>
                                      <p:to x="100000" y="100000"/>
                                    </p:animScale>
                                    <p:animScale>
                                      <p:cBhvr>
                                        <p:cTn id="17" dur="26">
                                          <p:stCondLst>
                                            <p:cond delay="1642"/>
                                          </p:stCondLst>
                                        </p:cTn>
                                        <p:tgtEl>
                                          <p:spTgt spid="13314"/>
                                        </p:tgtEl>
                                      </p:cBhvr>
                                      <p:to x="100000" y="90000"/>
                                    </p:animScale>
                                    <p:animScale>
                                      <p:cBhvr>
                                        <p:cTn id="18" dur="166" decel="50000">
                                          <p:stCondLst>
                                            <p:cond delay="1668"/>
                                          </p:stCondLst>
                                        </p:cTn>
                                        <p:tgtEl>
                                          <p:spTgt spid="13314"/>
                                        </p:tgtEl>
                                      </p:cBhvr>
                                      <p:to x="100000" y="100000"/>
                                    </p:animScale>
                                    <p:animScale>
                                      <p:cBhvr>
                                        <p:cTn id="19" dur="26">
                                          <p:stCondLst>
                                            <p:cond delay="1808"/>
                                          </p:stCondLst>
                                        </p:cTn>
                                        <p:tgtEl>
                                          <p:spTgt spid="13314"/>
                                        </p:tgtEl>
                                      </p:cBhvr>
                                      <p:to x="100000" y="95000"/>
                                    </p:animScale>
                                    <p:animScale>
                                      <p:cBhvr>
                                        <p:cTn id="20" dur="166" decel="50000">
                                          <p:stCondLst>
                                            <p:cond delay="1834"/>
                                          </p:stCondLst>
                                        </p:cTn>
                                        <p:tgtEl>
                                          <p:spTgt spid="13314"/>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315">
                                            <p:txEl>
                                              <p:pRg st="0" end="0"/>
                                            </p:txEl>
                                          </p:spTgt>
                                        </p:tgtEl>
                                        <p:attrNameLst>
                                          <p:attrName>style.visibility</p:attrName>
                                        </p:attrNameLst>
                                      </p:cBhvr>
                                      <p:to>
                                        <p:strVal val="visible"/>
                                      </p:to>
                                    </p:set>
                                    <p:animEffect transition="in" filter="fade">
                                      <p:cBhvr>
                                        <p:cTn id="25" dur="500"/>
                                        <p:tgtEl>
                                          <p:spTgt spid="13315">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3315">
                                            <p:txEl>
                                              <p:pRg st="1" end="1"/>
                                            </p:txEl>
                                          </p:spTgt>
                                        </p:tgtEl>
                                        <p:attrNameLst>
                                          <p:attrName>style.visibility</p:attrName>
                                        </p:attrNameLst>
                                      </p:cBhvr>
                                      <p:to>
                                        <p:strVal val="visible"/>
                                      </p:to>
                                    </p:set>
                                    <p:animEffect transition="in" filter="fade">
                                      <p:cBhvr>
                                        <p:cTn id="30" dur="500"/>
                                        <p:tgtEl>
                                          <p:spTgt spid="13315">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3315">
                                            <p:txEl>
                                              <p:pRg st="2" end="2"/>
                                            </p:txEl>
                                          </p:spTgt>
                                        </p:tgtEl>
                                        <p:attrNameLst>
                                          <p:attrName>style.visibility</p:attrName>
                                        </p:attrNameLst>
                                      </p:cBhvr>
                                      <p:to>
                                        <p:strVal val="visible"/>
                                      </p:to>
                                    </p:set>
                                    <p:animEffect transition="in" filter="fade">
                                      <p:cBhvr>
                                        <p:cTn id="35" dur="500"/>
                                        <p:tgtEl>
                                          <p:spTgt spid="13315">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315">
                                            <p:txEl>
                                              <p:pRg st="3" end="3"/>
                                            </p:txEl>
                                          </p:spTgt>
                                        </p:tgtEl>
                                        <p:attrNameLst>
                                          <p:attrName>style.visibility</p:attrName>
                                        </p:attrNameLst>
                                      </p:cBhvr>
                                      <p:to>
                                        <p:strVal val="visible"/>
                                      </p:to>
                                    </p:set>
                                    <p:animEffect transition="in" filter="fade">
                                      <p:cBhvr>
                                        <p:cTn id="40" dur="500"/>
                                        <p:tgtEl>
                                          <p:spTgt spid="13315">
                                            <p:txEl>
                                              <p:pRg st="3" end="3"/>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315">
                                            <p:txEl>
                                              <p:pRg st="4" end="4"/>
                                            </p:txEl>
                                          </p:spTgt>
                                        </p:tgtEl>
                                        <p:attrNameLst>
                                          <p:attrName>style.visibility</p:attrName>
                                        </p:attrNameLst>
                                      </p:cBhvr>
                                      <p:to>
                                        <p:strVal val="visible"/>
                                      </p:to>
                                    </p:set>
                                    <p:animEffect transition="in" filter="fade">
                                      <p:cBhvr>
                                        <p:cTn id="45" dur="500"/>
                                        <p:tgtEl>
                                          <p:spTgt spid="133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idx="4294967295"/>
          </p:nvPr>
        </p:nvSpPr>
        <p:spPr/>
        <p:txBody>
          <a:bodyPr/>
          <a:lstStyle/>
          <a:p>
            <a:r>
              <a:rPr lang="en-US" altLang="en-US" smtClean="0"/>
              <a:t>INTRODUCTION</a:t>
            </a:r>
          </a:p>
        </p:txBody>
      </p:sp>
      <p:sp>
        <p:nvSpPr>
          <p:cNvPr id="4099" name="Rectangle 3"/>
          <p:cNvSpPr>
            <a:spLocks noGrp="1" noChangeArrowheads="1"/>
          </p:cNvSpPr>
          <p:nvPr>
            <p:ph type="body" idx="4294967295"/>
          </p:nvPr>
        </p:nvSpPr>
        <p:spPr/>
        <p:txBody>
          <a:bodyPr/>
          <a:lstStyle/>
          <a:p>
            <a:r>
              <a:rPr lang="en-US" altLang="en-US" smtClean="0"/>
              <a:t>3 year Study</a:t>
            </a:r>
          </a:p>
          <a:p>
            <a:r>
              <a:rPr lang="en-US" altLang="en-US" smtClean="0"/>
              <a:t>Postmenopausal Women</a:t>
            </a:r>
          </a:p>
          <a:p>
            <a:r>
              <a:rPr lang="en-US" altLang="en-US" smtClean="0"/>
              <a:t>Fracture</a:t>
            </a:r>
          </a:p>
          <a:p>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Effect transition="in" filter="fade">
                                      <p:cBhvr>
                                        <p:cTn id="9" dur="500"/>
                                        <p:tgtEl>
                                          <p:spTgt spid="409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0" end="0"/>
                                            </p:txEl>
                                          </p:spTgt>
                                        </p:tgtEl>
                                        <p:attrNameLst>
                                          <p:attrName>style.visibility</p:attrName>
                                        </p:attrNameLst>
                                      </p:cBhvr>
                                      <p:to>
                                        <p:strVal val="visible"/>
                                      </p:to>
                                    </p:set>
                                    <p:animEffect transition="in" filter="fade">
                                      <p:cBhvr>
                                        <p:cTn id="14" dur="1000"/>
                                        <p:tgtEl>
                                          <p:spTgt spid="4099">
                                            <p:txEl>
                                              <p:pRg st="0" end="0"/>
                                            </p:txEl>
                                          </p:spTgt>
                                        </p:tgtEl>
                                      </p:cBhvr>
                                    </p:animEffect>
                                    <p:anim calcmode="lin" valueType="num">
                                      <p:cBhvr>
                                        <p:cTn id="15"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1" end="1"/>
                                            </p:txEl>
                                          </p:spTgt>
                                        </p:tgtEl>
                                        <p:attrNameLst>
                                          <p:attrName>style.visibility</p:attrName>
                                        </p:attrNameLst>
                                      </p:cBhvr>
                                      <p:to>
                                        <p:strVal val="visible"/>
                                      </p:to>
                                    </p:set>
                                    <p:animEffect transition="in" filter="fade">
                                      <p:cBhvr>
                                        <p:cTn id="21" dur="1000"/>
                                        <p:tgtEl>
                                          <p:spTgt spid="4099">
                                            <p:txEl>
                                              <p:pRg st="1" end="1"/>
                                            </p:txEl>
                                          </p:spTgt>
                                        </p:tgtEl>
                                      </p:cBhvr>
                                    </p:animEffect>
                                    <p:anim calcmode="lin" valueType="num">
                                      <p:cBhvr>
                                        <p:cTn id="22"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eaLnBrk="1" hangingPunct="1"/>
            <a:r>
              <a:rPr lang="en-US" altLang="en-US" smtClean="0"/>
              <a:t>OSTEOPOROSIS</a:t>
            </a:r>
          </a:p>
        </p:txBody>
      </p:sp>
      <p:sp>
        <p:nvSpPr>
          <p:cNvPr id="5123" name="Rectangle 3"/>
          <p:cNvSpPr>
            <a:spLocks noGrp="1" noChangeArrowheads="1"/>
          </p:cNvSpPr>
          <p:nvPr>
            <p:ph type="body" idx="1"/>
          </p:nvPr>
        </p:nvSpPr>
        <p:spPr>
          <a:xfrm>
            <a:off x="838200" y="2438400"/>
            <a:ext cx="7693025" cy="3724275"/>
          </a:xfrm>
        </p:spPr>
        <p:txBody>
          <a:bodyPr/>
          <a:lstStyle/>
          <a:p>
            <a:pPr eaLnBrk="1" hangingPunct="1"/>
            <a:r>
              <a:rPr lang="en-US" altLang="en-US" smtClean="0"/>
              <a:t>What is it?</a:t>
            </a:r>
          </a:p>
          <a:p>
            <a:pPr eaLnBrk="1" hangingPunct="1"/>
            <a:r>
              <a:rPr lang="en-US" altLang="en-US" smtClean="0"/>
              <a:t>Who does it affect?</a:t>
            </a:r>
          </a:p>
          <a:p>
            <a:pPr eaLnBrk="1" hangingPunct="1"/>
            <a:r>
              <a:rPr lang="en-US" altLang="en-US" smtClean="0"/>
              <a:t>Symptoms</a:t>
            </a:r>
          </a:p>
        </p:txBody>
      </p:sp>
      <p:pic>
        <p:nvPicPr>
          <p:cNvPr id="5124" name="Picture 5" descr="https://encrypted-tbn0.gstatic.com/images?q=tbn:ANd9GcR6FMDrYHyW2283geNObpkINFgHZRhaXH5ifta89e8ml2qJeTTbT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038600"/>
            <a:ext cx="243840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7" descr="https://encrypted-tbn1.gstatic.com/images?q=tbn:ANd9GcQQBTwOoUVgJ6Wlt8-ewxG32CUwX1OyOSgsrgVE8rQxQ2jlxbsLJQ"/>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4114800"/>
            <a:ext cx="3657600"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wipe(down)">
                                      <p:cBhvr>
                                        <p:cTn id="7" dur="580">
                                          <p:stCondLst>
                                            <p:cond delay="0"/>
                                          </p:stCondLst>
                                        </p:cTn>
                                        <p:tgtEl>
                                          <p:spTgt spid="5122"/>
                                        </p:tgtEl>
                                      </p:cBhvr>
                                    </p:animEffect>
                                    <p:anim calcmode="lin" valueType="num">
                                      <p:cBhvr>
                                        <p:cTn id="8" dur="1822" tmFilter="0,0; 0.14,0.36; 0.43,0.73; 0.71,0.91; 1.0,1.0">
                                          <p:stCondLst>
                                            <p:cond delay="0"/>
                                          </p:stCondLst>
                                        </p:cTn>
                                        <p:tgtEl>
                                          <p:spTgt spid="51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2"/>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2"/>
                                        </p:tgtEl>
                                      </p:cBhvr>
                                      <p:to x="100000" y="60000"/>
                                    </p:animScale>
                                    <p:animScale>
                                      <p:cBhvr>
                                        <p:cTn id="14" dur="166" decel="50000">
                                          <p:stCondLst>
                                            <p:cond delay="676"/>
                                          </p:stCondLst>
                                        </p:cTn>
                                        <p:tgtEl>
                                          <p:spTgt spid="5122"/>
                                        </p:tgtEl>
                                      </p:cBhvr>
                                      <p:to x="100000" y="100000"/>
                                    </p:animScale>
                                    <p:animScale>
                                      <p:cBhvr>
                                        <p:cTn id="15" dur="26">
                                          <p:stCondLst>
                                            <p:cond delay="1312"/>
                                          </p:stCondLst>
                                        </p:cTn>
                                        <p:tgtEl>
                                          <p:spTgt spid="5122"/>
                                        </p:tgtEl>
                                      </p:cBhvr>
                                      <p:to x="100000" y="80000"/>
                                    </p:animScale>
                                    <p:animScale>
                                      <p:cBhvr>
                                        <p:cTn id="16" dur="166" decel="50000">
                                          <p:stCondLst>
                                            <p:cond delay="1338"/>
                                          </p:stCondLst>
                                        </p:cTn>
                                        <p:tgtEl>
                                          <p:spTgt spid="5122"/>
                                        </p:tgtEl>
                                      </p:cBhvr>
                                      <p:to x="100000" y="100000"/>
                                    </p:animScale>
                                    <p:animScale>
                                      <p:cBhvr>
                                        <p:cTn id="17" dur="26">
                                          <p:stCondLst>
                                            <p:cond delay="1642"/>
                                          </p:stCondLst>
                                        </p:cTn>
                                        <p:tgtEl>
                                          <p:spTgt spid="5122"/>
                                        </p:tgtEl>
                                      </p:cBhvr>
                                      <p:to x="100000" y="90000"/>
                                    </p:animScale>
                                    <p:animScale>
                                      <p:cBhvr>
                                        <p:cTn id="18" dur="166" decel="50000">
                                          <p:stCondLst>
                                            <p:cond delay="1668"/>
                                          </p:stCondLst>
                                        </p:cTn>
                                        <p:tgtEl>
                                          <p:spTgt spid="5122"/>
                                        </p:tgtEl>
                                      </p:cBhvr>
                                      <p:to x="100000" y="100000"/>
                                    </p:animScale>
                                    <p:animScale>
                                      <p:cBhvr>
                                        <p:cTn id="19" dur="26">
                                          <p:stCondLst>
                                            <p:cond delay="1808"/>
                                          </p:stCondLst>
                                        </p:cTn>
                                        <p:tgtEl>
                                          <p:spTgt spid="5122"/>
                                        </p:tgtEl>
                                      </p:cBhvr>
                                      <p:to x="100000" y="95000"/>
                                    </p:animScale>
                                    <p:animScale>
                                      <p:cBhvr>
                                        <p:cTn id="20" dur="166" decel="50000">
                                          <p:stCondLst>
                                            <p:cond delay="1834"/>
                                          </p:stCondLst>
                                        </p:cTn>
                                        <p:tgtEl>
                                          <p:spTgt spid="512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123">
                                            <p:txEl>
                                              <p:pRg st="0" end="0"/>
                                            </p:txEl>
                                          </p:spTgt>
                                        </p:tgtEl>
                                        <p:attrNameLst>
                                          <p:attrName>style.visibility</p:attrName>
                                        </p:attrNameLst>
                                      </p:cBhvr>
                                      <p:to>
                                        <p:strVal val="visible"/>
                                      </p:to>
                                    </p:set>
                                    <p:animEffect transition="in" filter="fade">
                                      <p:cBhvr>
                                        <p:cTn id="25" dur="500"/>
                                        <p:tgtEl>
                                          <p:spTgt spid="512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123">
                                            <p:txEl>
                                              <p:pRg st="1" end="1"/>
                                            </p:txEl>
                                          </p:spTgt>
                                        </p:tgtEl>
                                        <p:attrNameLst>
                                          <p:attrName>style.visibility</p:attrName>
                                        </p:attrNameLst>
                                      </p:cBhvr>
                                      <p:to>
                                        <p:strVal val="visible"/>
                                      </p:to>
                                    </p:set>
                                    <p:animEffect transition="in" filter="fade">
                                      <p:cBhvr>
                                        <p:cTn id="30" dur="500"/>
                                        <p:tgtEl>
                                          <p:spTgt spid="512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5123">
                                            <p:txEl>
                                              <p:pRg st="2" end="2"/>
                                            </p:txEl>
                                          </p:spTgt>
                                        </p:tgtEl>
                                        <p:attrNameLst>
                                          <p:attrName>style.visibility</p:attrName>
                                        </p:attrNameLst>
                                      </p:cBhvr>
                                      <p:to>
                                        <p:strVal val="visible"/>
                                      </p:to>
                                    </p:set>
                                    <p:animEffect transition="in" filter="fade">
                                      <p:cBhvr>
                                        <p:cTn id="35" dur="5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a:xfrm>
            <a:off x="685800" y="762000"/>
            <a:ext cx="7924800" cy="1143000"/>
          </a:xfrm>
        </p:spPr>
        <p:txBody>
          <a:bodyPr/>
          <a:lstStyle/>
          <a:p>
            <a:pPr eaLnBrk="1" hangingPunct="1"/>
            <a:r>
              <a:rPr lang="en-US" altLang="en-US" smtClean="0"/>
              <a:t>FLEXIBILITY</a:t>
            </a:r>
          </a:p>
        </p:txBody>
      </p:sp>
      <p:sp>
        <p:nvSpPr>
          <p:cNvPr id="6147" name="Rectangle 3"/>
          <p:cNvSpPr>
            <a:spLocks noGrp="1" noChangeArrowheads="1"/>
          </p:cNvSpPr>
          <p:nvPr>
            <p:ph type="body" idx="1"/>
          </p:nvPr>
        </p:nvSpPr>
        <p:spPr/>
        <p:txBody>
          <a:bodyPr/>
          <a:lstStyle/>
          <a:p>
            <a:pPr eaLnBrk="1" hangingPunct="1"/>
            <a:r>
              <a:rPr lang="en-US" altLang="en-US" smtClean="0"/>
              <a:t>Injection</a:t>
            </a:r>
          </a:p>
          <a:p>
            <a:pPr eaLnBrk="1" hangingPunct="1"/>
            <a:r>
              <a:rPr lang="en-US" altLang="en-US" smtClean="0"/>
              <a:t>1 shot every six months</a:t>
            </a:r>
          </a:p>
          <a:p>
            <a:pPr eaLnBrk="1" hangingPunct="1"/>
            <a:r>
              <a:rPr lang="en-US" altLang="en-US" smtClean="0"/>
              <a:t> Limit Pill Burden</a:t>
            </a:r>
          </a:p>
          <a:p>
            <a:pPr eaLnBrk="1" hangingPunct="1"/>
            <a:endParaRPr lang="en-US" altLang="en-US" smtClean="0"/>
          </a:p>
        </p:txBody>
      </p:sp>
      <p:pic>
        <p:nvPicPr>
          <p:cNvPr id="6148" name="Picture 5" descr="https://encrypted-tbn3.gstatic.com/images?q=tbn:ANd9GcTZF9dxyUdxrYMD2mUzoCWo_1CvMixGpvSlk425IOfeCUW1-RX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810000"/>
            <a:ext cx="3651250" cy="291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AutoShape 7" descr="data:image/jpeg;base64,/9j/4AAQSkZJRgABAQAAAQABAAD/2wCEAAkGBhASEBQUEhQVFRUVFBgSFxgYFhUYFBUUFRUVFBUUFRgYHyYfGBkkGxQUHy8gIycpLCwtFSAxNTAqNSYrLCkBCQoKDgwOGg8PGiokHBwtKSwsLC8sLCwpKTAsKSksKSwsLCwsLCwsLCksLCwsKS0pLCwpLCwpLCkpLCwpLSwsLP/AABEIAJwBRAMBIgACEQEDEQH/xAAbAAEAAgMBAQAAAAAAAAAAAAAABQYCAwQHAf/EAEQQAAIBAgMEBgUICQQCAwAAAAECAAMRBBIhBTFBUQYTImFxkTKBobHBFCMzQnJzstEHFSQ0UmKSovAWQ8LhF4JUY4P/xAAZAQEAAwEBAAAAAAAAAAAAAAAAAQIDBQT/xAAtEQACAQIEBAUEAwEAAAAAAAAAAQIDEQQSITEzQVFxEyIykbEUYYHwI0LRof/aAAwDAQACEQMRAD8A9xiIgCIiAIiIAiIgCIiAIiIAiIgCIiAImFSqqi7EAd5A98j6/SfBpvr0r8gwY+S3MhtLchyS3ZJxINullI/R0sRV+zRYDzfKJr/XmMb0MJlHOrWUexAxlc6K+JHkWCJXy20H31KFIfyU3qN5uQPZNTbGrN9Ji67dyFKQ/tF/bGZ9BmfJFkZgBc6CRuK6S4On6dekDyzgnyFzI1OiuF+shqHnUd6n4jb2TuobPpJ6FNF+yij3CLyHn+3z/hp2x0yw+Gy5xUYOuZSq3Vh3MSBy85X8V+lVf9ugx73cD2KD75Y9pbMp16Zp1BcHzB4Mp4ETyzbuwamFqZW1U6q1tGHwI4iY1ZTjqtjx4qdanrF6HoPRTp2uKbq6oFOofRsey45C/wBbu4y2TwAEg3BsRqCN9xy756Z0K6bCsBRrkCqNFY7qnd9v3xSrX0kVw2LzeSe/UucRE9J0RERAEREAREQBERAEREAREQBERAEREARPhYTA4heYgGyJxVtsUV3uo4akC55C51kZiOlQaww5pub6lmcIBYm+ZVI4cxJyu17FHUjHdlgiVKttauSA2Mw1O5CgU0zElvRALsd/O03vslt9bFYhh94KS/2Ae+UbfQhTvsvgsj1ABckAd5sJG4jpPg0NjXpk8lbMfJbmQ9TAYFLllRyNO0TVYt/CM5N2PLfM6e18OiE00sBlIyIACr7mFrCwIIPFSNZVy7Byf2+f8O49KUP0VHEVO8Uiq+dTKJgdr4xvRw6J31Kw/DTB98bM2olcEjQgkWJBNh9YW3g3Gs7byVd8ybN8yPIx7b69Kn3U6Rb21G+EHZLt9JiMQ3cHFMeVMA+2db42mN7r5iaztOnewNz4fn/nCMqGRHMnRjCA3NIOeblqh/vJnfQwiJ6Cqv2VA905DtViRlpsfyvY+jfvn1a+IZgMmUcyNw8Lg39UlRS2LKKWyO6fZw/JMQx1cDuH52vu7xPlTZoBu9Ujde7ADcB9YnS9z65JJ2moL2vry4z49UDfYeJA98imbA09TUW/cx/4zmq9K8Au7tHuUcBYanumbq01u0RmT2Jg45L2uCd1lDMb+oQMUxF1Rz4hU/Eb+yQD9Pqe5Kd+GrfACfDt3H1Po6JHhTPvbSZvE0+V32RlKtGOln7Ms1EMR2hY8g2bTyE0bT2TSr0zTqDsnjuIPBlPAyB+RbUqek+Qd7gexLzOn0QrEg1K97EG1mbcb2uSJHiyltB/nQo6kpKyg/zoU/HdFqlKqyMy9k6G9rqdQbeE1rsdBYmrqNeyDf1GT/TD97f7KH+2QpM51WbjNxXI5NSMYzaS2Z6Z0Wx7VcOCzFipKZiAC1ram3HWS8rnQQ/sp+8b3LLHOtRbcE2dqi70030ERE1NRERAEREAREQBERAEREA1YnEBFJPgBzJ3C/CUDH/pSqqxVcOEZSQc7EkEaEEAD3y6bcHzJ8R75530v2RnX5Qg7SgCqP4l3LU8RuPdY8JjVzJXiefEZ1G8HsaK/wCkfHtuZE+yg/5Xll6IdKmxKGnVb51NeWdf4rDiNx9RnmQnRgcW9KotRDZlNx8Qe47rTyxqyTu2c6niZxleTuj2WR219s0qJVHBLVA1hcKCANQWOgPC2+b9kbSTEUVqLx3jirDep/zlN+JwiVBZwCORAI9oNp7m7rys678y8pX9l7Qw3XJTXDKjPcgqqsARvzGwI3b90suUWtw5cPKc+G2PSQWVB379fGdi0TCcn6ndkQjlVir7R6OYVXHzIRSrDrRUPYqG5FqRvmbiDwnKyKbFqgJARtKbBc6G+dMxUAnW55G3jcauEDqVbUHSVmrtPBUWZRTdirEHWwuDbhYcJWpOK1qMq1Tp6uyFagmjEuczBswNOndhbtWVb37yPXafaS5ipFIMCSCSGqMNLnVjpvvu1nP/AKtp3+aw6Xvx7Rv6hNv612lU9Cmyj7AUebzH6qn/AFTfZFPqYf117IkPkVfKBTXJp9UKoGu63ZP+DjMm2c1vnXQWuVzNmKk2udfA8ZC1aeLOY1cQiBRdgatyBcC+VL8SPMTWuxgSb1KtSyq16dEsCGykZWY66ODu4GT4tR+mHvoT4s36YP4JqpWwq3DVxa+5Rf1cZh/qXCUx2VZja18qgnxM0YDo5TZhejWK3N2d1XcWHoLY7wPUZN0tgYVd1FPWMx/uvItiH0RH8z6Ig36bkm1OlfxJY+QgbW2jU9CkV78lva8tVOmqiygL4AD3TKPBm/VN/jQeFN+qftoVI7L2lU9N8o76nwS801+iVQFA1YFnfIOySBoWJJJ1NlNhxMucwr0FdSrgMDwPduPj3x9LT53fdlo0IXvK7/JWaXQuhnsy1HHF2cKu64soHPTSd9Po1SU9mnSA7wzn+429k7/1db0alYd3WFvxhj7Z8Oy0PpNUfuao9vWqkA+U0VKC2ijd06b3+DUWpUwabBXY/wC2iLcjkV3Ad7WE6dn0WSkqtvA4EkLckhQTvCghb/yzZQw6ILIqqOSgAeybJqkWbSWWOwiIklCgdMv3tvsJ7pBmTfTQ/tZ+wnuMgpwq3El3OBX4ku56F0B/dT963uWWWR+wsCKNBE4ga97HVj5kyQnZpRywSZ26UXGCTERE0NBERAEREAREQBERAEREA4Nt/Qt4j3iVpWtwBG4g7iDoQe4iWbbX0Der8QlXgFU2l0cp06zKKgCmzqD6QVhcA87br900Ls+gN7MfASW6UfTr9zT/AOQ+EiZxasss2kcSolGbSRa+gzoHqIgNioc3PEG1/Iy5CUXoM37Q33R/EsvV50cK700dLCu9NCJH7aev1eXDj5xjbNpZAAWLXIIB0AHe0r9DZG06ip11QFQczIzWzgk5qblL3Gij/wBzynvhSUlmckvkmpWcZZVFv49y2viUXeyjS+pANhqTblIM7EV2L01w/aZmLMruxuSVKgnLuK90j6HQPU9ZUGVjfKoN1tmsqtoLDNf0RrwE3Vek7Ug1EUirUstNWqkItRVGVnF7DgDYE6NfhFSjC14+a32+DLx2ta0bLlzJbD7Kqi961hqAKdNKY1W1zYE3BJO/gJ9PR2gfTz1Nb9uo51tbdcDhOXo9typiKta/VimmUKoN6ovuLi9wCASLgcJOzOUXB2PVTqKcbx2ObDbNo0xZKar6hfU3NydTrOmLzh/Wq62G6v8AJzc27XNd9/DT1SjkluWcktzuiRmL6QUqZN1cgNlLADLe4BAuQWtfXKDJFFIGpuedreyQpJuyIUk3ZGUREsWEREAREQBE+FgN8x60ePgCYBnEwznkfZHa7h5n8oBQOmv72fu09xkPg7dYl92db+GYSW6a3+Vn7tPjIHNOJV4j7nBraVZdz2ijx8ZskX0c2qMRQDjQ3ysOTgC9u7W/rkpO0mmro7sZKSuhERJJEREAREQBERAEREAREQDi2x9A/q/EJV5adr/Qv4D3iVaAQfSkfO0/uV9jOJD3kx0r9Oj917nb85C3nFxC/kZxa/EZYehLftR76be9TL7eefdDG/ax9h/cJ6BPfhOH+T34Th/kyBi8qe0NuV6q1GoNkp07jMFZmcquYm4ByLbieY9XPW2riMMUY1WqgsUdWAtcKjnId9rPv7t0s8RFctOpd14rt1LrKP0n6D1mqVK+EYPUrOvWU6xvSsNzpqCpW265FiR3S6UqoZQw3MAw8CLiZsgIsZ6oTcXeJpOEaitIpuyMHTwy4k06qU3VznYqrVcRVAJLvfgzFgqoBa8mcOlStX+dLqFo0amQFlTrDcte2+1t1/GY09l1AXOQAmvUcN2MwUshU5jqFsH0Gu6dKYWobdZVuQb6E770zcAW/hbQ3tnnnUZS802ZQpu2vsRPyBmUK9IrX6zO9dyoAyvmLI17kZRYKBpxnXUoAFszqLYs4mwDMcgDaaDRuw+n8pnSNlUwNS24gmwQEFcpvfzPM6xRxOGZgivTZ2vpnzMdKhJIHc9TzkqjFF1RiiKxWGT5xWdmzOSxyIHI7TgZ2JzKOrIAFt0td5oTDAbgoub6KBrqb39Z85syd58z8JeMVHZF4wUdjItbfMRVHO/hrApgcBMpcuY5zwB9g98druHmZlPjuALkgDv0kA+FTz8gPjHVjvPrM0naFLNlzjNe1hqb8tJrO0bjs06ja2FxlBuDrduGkmwOsIBuAn2Rb7VYXv1ScrvmbcbXC98woYyoWHad7XJApZUOhIuTqPV3QCXiasPUYqCy5TxF729czkA8+6b/AL2fu0+MgJPdNz+1n7tPjK/ecerxH3OBX4ku56P+jz91b71vwpLRKt+jv91b71vwpLTOpR4aOxh+FHsIiJqbiIiAIiIAiIgCIiAIiIBybVHzL/ZlVlr2n9C/2TKqRAIPpZvofdt+P/uQYk70tGlA9zj+5fzkCJyMRxGcXEcVk30Ob9sT7Lj+0y+bQps1Goq+kUYDxKkCUDomf2yn/wCw/saXnaG2qNAqKjEFwSoCO7NltewQE/WHnPXhNabX3PdhFem19yj7ExLZHp9lbZmzMSMpZDRYFR6Wh3G1iJt2nSrVnpUlysWGbsrYXICGo2p0youum7dOzaGIpV6r5Nn4iowy3b6AHMLgvnI19V504DC7QTSjhsLhwd7PVeq5HfltfwvIWGl6W9CFhpWyt6Fow9EIiqNyqF8gB8JE47a9RajqFpgLbtPXVBay71HaGrW8uck8KlQKOsdWa2uVMqk8wCSfbIXGYU9e7KVGZgWthhUYgBLAsT/KTcjlbdPakj2pI+YbadSq2QVKCs27Ij1bANcku3ZN1VhbmRynVW2YcvzuLqgW1syUxrcXIA7+fCcz4Lfc1spY9g1UoooYgiyUxc+kbcdJpoYKjmNkok77gVKzHssd50HH/DJJOpl2cii5RwGNrlqpzgKDoL66rp3zo/WCIB1WGqHThTWmALkWu1tdN3fMaasqgjrACM1rU6KjgQba8LzmZVK69WdxbMz1Tpu0GhMA6/1rXs10pU91s9Qsd4VswQcDfceHrmmrVxJFzW3i/wA1RFrEaduodLXB8ZuNRjl1ftEgkKtO+5gbtrl14amcvyxCcpKlmOhNVnW9Q7iQLKpyNpf6pgHVhcU1OmQzWYkMDWdSxvobhPRFhNny52IAYaixyU3Nja17nS15xU8WSbCnUJuVLJRAFluts7nnreZ1aGIYAdWTqbmpWsAFKgECmOILG38usAzqM1lLtUF1ynPUWkL8yo1JJPDlMKSoxy/NljuID1cp36ltNwPLWbW2RVLNZ6armGS1IM6Lc3BLGzHU8OM2VdmJYCpXqnSxHWCmp1vfKlteHqgGsJe5dnppYEm6pc3FtALgH498xGNwQuobrSO2QM1Q3FlzaX114TdhdnYZARTpZs1s2jvmtuuWvfzneiOPRp28SqjyF5AI1toEEilhajEE6kIiHjozG5vJDC1ahW9RAhvoA2bTxsNZtGGqneUXwBY+20zGA5ux8LL7hBBiWmo4pP4h6jc+QnSuzaXFb/aJb3zelMDcAPAWgFB6R7AxOIxJalTJXIozHsi4vffrNeG/R1iD6bonhdj8J6JEweHg3dnmeFpuTk+ZF9HthjC0jTDF7sXJItqQBoPVJSImySSsj0RioqyEREkkREQBERAEREAREQBERAOXajWov9kyqXlh2xcqR3WlXo1rmx3jQ+PPwMAj+lo7FDxqD8EroMsfSwfM0T/PUHsWVoGcrE8R/vI4+J4r/eRL9F2/bKX2iPNWnpInmXRtv2uj9u3mDPTRPThPQ+568H6H3MonyfZ7D2iQm1cSquxZ1Fsts9comoF+yNfzv3yXfEIN7AesXkRjNmtVql0YAG1iMOrvcLb0305eQglHNh8VSLgUSGDNYMlBnIsx31G0sNdTCVqpylVYWObLUq06IsAGzFE1sbn+k853JsCoylXau4IynPWCi1wdyDu8iZ04To0iHMq01YC1wpZrWt6THlJBX0xeZ+rzUVfOUAWnVrMGLWLEtotyvHlNlDrqgy2xOXN2mtSwygW1GUdojW8ta7NHF39RCj+0CZrs6kPqg+PaPti4uVihh6mUWFFWswbM1XEEBgoIA0GoUXH5mb02NWYW6yoButTp0qK5RuGt20ufOTrbRproL+oC2mkDaqd/lBFzkwGyqlMEAntHMTUqPUN92m4AdwnUMC531P6VA995mNop3+Rn39YU+Z/pP5SAfBs1OOZvFifZum2nhUXcqjwAkD0m6aJhUBWm9Z2Ngg7Gg3szNoBuGlzrulO/8gbTrlhTGHoAC9srVXtfLqxZVAud9t43SkpxjuzCeIpweVvXoeqRPOcJtjaA1r4vf9VaNFVv4stz7JtxWIxmIUouJrAWsxp0qYO8G2ceifAg2JmfjxvZXIWIgz0GJQ6GM2jQRUFW4GgNWg5a3IsG1n3/AFVjhe74U5Rc3p1RYDfftx48OZPjx5l7iUlOlmOt6OGbS/8Avj4GP9b4oelRw58MQ499IyfHp9SfHp9S7RKX/r6t/wDFQ/ZxKn8SCYjp/iWYingcwAFycVSBub6WseUlVoPmFWg+ZdporYmxtKdiOn+Mpi9TZzhRvIxFM2HlJ+jtBalqi+iyqwvv7YBAI59oCXUk9i6nFuyZ019q5BcqTu4NxNuU7qbhgCNxAPnI+rWHZAOpcAczY3PkATO+kdJYuZxEQBERAEREAREQBERAOXG0LiVXaGzWDZlGvLmOXjLpMGoqd4gHm/Sg3w1E/wD2sO/0LyCw2zK9T0KVRvBTbzM9h+Q0r3yLfnabgJ56mHU5Zmzy1MMpyzNnnGw+iWMWtTqNTChGDEFgCfK8vAwtU/wL5t+UkImlOmqasjanSjTVonEuzj9ao3qAX8zMxs2nxBb7RJ95nVE0NDXTw6L6KgeAAmyIgCIiAJ8M+xAPP9t0MX1l6TELbdmtY31kWz48fWb+pe8y/Y7E0wxzUye+x+E5BXwp3gj1tLXIsUlsfjVIzlrX+HMT4dt1wD2m85ehSwp4kev8xD7Lwrbzfy/KLkWPDNr7VdscS+Y2Zh3aO4Itz3eQl02Fig9apZmsUpKu/L1eYsbcLghr8RcTu6W9AMzCrhcrntF0JRWJJJzIbAE6m99d0qRxtfDOQ1J6Z3EZDlbhc/VY6bwZ5aialmSOJiHKlWcnF2fMvG19qksgvmyoXUlBUIqXAUC/og8/aJv/AFxX3s6qC+T0GIQAXLmxuwJFhw1vKLV6Y0cvbpVRpqQEK+0gzkXpxhAdGqpw9C4959nxlVUlziVUqknmi73/AH92PScPt+tvYkDs3GU2sKdWoxta+uVNJns/EdeWJSiMpW5ChgysLkb7X079+6UGl03oXB6x9N16dT4DdOun07ogECsBu1KVz7xppJzp7p+xeNSatmuz0unjVsApSwFhu0A4eUqWOxwzta1sx5czIlOnGHI/eKQOu8Ou+/8AEu/hOCptjCk6Yih/WvxAnnrvOkkjSrWk1oiXfaQAuQJEvtkXNlHsmnEYmmw7NWkf/wBU/OcdPAVH1U0yCSL9bTtxHPumcKa5nKq1K8naK/4WDottPrq2IWqWZB1SBbkKLqS1rEb7jT+WWp9n1Ew98N6YW6B7gNrcAtvWw3X9cpHR2mKLupZXqVKysoW7qOzkUG24m/8Alp6GtdTRVQGJCDMNd9lG/lqZ0aSSjod7DWyK+6SubthYPqPmySzZFZmNyb6g7zxIJI5kneTJtMWoHGR2Hpk1ntc9lf8Al8LTp6h+Rmh7kdfyxe/yn0YtOfsM4Sjcj5H8pgTbh7IJJL5UnMT6MQv8Q85FF58zju/z1wCX61eY8xMs45iQuYd0+XH+H/qSCbvNL4qzhbb+PKRJI/wzl2btJKtYqhuadXq213MLG3+cjFgWeIiQBERAEREAREQBERAEREAREQBERAMWQGamwVM71HlN8QDhqbGpH6onHV6OpwJHrk1EAquK2DWt2HMhMVsSsPSBPrM9FtMGpAw9SkoKR5FjNhKdCg8pX9odCqLeimXvXT2bvZPdK2y6bbwJw1ejVI8JTKYfTpbHjeF6PhQAaatbiRr65L7N2Phcw6ygpHczD2Xnor9FV4TlfonyMjKU+nXRENS2Hstv9q3rP/c3Dofs1ty+0fETrqdGnG4XnFV2PVH1TIyLoT4UV/Rewf8AR3gG+qD4qh+Ew/8AGWA4Iv8AQB7iJ8GFxC7s030sfXXeCYyR6Fko9DDB/o+w9CslZD9G2e13sbAgaEkcfZJ7Z1EAMGsb6buFrG8jmx9V0KgWJ0uQSB4jSFxuTQmx8DNYxSWhpGMY+lE3hWyMbGwCjw4/Ae2dy49TIPZtU1GK2Nr5ieBAAsPO3tkt8jEk1R0/KRzn0Ygc5ynCTE4U85BJ3dcOcZx3Th+Stznz5O/OAdpZeQny1P8AhHkJwGk/OCHEA7+rp/wjyEhdi9GxQxOIqggrWrdcBrcEoFI/qzH1zqFdp2YZiYB2REQBERAEREAREQBERAEREAREQBERAEREAREQBERAEREAREQD4RMTREziAajhl5TH5GnITfEA0DBJyE2dSJnEAxFMDcB5T7ln2IB8yxlE+xAMckZJlEAwNITW2Gm+IBxjAzpp0rTOIAiIgH//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fltVal val="0"/>
                                          </p:val>
                                        </p:tav>
                                        <p:tav tm="100000">
                                          <p:val>
                                            <p:strVal val="#ppt_w"/>
                                          </p:val>
                                        </p:tav>
                                      </p:tavLst>
                                    </p:anim>
                                    <p:anim calcmode="lin" valueType="num">
                                      <p:cBhvr>
                                        <p:cTn id="8" dur="1000" fill="hold"/>
                                        <p:tgtEl>
                                          <p:spTgt spid="6146"/>
                                        </p:tgtEl>
                                        <p:attrNameLst>
                                          <p:attrName>ppt_h</p:attrName>
                                        </p:attrNameLst>
                                      </p:cBhvr>
                                      <p:tavLst>
                                        <p:tav tm="0">
                                          <p:val>
                                            <p:fltVal val="0"/>
                                          </p:val>
                                        </p:tav>
                                        <p:tav tm="100000">
                                          <p:val>
                                            <p:strVal val="#ppt_h"/>
                                          </p:val>
                                        </p:tav>
                                      </p:tavLst>
                                    </p:anim>
                                    <p:anim calcmode="lin" valueType="num">
                                      <p:cBhvr>
                                        <p:cTn id="9" dur="1000" fill="hold"/>
                                        <p:tgtEl>
                                          <p:spTgt spid="6146"/>
                                        </p:tgtEl>
                                        <p:attrNameLst>
                                          <p:attrName>style.rotation</p:attrName>
                                        </p:attrNameLst>
                                      </p:cBhvr>
                                      <p:tavLst>
                                        <p:tav tm="0">
                                          <p:val>
                                            <p:fltVal val="90"/>
                                          </p:val>
                                        </p:tav>
                                        <p:tav tm="100000">
                                          <p:val>
                                            <p:fltVal val="0"/>
                                          </p:val>
                                        </p:tav>
                                      </p:tavLst>
                                    </p:anim>
                                    <p:animEffect transition="in" filter="fade">
                                      <p:cBhvr>
                                        <p:cTn id="10" dur="1000"/>
                                        <p:tgtEl>
                                          <p:spTgt spid="6146"/>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147">
                                            <p:txEl>
                                              <p:pRg st="0" end="0"/>
                                            </p:txEl>
                                          </p:spTgt>
                                        </p:tgtEl>
                                        <p:attrNameLst>
                                          <p:attrName>style.visibility</p:attrName>
                                        </p:attrNameLst>
                                      </p:cBhvr>
                                      <p:to>
                                        <p:strVal val="visible"/>
                                      </p:to>
                                    </p:set>
                                    <p:animEffect transition="in" filter="fade">
                                      <p:cBhvr>
                                        <p:cTn id="15" dur="500"/>
                                        <p:tgtEl>
                                          <p:spTgt spid="614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147">
                                            <p:txEl>
                                              <p:pRg st="1" end="1"/>
                                            </p:txEl>
                                          </p:spTgt>
                                        </p:tgtEl>
                                        <p:attrNameLst>
                                          <p:attrName>style.visibility</p:attrName>
                                        </p:attrNameLst>
                                      </p:cBhvr>
                                      <p:to>
                                        <p:strVal val="visible"/>
                                      </p:to>
                                    </p:set>
                                    <p:animEffect transition="in" filter="fade">
                                      <p:cBhvr>
                                        <p:cTn id="20" dur="500"/>
                                        <p:tgtEl>
                                          <p:spTgt spid="614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147">
                                            <p:txEl>
                                              <p:pRg st="2" end="2"/>
                                            </p:txEl>
                                          </p:spTgt>
                                        </p:tgtEl>
                                        <p:attrNameLst>
                                          <p:attrName>style.visibility</p:attrName>
                                        </p:attrNameLst>
                                      </p:cBhvr>
                                      <p:to>
                                        <p:strVal val="visible"/>
                                      </p:to>
                                    </p:set>
                                    <p:animEffect transition="in" filter="fade">
                                      <p:cBhvr>
                                        <p:cTn id="25"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790575" y="533400"/>
            <a:ext cx="7924800" cy="1143000"/>
          </a:xfrm>
        </p:spPr>
        <p:txBody>
          <a:bodyPr/>
          <a:lstStyle/>
          <a:p>
            <a:pPr eaLnBrk="1" hangingPunct="1"/>
            <a:r>
              <a:rPr lang="en-US" altLang="en-US" smtClean="0"/>
              <a:t>FACTS ABOUT PROLIA</a:t>
            </a:r>
          </a:p>
        </p:txBody>
      </p:sp>
      <p:sp>
        <p:nvSpPr>
          <p:cNvPr id="7171" name="Rectangle 3"/>
          <p:cNvSpPr>
            <a:spLocks noGrp="1" noChangeArrowheads="1"/>
          </p:cNvSpPr>
          <p:nvPr>
            <p:ph type="body" idx="1"/>
          </p:nvPr>
        </p:nvSpPr>
        <p:spPr>
          <a:xfrm>
            <a:off x="762000" y="2362200"/>
            <a:ext cx="7693025" cy="3724275"/>
          </a:xfrm>
        </p:spPr>
        <p:txBody>
          <a:bodyPr/>
          <a:lstStyle/>
          <a:p>
            <a:pPr eaLnBrk="1" hangingPunct="1"/>
            <a:r>
              <a:rPr lang="en-US" altLang="en-US" smtClean="0"/>
              <a:t>Prescription</a:t>
            </a:r>
          </a:p>
          <a:p>
            <a:pPr eaLnBrk="1" hangingPunct="1"/>
            <a:r>
              <a:rPr lang="en-US" altLang="en-US" smtClean="0"/>
              <a:t>Affect Stomach</a:t>
            </a:r>
          </a:p>
          <a:p>
            <a:pPr eaLnBrk="1" hangingPunct="1"/>
            <a:r>
              <a:rPr lang="en-US" altLang="en-US" smtClean="0"/>
              <a:t>Increase Bone Density</a:t>
            </a:r>
          </a:p>
        </p:txBody>
      </p:sp>
      <p:sp>
        <p:nvSpPr>
          <p:cNvPr id="7172" name="AutoShape 7" descr="data:image/jpeg;base64,/9j/4AAQSkZJRgABAQAAAQABAAD/2wCEAAkGBw8QDw0NDRANDxIPEAwQEBAOEBIQEBAQFREWFxQRFRUYHCggGRomGxQTITEhJSorLjouGCA0ODUuNzQuMCsBCgoKDg0OFxAQGzciHxwsLissLCwsLCwsLCwvLCwwLDc3LCwsLCwrLCw3LC8sLC0sLCwtMSs3LCwsMCwsLCwrLP/AABEIAMABBwMBIgACEQEDEQH/xAAcAAEAAgMBAQEAAAAAAAAAAAAAAQQCAwUGBwj/xAA6EAACAQIEBAMFBgQHAQAAAAAAAQIDEQQSITEFQVFhEyJxBjKBkaEHFEKxwdFSYnLhJDM0Q1OC8CP/xAAZAQEBAQADAAAAAAAAAAAAAAAAAQIDBAX/xAAhEQEBAAICAgIDAQAAAAAAAAAAAQIRAyExUQQFEpHRQf/aAAwDAQACEQMRAD8A+4gAAAAAAAAAAAAAAAAAAAAAAAAAAAAAAAAgASCCQAMZSt39DGFVN22fR7gbAQSAAAAAAAAAAAAAAAAAAAAAAAAAAAAAACAAgCSAAAAAi5pq1raLV9tl6sCatVK9/iaFPM21+HZled3v/b4Gyi7bXfUym16jUzLutH6mwr0VaT7xT+pYNRqAAAAAAAAAAAAAAAAAAAAAAAQBJAAAABAkgAYqrFtxTV1yMilWytXdrpW00dxhK8tU3mt8ybF0xlK2rdka51ly1f0XqaG23ffvyXoNjKrWb0Wi+rNbXX5Bu22r6mylh29ZERVnFy2MqNGpFrnF733R0YwS2RkXS6Ywhb4mYBVAAAAAAAAAAAAAAAAAAAIACAAAAAAAY1JqKvJpLqwMjTXrqPd9Dnviyqa0WnHZy55ucWuTXTcxp5p6L4t7EtEVqjk9Fu9l1LVOnlSc7J9Fv8TW5xp+7rLmypUru92zI6GZS15rdL8S6+oTctI7FOE93ts16l3CVlfK9L6/EQWKNBLXmbgDagAAAAAAABDJDAIAAAAAAAAAAAABAACAAAAxq1Ixi5TcYxSu5SaSS7tnMxfF4KN6bzaX8ura5uK52uBcr46nCSpuUc8k3GF/M0t7HJxuOc7Ws73yrZS0acOqlv8AL1ty6dSeIcqcoqafnTg3rG91OMlqpLTbt2LmHcacp0qr8SqknmtaNSOmWrG3uyTsnbnbZOJKMPusv9Rrovd0Uq0E7OnLpNcm7dOpb+9wmoyp+40nHlo+ZprYhyd3zGHw99korVvktXdv5tkVnmb0RlOKhvrLob6UG/LSXrL9i5h+HRWstX3Ghy8M5OXmWj+h1IQSlTstU3f0Lapx2sjJIuhIAKABAEggkAAABDJAAAAAAAAAAAACAAAAbCBzuNcaoYSnKpWlsm1Be8/2Ofxv2kjSThRtKbvZ8r22R884nRxGNmpRvKTz5czajJpealPez0evL5p7xx35ceeeup5eM+0z2/x9etVw+eEcNWo2VHwk45XJ+bNJXc/LunZO63Wj7M8XWwyp/f6ksPga8mqU5uzjW5SguUHdpvbXpmOh7W8GpYSlh8ZOLxE6eaFOMvdpyu3klHaUk729OdkfNOI8Ur4hvxZtrNdQT8kXtoi5STtnG29ft+p4YiEYqFGKhC+bTXzNau/fX5s1uOZqVk2r2bWqvvZngfsi4pVxOGlSqtylhnGmm7607eVt9Vqvgj6XQd7Rpq768kcVjmlKNBKznz2S3ZfoYVzs5eWPKKN+EwSXmnq+5dCsKdNRVkZgFAAAAABAJIAkAAAAAADAEAAAAESCAFSQAAAARpxWKhSjmqNJfV+h4vj/AB+VbNTg5RjpfI2pKPKa62aX1351uKSxE8Q4Sm5KpJ+FKWijUX+xKy92WuXTqt8t+nwj2dSyyndNXcIaXpu9pU5a+72WmnaJqanli7vUcnhXCKlfMq2lrZ5Laa/DVh3025NejfpqOBpUo8o5rZnlblUcfxZUr3slt0XQ6C4bpTcXkdOV4WV0ot+aDV9YtaW5WT5Iyx+ElNpxelsslnlB2vylHVX/AEXoZuVqzGRzcZwHDVaVWSWdVEnKLWkpR0zNNXUtEv8AotrHxPjP2cKNWcqLllblZSld5ntq99Xrzsup90xGMhQgqFJZ52SyptxjpZJt66JJdSpguCucvFrb/l2S5Fxukzn5eHA9kOAKlFqlTVLxIUFUUdnKELOXxu/oe7wmEjTVktepnQoRgrRVjaS9t4zU0AAKAAAAAAAAAEACSCQAAAEMkMCAAEAAAAAAAxq1Ixi5zajGKbcpOyS6tg3pkc6fGaF6sYTU505ZHCO+a35d+zPL8f8AaiVXNRwjcKe0620pdo9F9fQ81hcW6NSM6V9NJfzJ7o7GPx7ZuvD5/u+PDlmOHeP+3+e3ssPhZVpVI3ySea9m01fmmtV6nd4NOq6X+Iy+LCUoVHH8WV2jO3JtWdttXY83hsTJONSje7Sa05Pk1+h2KOOqOSqeE1Jq00npLo+zOvZXtY2Wbjs1JqKcpNJLdvRI49fH1Kz8PDpxjs57N+nRGX3KrXkpV3litqcdl+77nUoUIwVoqwaVMBwyFPV6y6nQACgAAAAAAAAAAAAAAAAAAAAAGCGAAAQAAAAxqVIxTlJqKWrbdkgNWNxlOjBzqyUUvqfPPaT2keJfhQ0p3Tt/Fbb/AN+R0fa3xMUoToqp4cW1DN5VNf8AIo7vs7bHJ4d7M1pyWjSe8mvyR2OKYYz8r5eB9ll8vm5LwceOsfftToKVS0Iqy+n9zvcL9mXNptNLqz0nCvZ6lRScvNLudmKS0Wg5Oe3qOX4f0+HHrLl7qpgeHU6UUkk31ZbUV0JB13tSSeAABQAAAAAAAAAAAAAAAAAAAAAAAAMACASAIAbtq9LHJr8SnVbhhbWTalXkrwTWjUF+N/TQaSreOx8KVo2c6kvcpQ1nLv2Xd6FKOEnWkp4hqTTvGlH/ACafRv8Ajl3en5lnA8OjC78zctZzm71Jv+Z/psX4pLRFNe2qOGje8vM+rNqSWxIIoAAAAAAAAAAAAAAAAAAAAAAAAAAAAAAAAAABXxuNp0Y5qj30jFK8pv8AhiubKmM4m80qWHipzjpKT0p0/wCp83t5VqYYPhzcvFqSc5tWdSW9ukVtGPZfUuk36aJQq4l//VZKfKhF796slv8A0rt3R1sPhowS0WiSVlZJLZJckbYQUVZKxkNkgACKAAAAAAAAAAAAAAAAAAAAAAAAAAAAAAAAAAAYVYZk43avpeLs/g+RmAK9HCQjZRSSW0Vtfm31fcsAAAAAAAAAAAAAAAAAAAAAAAAAAAAAAAAAAAAAAAAAAf/Z"/>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randombar(horizontal)">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fade">
                                      <p:cBhvr>
                                        <p:cTn id="22"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PRAVALENCE</a:t>
            </a:r>
          </a:p>
        </p:txBody>
      </p:sp>
      <p:pic>
        <p:nvPicPr>
          <p:cNvPr id="8195" name="Picture 2" descr="http://www.cdc.gov/nchs/data/databriefs/db93_fig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362200"/>
            <a:ext cx="87598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lstStyle/>
          <a:p>
            <a:pPr eaLnBrk="1" hangingPunct="1"/>
            <a:r>
              <a:rPr lang="en-US" altLang="en-US" smtClean="0"/>
              <a:t>HOW DOES IT WORK?</a:t>
            </a:r>
          </a:p>
        </p:txBody>
      </p:sp>
      <p:sp>
        <p:nvSpPr>
          <p:cNvPr id="8195" name="Rectangle 3"/>
          <p:cNvSpPr>
            <a:spLocks noGrp="1" noChangeArrowheads="1"/>
          </p:cNvSpPr>
          <p:nvPr>
            <p:ph type="body" idx="1"/>
          </p:nvPr>
        </p:nvSpPr>
        <p:spPr/>
        <p:txBody>
          <a:bodyPr/>
          <a:lstStyle/>
          <a:p>
            <a:pPr eaLnBrk="1" hangingPunct="1"/>
            <a:r>
              <a:rPr lang="en-US" altLang="en-US" dirty="0" smtClean="0"/>
              <a:t>Body Cells</a:t>
            </a:r>
          </a:p>
          <a:p>
            <a:pPr eaLnBrk="1" hangingPunct="1"/>
            <a:r>
              <a:rPr lang="en-US" altLang="en-US" dirty="0" smtClean="0"/>
              <a:t>Bone Removing Cells</a:t>
            </a:r>
          </a:p>
          <a:p>
            <a:pPr eaLnBrk="1" hangingPunct="1"/>
            <a:r>
              <a:rPr lang="en-US" altLang="en-US" dirty="0" smtClean="0"/>
              <a:t>Development of Bone Removing </a:t>
            </a:r>
            <a:r>
              <a:rPr lang="en-US" altLang="en-US" dirty="0" smtClean="0"/>
              <a:t>Cells</a:t>
            </a:r>
          </a:p>
          <a:p>
            <a:pPr eaLnBrk="1" hangingPunct="1"/>
            <a:r>
              <a:rPr lang="en-US" altLang="en-US" dirty="0" smtClean="0">
                <a:hlinkClick r:id="rId3"/>
              </a:rPr>
              <a:t>http://www.prolia.com/postmenopausal-osteoporosis/how-prolia-works.html</a:t>
            </a:r>
            <a:r>
              <a:rPr lang="en-US" altLang="en-US" dirty="0" smtClean="0"/>
              <a:t> </a:t>
            </a:r>
            <a:endParaRPr lang="en-US" altLang="en-US" dirty="0" smtClean="0"/>
          </a:p>
          <a:p>
            <a:pPr eaLnBrk="1" hangingPunct="1"/>
            <a:endParaRPr lang="en-US" altLang="en-US" dirty="0" smtClean="0"/>
          </a:p>
          <a:p>
            <a:pPr eaLnBrk="1" hangingPunct="1"/>
            <a:endParaRPr lang="en-US" alt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1000" fill="hold"/>
                                        <p:tgtEl>
                                          <p:spTgt spid="819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Effect transition="in" filter="fade">
                                      <p:cBhvr>
                                        <p:cTn id="14" dur="500"/>
                                        <p:tgtEl>
                                          <p:spTgt spid="819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195">
                                            <p:txEl>
                                              <p:pRg st="1" end="1"/>
                                            </p:txEl>
                                          </p:spTgt>
                                        </p:tgtEl>
                                        <p:attrNameLst>
                                          <p:attrName>style.visibility</p:attrName>
                                        </p:attrNameLst>
                                      </p:cBhvr>
                                      <p:to>
                                        <p:strVal val="visible"/>
                                      </p:to>
                                    </p:set>
                                    <p:animEffect transition="in" filter="fade">
                                      <p:cBhvr>
                                        <p:cTn id="19" dur="500"/>
                                        <p:tgtEl>
                                          <p:spTgt spid="819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195">
                                            <p:txEl>
                                              <p:pRg st="2" end="2"/>
                                            </p:txEl>
                                          </p:spTgt>
                                        </p:tgtEl>
                                        <p:attrNameLst>
                                          <p:attrName>style.visibility</p:attrName>
                                        </p:attrNameLst>
                                      </p:cBhvr>
                                      <p:to>
                                        <p:strVal val="visible"/>
                                      </p:to>
                                    </p:set>
                                    <p:animEffect transition="in" filter="fade">
                                      <p:cBhvr>
                                        <p:cTn id="24" dur="500"/>
                                        <p:tgtEl>
                                          <p:spTgt spid="819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195">
                                            <p:txEl>
                                              <p:pRg st="3" end="3"/>
                                            </p:txEl>
                                          </p:spTgt>
                                        </p:tgtEl>
                                        <p:attrNameLst>
                                          <p:attrName>style.visibility</p:attrName>
                                        </p:attrNameLst>
                                      </p:cBhvr>
                                      <p:to>
                                        <p:strVal val="visible"/>
                                      </p:to>
                                    </p:set>
                                    <p:animEffect transition="in" filter="fade">
                                      <p:cBhvr>
                                        <p:cTn id="29"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0" y="685800"/>
            <a:ext cx="7924800" cy="1143000"/>
          </a:xfrm>
        </p:spPr>
        <p:txBody>
          <a:bodyPr/>
          <a:lstStyle/>
          <a:p>
            <a:pPr eaLnBrk="1" hangingPunct="1"/>
            <a:r>
              <a:rPr lang="en-US" altLang="en-US" smtClean="0"/>
              <a:t>COMPARED TO OTHER FORMS OF TREATMENT</a:t>
            </a:r>
          </a:p>
        </p:txBody>
      </p:sp>
      <p:sp>
        <p:nvSpPr>
          <p:cNvPr id="9219" name="Rectangle 3"/>
          <p:cNvSpPr>
            <a:spLocks noGrp="1" noChangeArrowheads="1"/>
          </p:cNvSpPr>
          <p:nvPr>
            <p:ph type="body" idx="1"/>
          </p:nvPr>
        </p:nvSpPr>
        <p:spPr/>
        <p:txBody>
          <a:bodyPr/>
          <a:lstStyle/>
          <a:p>
            <a:pPr eaLnBrk="1" hangingPunct="1"/>
            <a:r>
              <a:rPr lang="en-US" altLang="en-US" smtClean="0"/>
              <a:t>Side Effects</a:t>
            </a:r>
          </a:p>
          <a:p>
            <a:pPr eaLnBrk="1" hangingPunct="1"/>
            <a:r>
              <a:rPr lang="en-US" altLang="en-US" smtClean="0"/>
              <a:t>Long Term Effects</a:t>
            </a:r>
          </a:p>
          <a:p>
            <a:pPr eaLnBrk="1" hangingPunct="1"/>
            <a:r>
              <a:rPr lang="en-US" altLang="en-US" smtClean="0"/>
              <a:t>Osteonecrosis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ipe(down)">
                                      <p:cBhvr>
                                        <p:cTn id="7" dur="580">
                                          <p:stCondLst>
                                            <p:cond delay="0"/>
                                          </p:stCondLst>
                                        </p:cTn>
                                        <p:tgtEl>
                                          <p:spTgt spid="9218"/>
                                        </p:tgtEl>
                                      </p:cBhvr>
                                    </p:animEffect>
                                    <p:anim calcmode="lin" valueType="num">
                                      <p:cBhvr>
                                        <p:cTn id="8" dur="1822" tmFilter="0,0; 0.14,0.36; 0.43,0.73; 0.71,0.91; 1.0,1.0">
                                          <p:stCondLst>
                                            <p:cond delay="0"/>
                                          </p:stCondLst>
                                        </p:cTn>
                                        <p:tgtEl>
                                          <p:spTgt spid="92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2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2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2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218"/>
                                        </p:tgtEl>
                                        <p:attrNameLst>
                                          <p:attrName>ppt_y</p:attrName>
                                        </p:attrNameLst>
                                      </p:cBhvr>
                                      <p:tavLst>
                                        <p:tav tm="0" fmla="#ppt_y-sin(pi*$)/81">
                                          <p:val>
                                            <p:fltVal val="0"/>
                                          </p:val>
                                        </p:tav>
                                        <p:tav tm="100000">
                                          <p:val>
                                            <p:fltVal val="1"/>
                                          </p:val>
                                        </p:tav>
                                      </p:tavLst>
                                    </p:anim>
                                    <p:animScale>
                                      <p:cBhvr>
                                        <p:cTn id="13" dur="26">
                                          <p:stCondLst>
                                            <p:cond delay="650"/>
                                          </p:stCondLst>
                                        </p:cTn>
                                        <p:tgtEl>
                                          <p:spTgt spid="9218"/>
                                        </p:tgtEl>
                                      </p:cBhvr>
                                      <p:to x="100000" y="60000"/>
                                    </p:animScale>
                                    <p:animScale>
                                      <p:cBhvr>
                                        <p:cTn id="14" dur="166" decel="50000">
                                          <p:stCondLst>
                                            <p:cond delay="676"/>
                                          </p:stCondLst>
                                        </p:cTn>
                                        <p:tgtEl>
                                          <p:spTgt spid="9218"/>
                                        </p:tgtEl>
                                      </p:cBhvr>
                                      <p:to x="100000" y="100000"/>
                                    </p:animScale>
                                    <p:animScale>
                                      <p:cBhvr>
                                        <p:cTn id="15" dur="26">
                                          <p:stCondLst>
                                            <p:cond delay="1312"/>
                                          </p:stCondLst>
                                        </p:cTn>
                                        <p:tgtEl>
                                          <p:spTgt spid="9218"/>
                                        </p:tgtEl>
                                      </p:cBhvr>
                                      <p:to x="100000" y="80000"/>
                                    </p:animScale>
                                    <p:animScale>
                                      <p:cBhvr>
                                        <p:cTn id="16" dur="166" decel="50000">
                                          <p:stCondLst>
                                            <p:cond delay="1338"/>
                                          </p:stCondLst>
                                        </p:cTn>
                                        <p:tgtEl>
                                          <p:spTgt spid="9218"/>
                                        </p:tgtEl>
                                      </p:cBhvr>
                                      <p:to x="100000" y="100000"/>
                                    </p:animScale>
                                    <p:animScale>
                                      <p:cBhvr>
                                        <p:cTn id="17" dur="26">
                                          <p:stCondLst>
                                            <p:cond delay="1642"/>
                                          </p:stCondLst>
                                        </p:cTn>
                                        <p:tgtEl>
                                          <p:spTgt spid="9218"/>
                                        </p:tgtEl>
                                      </p:cBhvr>
                                      <p:to x="100000" y="90000"/>
                                    </p:animScale>
                                    <p:animScale>
                                      <p:cBhvr>
                                        <p:cTn id="18" dur="166" decel="50000">
                                          <p:stCondLst>
                                            <p:cond delay="1668"/>
                                          </p:stCondLst>
                                        </p:cTn>
                                        <p:tgtEl>
                                          <p:spTgt spid="9218"/>
                                        </p:tgtEl>
                                      </p:cBhvr>
                                      <p:to x="100000" y="100000"/>
                                    </p:animScale>
                                    <p:animScale>
                                      <p:cBhvr>
                                        <p:cTn id="19" dur="26">
                                          <p:stCondLst>
                                            <p:cond delay="1808"/>
                                          </p:stCondLst>
                                        </p:cTn>
                                        <p:tgtEl>
                                          <p:spTgt spid="9218"/>
                                        </p:tgtEl>
                                      </p:cBhvr>
                                      <p:to x="100000" y="95000"/>
                                    </p:animScale>
                                    <p:animScale>
                                      <p:cBhvr>
                                        <p:cTn id="20" dur="166" decel="50000">
                                          <p:stCondLst>
                                            <p:cond delay="1834"/>
                                          </p:stCondLst>
                                        </p:cTn>
                                        <p:tgtEl>
                                          <p:spTgt spid="9218"/>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219">
                                            <p:txEl>
                                              <p:pRg st="0" end="0"/>
                                            </p:txEl>
                                          </p:spTgt>
                                        </p:tgtEl>
                                        <p:attrNameLst>
                                          <p:attrName>style.visibility</p:attrName>
                                        </p:attrNameLst>
                                      </p:cBhvr>
                                      <p:to>
                                        <p:strVal val="visible"/>
                                      </p:to>
                                    </p:set>
                                    <p:animEffect transition="in" filter="fade">
                                      <p:cBhvr>
                                        <p:cTn id="25" dur="500"/>
                                        <p:tgtEl>
                                          <p:spTgt spid="9219">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219">
                                            <p:txEl>
                                              <p:pRg st="1" end="1"/>
                                            </p:txEl>
                                          </p:spTgt>
                                        </p:tgtEl>
                                        <p:attrNameLst>
                                          <p:attrName>style.visibility</p:attrName>
                                        </p:attrNameLst>
                                      </p:cBhvr>
                                      <p:to>
                                        <p:strVal val="visible"/>
                                      </p:to>
                                    </p:set>
                                    <p:animEffect transition="in" filter="fade">
                                      <p:cBhvr>
                                        <p:cTn id="30" dur="500"/>
                                        <p:tgtEl>
                                          <p:spTgt spid="9219">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9219">
                                            <p:txEl>
                                              <p:pRg st="2" end="2"/>
                                            </p:txEl>
                                          </p:spTgt>
                                        </p:tgtEl>
                                        <p:attrNameLst>
                                          <p:attrName>style.visibility</p:attrName>
                                        </p:attrNameLst>
                                      </p:cBhvr>
                                      <p:to>
                                        <p:strVal val="visible"/>
                                      </p:to>
                                    </p:set>
                                    <p:animEffect transition="in" filter="fade">
                                      <p:cBhvr>
                                        <p:cTn id="35"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p:txBody>
          <a:bodyPr/>
          <a:lstStyle/>
          <a:p>
            <a:pPr eaLnBrk="1" hangingPunct="1"/>
            <a:r>
              <a:rPr lang="en-US" altLang="en-US" smtClean="0"/>
              <a:t>COMPARED TO OTHER FORMS OF TREATMENT</a:t>
            </a:r>
          </a:p>
        </p:txBody>
      </p:sp>
      <p:sp>
        <p:nvSpPr>
          <p:cNvPr id="10243" name="Rectangle 3"/>
          <p:cNvSpPr>
            <a:spLocks noGrp="1" noChangeArrowheads="1"/>
          </p:cNvSpPr>
          <p:nvPr>
            <p:ph type="body" idx="1"/>
          </p:nvPr>
        </p:nvSpPr>
        <p:spPr/>
        <p:txBody>
          <a:bodyPr/>
          <a:lstStyle/>
          <a:p>
            <a:pPr eaLnBrk="1" hangingPunct="1"/>
            <a:r>
              <a:rPr lang="en-US" altLang="en-US" smtClean="0"/>
              <a:t>Equal Outcomes</a:t>
            </a:r>
          </a:p>
          <a:p>
            <a:pPr eaLnBrk="1" hangingPunct="1"/>
            <a:r>
              <a:rPr lang="en-US" altLang="en-US" smtClean="0"/>
              <a:t>Limited Side Effects</a:t>
            </a:r>
          </a:p>
          <a:p>
            <a:pPr eaLnBrk="1" hangingPunct="1"/>
            <a:r>
              <a:rPr lang="en-US" altLang="en-US" smtClean="0"/>
              <a:t>Intolerable to Other Therapies</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500"/>
                                        <p:tgtEl>
                                          <p:spTgt spid="102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theme/theme1.xml><?xml version="1.0" encoding="utf-8"?>
<a:theme xmlns:a="http://schemas.openxmlformats.org/drawingml/2006/main" name="Capsules">
  <a:themeElements>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fontScheme name="Capsule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638</TotalTime>
  <Words>1176</Words>
  <Application>Microsoft Office PowerPoint</Application>
  <PresentationFormat>On-screen Show (4:3)</PresentationFormat>
  <Paragraphs>80</Paragraphs>
  <Slides>15</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Wingdings</vt:lpstr>
      <vt:lpstr>Times New Roman</vt:lpstr>
      <vt:lpstr>Capsules</vt:lpstr>
      <vt:lpstr>PROLIA</vt:lpstr>
      <vt:lpstr>INTRODUCTION</vt:lpstr>
      <vt:lpstr>OSTEOPOROSIS</vt:lpstr>
      <vt:lpstr>FLEXIBILITY</vt:lpstr>
      <vt:lpstr>FACTS ABOUT PROLIA</vt:lpstr>
      <vt:lpstr>PRAVALENCE</vt:lpstr>
      <vt:lpstr>HOW DOES IT WORK?</vt:lpstr>
      <vt:lpstr>COMPARED TO OTHER FORMS OF TREATMENT</vt:lpstr>
      <vt:lpstr>COMPARED TO OTHER FORMS OF TREATMENT</vt:lpstr>
      <vt:lpstr>ACCESS TO PROLIA</vt:lpstr>
      <vt:lpstr>STATISTICS</vt:lpstr>
      <vt:lpstr>STATISTICS</vt:lpstr>
      <vt:lpstr>STATISTICS</vt:lpstr>
      <vt:lpstr>STATISTICS</vt:lpstr>
      <vt:lpstr>WHY SHOULD I RECOMMEND PROLIA TO MY PATIENTS?</vt:lpstr>
    </vt:vector>
  </TitlesOfParts>
  <Company>scs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chatlibrary</dc:creator>
  <cp:lastModifiedBy>cridgeway42@yahoo.com</cp:lastModifiedBy>
  <cp:revision>40</cp:revision>
  <dcterms:created xsi:type="dcterms:W3CDTF">2014-05-15T17:59:00Z</dcterms:created>
  <dcterms:modified xsi:type="dcterms:W3CDTF">2014-06-15T18:18:22Z</dcterms:modified>
</cp:coreProperties>
</file>