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7"/>
  </p:notesMasterIdLst>
  <p:sldIdLst>
    <p:sldId id="256" r:id="rId2"/>
    <p:sldId id="269" r:id="rId3"/>
    <p:sldId id="257" r:id="rId4"/>
    <p:sldId id="258" r:id="rId5"/>
    <p:sldId id="262" r:id="rId6"/>
    <p:sldId id="270" r:id="rId7"/>
    <p:sldId id="259" r:id="rId8"/>
    <p:sldId id="264" r:id="rId9"/>
    <p:sldId id="260" r:id="rId10"/>
    <p:sldId id="261" r:id="rId11"/>
    <p:sldId id="267" r:id="rId12"/>
    <p:sldId id="271" r:id="rId13"/>
    <p:sldId id="273" r:id="rId14"/>
    <p:sldId id="272" r:id="rId15"/>
    <p:sldId id="268"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2844" y="-9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lt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52B9E17-704F-4E3D-9488-8D1ACCB5EBFE}" type="slidenum">
              <a:rPr lang="en-US" altLang="en-US"/>
              <a:pPr>
                <a:defRPr/>
              </a:pPr>
              <a:t>‹#›</a:t>
            </a:fld>
            <a:endParaRPr lang="en-US" altLang="en-US" dirty="0"/>
          </a:p>
        </p:txBody>
      </p:sp>
    </p:spTree>
    <p:extLst>
      <p:ext uri="{BB962C8B-B14F-4D97-AF65-F5344CB8AC3E}">
        <p14:creationId xmlns:p14="http://schemas.microsoft.com/office/powerpoint/2010/main" val="3720662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Rot="1" noChangeArrowheads="1" noTextEdit="1"/>
          </p:cNvSpPr>
          <p:nvPr>
            <p:ph type="sldImg"/>
          </p:nvPr>
        </p:nvSpPr>
        <p:spPr>
          <a:ln/>
        </p:spPr>
      </p:sp>
      <p:sp>
        <p:nvSpPr>
          <p:cNvPr id="16387" name="Rectangle 3"/>
          <p:cNvSpPr>
            <a:spLocks noChangeArrowheads="1"/>
          </p:cNvSpPr>
          <p:nvPr>
            <p:ph type="body" idx="1"/>
          </p:nvPr>
        </p:nvSpPr>
        <p:spPr>
          <a:noFill/>
        </p:spPr>
        <p:txBody>
          <a:bodyPr/>
          <a:lstStyle/>
          <a:p>
            <a:r>
              <a:rPr lang="en-US" altLang="en-US" smtClean="0"/>
              <a:t>Prolia is an injection medication that is used to treat postmenopausal women who have osteoporosis. Often these women are at high risk of fracture, have a history of osteoporotic fracture, or have been intolerant of other therapy.  Prolia has been studied for 3 years. The results show that women were 68 Percent less likely to have a vertebral fracture and 40 percent less likely to have a hip fracture.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smtClean="0"/>
              <a:t>The FDA approval of Prolia for the treatment of postmenopausal osteoporosis was based on a 3-year, randomized, double-blind, placebo-controlled trial. The trial enrolled 7,808 women aged 60 to 91 years with a baseline BMD T-score between -2.5 and -4.0 at either the lumbar spine or total hip. Women with other diseases or on therapy that affect bone were excluded. The Women were randomized to receive SC injections of either placebo or Prolia 60 mg once every 6 months. All women received at least 1000 mg calcium and 400 IU vitamin D supplementation daily. The primary efficacy endpoint as the incidence of new morphometric (radiologically-diagnosed) vertebral fractures at 3 years.</a:t>
            </a:r>
            <a:br>
              <a:rPr lang="en-US" altLang="en-US" smtClean="0"/>
            </a:br>
            <a:r>
              <a:rPr lang="en-US" altLang="en-US" smtClean="0"/>
              <a:t>Prolia significantly reduced the incidence of new morphometric vertebral fractures at 1, 2, and 3 years (p &lt; 0.0001). The incidence of new vertebral fractures at year 3 was 7.2% in the placebo-treated women compared to 2.3% for the Prolia-treated women. The incidence of hip fracture was 1.2% for placebo-treated women compared to 0.7% for Prolia-treated women at year 3. </a:t>
            </a: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47BBB15-1612-4C08-A48B-7BA32FA5F9E5}" type="slidenum">
              <a:rPr lang="en-US" altLang="en-US" smtClean="0"/>
              <a:pPr eaLnBrk="1" hangingPunct="1">
                <a:spcBef>
                  <a:spcPct val="0"/>
                </a:spcBef>
              </a:pPr>
              <a:t>11</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kern="1200" dirty="0" err="1" smtClean="0">
                <a:solidFill>
                  <a:schemeClr val="tx1"/>
                </a:solidFill>
                <a:effectLst/>
                <a:latin typeface="Arial" charset="0"/>
                <a:ea typeface="+mn-ea"/>
                <a:cs typeface="Arial" charset="0"/>
              </a:rPr>
              <a:t>Prolia</a:t>
            </a:r>
            <a:r>
              <a:rPr lang="en-US" sz="1200" b="0" i="0" kern="1200" baseline="30000" dirty="0" smtClean="0">
                <a:solidFill>
                  <a:schemeClr val="tx1"/>
                </a:solidFill>
                <a:effectLst/>
                <a:latin typeface="Arial" charset="0"/>
                <a:ea typeface="+mn-ea"/>
                <a:cs typeface="Arial" charset="0"/>
              </a:rPr>
              <a:t> </a:t>
            </a:r>
            <a:r>
              <a:rPr lang="en-US" sz="1200" b="0" i="0" kern="1200" dirty="0" smtClean="0">
                <a:solidFill>
                  <a:schemeClr val="tx1"/>
                </a:solidFill>
                <a:effectLst/>
                <a:latin typeface="Arial" charset="0"/>
                <a:ea typeface="+mn-ea"/>
                <a:cs typeface="Arial" charset="0"/>
              </a:rPr>
              <a:t>was studied for 3 years in a pivotal phase 3 fracture trial of 7808 women with postmenopausal osteoporosis, aged 60-91 years, with an average age of 72.</a:t>
            </a:r>
            <a:r>
              <a:rPr lang="en-US" sz="1200" b="0" i="0" kern="1200" baseline="30000" dirty="0" smtClean="0">
                <a:solidFill>
                  <a:schemeClr val="tx1"/>
                </a:solidFill>
                <a:effectLst/>
                <a:latin typeface="Arial" charset="0"/>
                <a:ea typeface="+mn-ea"/>
                <a:cs typeface="Arial" charset="0"/>
              </a:rPr>
              <a:t> </a:t>
            </a:r>
            <a:r>
              <a:rPr lang="en-US" sz="1200" kern="1200" dirty="0" err="1" smtClean="0">
                <a:solidFill>
                  <a:schemeClr val="tx1"/>
                </a:solidFill>
                <a:effectLst/>
                <a:latin typeface="Arial" charset="0"/>
                <a:ea typeface="+mn-ea"/>
                <a:cs typeface="Arial" charset="0"/>
              </a:rPr>
              <a:t>Prolia</a:t>
            </a:r>
            <a:r>
              <a:rPr lang="en-US" sz="1200" kern="1200" dirty="0" smtClean="0">
                <a:solidFill>
                  <a:schemeClr val="tx1"/>
                </a:solidFill>
                <a:effectLst/>
                <a:latin typeface="Arial" charset="0"/>
                <a:ea typeface="+mn-ea"/>
                <a:cs typeface="Arial" charset="0"/>
              </a:rPr>
              <a:t> reduced the incidence of new vertebral fracture in patients with or without a baseline vertebral fracture.</a:t>
            </a:r>
          </a:p>
          <a:p>
            <a:pPr eaLnBrk="1" hangingPunct="1"/>
            <a:endParaRPr lang="en-US" altLang="en-US" dirty="0" smtClean="0"/>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47BBB15-1612-4C08-A48B-7BA32FA5F9E5}" type="slidenum">
              <a:rPr lang="en-US" altLang="en-US" smtClean="0"/>
              <a:pPr eaLnBrk="1" hangingPunct="1">
                <a:spcBef>
                  <a:spcPct val="0"/>
                </a:spcBef>
              </a:pPr>
              <a:t>12</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sz="1200" kern="1200" dirty="0" smtClean="0">
                <a:solidFill>
                  <a:schemeClr val="tx1"/>
                </a:solidFill>
                <a:effectLst/>
                <a:latin typeface="Arial" charset="0"/>
                <a:ea typeface="+mn-ea"/>
                <a:cs typeface="Arial" charset="0"/>
              </a:rPr>
              <a:t>In women, prior osteoporotic fracture increases the relative risk of a subsequent hip fracture by 77%. Only 24% of women using </a:t>
            </a:r>
            <a:r>
              <a:rPr lang="en-US" sz="1200" kern="1200" dirty="0" err="1" smtClean="0">
                <a:solidFill>
                  <a:schemeClr val="tx1"/>
                </a:solidFill>
                <a:effectLst/>
                <a:latin typeface="Arial" charset="0"/>
                <a:ea typeface="+mn-ea"/>
                <a:cs typeface="Arial" charset="0"/>
              </a:rPr>
              <a:t>Prolia</a:t>
            </a:r>
            <a:r>
              <a:rPr lang="en-US" sz="1200" kern="1200" dirty="0" smtClean="0">
                <a:solidFill>
                  <a:schemeClr val="tx1"/>
                </a:solidFill>
                <a:effectLst/>
                <a:latin typeface="Arial" charset="0"/>
                <a:ea typeface="+mn-ea"/>
                <a:cs typeface="Arial" charset="0"/>
              </a:rPr>
              <a:t> suffered an osteoporotic fracture that required treatment during the following year.</a:t>
            </a:r>
            <a:endParaRPr lang="en-US" sz="1200" kern="1200" dirty="0">
              <a:solidFill>
                <a:schemeClr val="tx1"/>
              </a:solidFill>
              <a:effectLst/>
              <a:latin typeface="Arial" charset="0"/>
              <a:ea typeface="+mn-ea"/>
              <a:cs typeface="Arial" charset="0"/>
            </a:endParaRP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47BBB15-1612-4C08-A48B-7BA32FA5F9E5}" type="slidenum">
              <a:rPr lang="en-US" altLang="en-US" smtClean="0"/>
              <a:pPr eaLnBrk="1" hangingPunct="1">
                <a:spcBef>
                  <a:spcPct val="0"/>
                </a:spcBef>
              </a:pPr>
              <a:t>13</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fontAlgn="t"/>
            <a:r>
              <a:rPr lang="en-US" sz="1200" b="0" i="0" kern="1200" dirty="0" err="1" smtClean="0">
                <a:solidFill>
                  <a:schemeClr val="tx1"/>
                </a:solidFill>
                <a:effectLst/>
                <a:latin typeface="Arial" charset="0"/>
                <a:ea typeface="+mn-ea"/>
                <a:cs typeface="Arial" charset="0"/>
              </a:rPr>
              <a:t>Prolia</a:t>
            </a:r>
            <a:r>
              <a:rPr lang="en-US" sz="1200" b="0" i="0" kern="1200" dirty="0" smtClean="0">
                <a:solidFill>
                  <a:schemeClr val="tx1"/>
                </a:solidFill>
                <a:effectLst/>
                <a:latin typeface="Arial" charset="0"/>
                <a:ea typeface="+mn-ea"/>
                <a:cs typeface="Arial" charset="0"/>
              </a:rPr>
              <a:t> significantly increased BMD vs placebo at lumbar spine (8.8%), total hip (6.4%), and femoral neck (5.2%), at 3 years.</a:t>
            </a:r>
            <a:r>
              <a:rPr lang="en-US" sz="1200" b="0" i="0" kern="1200" baseline="30000" dirty="0" smtClean="0">
                <a:solidFill>
                  <a:schemeClr val="tx1"/>
                </a:solidFill>
                <a:effectLst/>
                <a:latin typeface="Arial" charset="0"/>
                <a:ea typeface="+mn-ea"/>
                <a:cs typeface="Arial" charset="0"/>
              </a:rPr>
              <a:t> </a:t>
            </a:r>
            <a:r>
              <a:rPr lang="en-US" sz="1200" b="0" i="0" kern="1200" dirty="0" err="1" smtClean="0">
                <a:solidFill>
                  <a:schemeClr val="tx1"/>
                </a:solidFill>
                <a:effectLst/>
                <a:latin typeface="Arial" charset="0"/>
                <a:ea typeface="+mn-ea"/>
                <a:cs typeface="Arial" charset="0"/>
              </a:rPr>
              <a:t>Prolia</a:t>
            </a:r>
            <a:r>
              <a:rPr lang="en-US" sz="1200" b="0" i="0" kern="1200" dirty="0" smtClean="0">
                <a:solidFill>
                  <a:schemeClr val="tx1"/>
                </a:solidFill>
                <a:effectLst/>
                <a:latin typeface="Arial" charset="0"/>
                <a:ea typeface="+mn-ea"/>
                <a:cs typeface="Arial" charset="0"/>
              </a:rPr>
              <a:t> increased bone mass and strength in both cortical and trabecular bone.</a:t>
            </a:r>
            <a:r>
              <a:rPr lang="en-US" sz="1200" b="0" i="0" kern="1200" baseline="30000" dirty="0" smtClean="0">
                <a:solidFill>
                  <a:schemeClr val="tx1"/>
                </a:solidFill>
                <a:effectLst/>
                <a:latin typeface="Arial" charset="0"/>
                <a:ea typeface="+mn-ea"/>
                <a:cs typeface="Arial" charset="0"/>
              </a:rPr>
              <a:t> </a:t>
            </a:r>
            <a:r>
              <a:rPr lang="en-US" sz="1200" b="0" i="0" kern="1200" dirty="0" err="1" smtClean="0">
                <a:solidFill>
                  <a:schemeClr val="tx1"/>
                </a:solidFill>
                <a:effectLst/>
                <a:latin typeface="Arial" charset="0"/>
                <a:ea typeface="+mn-ea"/>
                <a:cs typeface="Arial" charset="0"/>
              </a:rPr>
              <a:t>Prolia</a:t>
            </a:r>
            <a:r>
              <a:rPr lang="en-US" sz="1200" b="0" i="0" kern="1200" dirty="0" smtClean="0">
                <a:solidFill>
                  <a:schemeClr val="tx1"/>
                </a:solidFill>
                <a:effectLst/>
                <a:latin typeface="Arial" charset="0"/>
                <a:ea typeface="+mn-ea"/>
                <a:cs typeface="Arial" charset="0"/>
              </a:rPr>
              <a:t> patient bone biopsies showed normal bone architecture and quality.</a:t>
            </a:r>
            <a:r>
              <a:rPr lang="en-US" sz="1200" b="0" i="0" kern="1200" baseline="30000" dirty="0" smtClean="0">
                <a:solidFill>
                  <a:schemeClr val="tx1"/>
                </a:solidFill>
                <a:effectLst/>
                <a:latin typeface="Arial" charset="0"/>
                <a:ea typeface="+mn-ea"/>
                <a:cs typeface="Arial" charset="0"/>
              </a:rPr>
              <a:t>1,‡</a:t>
            </a:r>
            <a:endParaRPr lang="en-US" sz="1200" b="0" i="0" kern="1200" dirty="0" smtClean="0">
              <a:solidFill>
                <a:schemeClr val="tx1"/>
              </a:solidFill>
              <a:effectLst/>
              <a:latin typeface="Arial" charset="0"/>
              <a:ea typeface="+mn-ea"/>
              <a:cs typeface="Arial" charset="0"/>
            </a:endParaRPr>
          </a:p>
          <a:p>
            <a:pPr eaLnBrk="1" hangingPunct="1"/>
            <a:endParaRPr lang="en-US" altLang="en-US" dirty="0" smtClean="0"/>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47BBB15-1612-4C08-A48B-7BA32FA5F9E5}" type="slidenum">
              <a:rPr lang="en-US" altLang="en-US" smtClean="0"/>
              <a:pPr eaLnBrk="1" hangingPunct="1">
                <a:spcBef>
                  <a:spcPct val="0"/>
                </a:spcBef>
              </a:pPr>
              <a:t>14</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US" altLang="en-US" smtClean="0"/>
              <a:t>Prolia is the only FDA approved drug to treat postmenopausal osteoporosis. An extensive clinical study was conducted over a three year period of time on more than seven thousand women. The results of the study showed that the women who were taking Prolia significantly reduced their chances of osteoporosis related fractures. Prolia is convenient because it is only administered twice a year through injection. Prolia is effective for some people who have tried other forms of therapy to no avail. Prolia is also covered by 90 percent of all major insurances, and for those who do not have insurance, prescription assistance may be available. </a:t>
            </a:r>
          </a:p>
        </p:txBody>
      </p:sp>
      <p:sp>
        <p:nvSpPr>
          <p:cNvPr id="266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3015650-7D54-4265-85A2-1D2D1645867F}" type="slidenum">
              <a:rPr lang="en-US" altLang="en-US" smtClean="0"/>
              <a:pPr eaLnBrk="1" hangingPunct="1">
                <a:spcBef>
                  <a:spcPct val="0"/>
                </a:spcBef>
              </a:pPr>
              <a:t>15</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197C967-6C63-4B08-997C-76BCB35A5224}" type="slidenum">
              <a:rPr lang="en-US" altLang="en-US" smtClean="0"/>
              <a:pPr eaLnBrk="1" hangingPunct="1">
                <a:spcBef>
                  <a:spcPct val="0"/>
                </a:spcBef>
              </a:pPr>
              <a:t>3</a:t>
            </a:fld>
            <a:endParaRPr lang="en-US" altLang="en-US" smtClean="0"/>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r>
              <a:rPr lang="en-US" altLang="en-US" smtClean="0"/>
              <a:t>Osteoporosis causes bones to become weak and brittle — so brittle that a fall or even mild stresses like bending over or coughing can cause a fracture. Osteoporosis-related fractures most commonly occur in the hip, wrist or spine. osteoporosis affects men and women of all races. But white and Asian women — especially those who are past menopause — are at highest risk. 1 and 2 women over the age of 50 will have a fracture related to osteoporosis in their lifetime. There typically are no symptoms in the early stages of bone loss. But once bones have been weakened by osteoporosis, you may have signs and symptoms that include: Back pain, caused by a fractured or collapsed vertebra, loss of height over time, a stooped posture</a:t>
            </a:r>
          </a:p>
          <a:p>
            <a:r>
              <a:rPr lang="en-US" altLang="en-US" smtClean="0"/>
              <a:t>A bone fracture that occurs much more easily than expected. Over time, victims of osteoporosis will take on a stooped position.</a:t>
            </a:r>
          </a:p>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29163955-C8B2-4909-A4DA-AA0B710512B4}" type="slidenum">
              <a:rPr lang="en-US" altLang="en-US" smtClean="0"/>
              <a:pPr eaLnBrk="1" hangingPunct="1">
                <a:spcBef>
                  <a:spcPct val="0"/>
                </a:spcBef>
              </a:pPr>
              <a:t>4</a:t>
            </a:fld>
            <a:endParaRPr lang="en-US" altLang="en-US" smtClean="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r>
              <a:rPr lang="en-US" altLang="en-US" smtClean="0"/>
              <a:t>Prolia is taken once every six months, which can be very convenient for patients. It is a 60 mg injection that is given in the upper arm, upper thigh, or abdomen by a healthcare professional. It also supplements patients with calcium and vitamin D deficiency. Patients will not have worry with taken pills everyday.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C1337B3-7AFD-48B7-A36B-B4B2A41A5C94}" type="slidenum">
              <a:rPr lang="en-US" altLang="en-US" smtClean="0"/>
              <a:pPr eaLnBrk="1" hangingPunct="1">
                <a:spcBef>
                  <a:spcPct val="0"/>
                </a:spcBef>
              </a:pPr>
              <a:t>5</a:t>
            </a:fld>
            <a:endParaRPr lang="en-US" altLang="en-US" smtClean="0"/>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altLang="en-US" smtClean="0"/>
              <a:t>Prolia is the first and only prescription drug that treats postmenopausal osteoporosis. It is taken only twice a year. It is not in pill form, so it doesn’t travel through the stomach like other oral medications, which can cause stomach upset and or ulcers over time. Research has proven that Prolia protects the bones from fractures, increases bone density, and make the bones stronger.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altLang="en-US" smtClean="0"/>
              <a:t>Osteoporosis or low bone mass at the femur neck or lumbar spine, by race and ethnicity in men aged 50 years and over. </a:t>
            </a:r>
          </a:p>
        </p:txBody>
      </p:sp>
      <p:sp>
        <p:nvSpPr>
          <p:cNvPr id="20484" name="Slide Number Placeholder 3"/>
          <p:cNvSpPr>
            <a:spLocks noGrp="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9973C8D-3262-4E3E-A498-2ADC8B1A3CEB}" type="slidenum">
              <a:rPr lang="en-US" altLang="en-US" smtClean="0"/>
              <a:pPr eaLnBrk="1" hangingPunct="1"/>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A9BD27CC-532E-4AF0-B390-D6E712846EB0}" type="slidenum">
              <a:rPr lang="en-US" altLang="en-US" smtClean="0"/>
              <a:pPr eaLnBrk="1" hangingPunct="1">
                <a:spcBef>
                  <a:spcPct val="0"/>
                </a:spcBef>
              </a:pPr>
              <a:t>7</a:t>
            </a:fld>
            <a:endParaRPr lang="en-US" altLang="en-US" smtClean="0"/>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dirty="0" smtClean="0"/>
              <a:t>There are cells in your body that remove old bone, and other cells that rebuild bone. This ongoing process is part of what keeps your bones strong. After menopause, bone removing cells cause you to lose bone at a rate that is too fast. This can leave you with thinner, weaker bones and put you at risk for breaking a bone. </a:t>
            </a:r>
            <a:r>
              <a:rPr lang="en-US" altLang="en-US" dirty="0" err="1" smtClean="0"/>
              <a:t>Prolia</a:t>
            </a:r>
            <a:r>
              <a:rPr lang="en-US" altLang="en-US" dirty="0" smtClean="0"/>
              <a:t> helps stop the development of bone-removing cells before they can reach the bones and cause damage</a:t>
            </a:r>
            <a:r>
              <a:rPr lang="en-US" altLang="en-US" dirty="0" smtClean="0"/>
              <a:t>. The link is to the short presentation of how </a:t>
            </a:r>
            <a:r>
              <a:rPr lang="en-US" altLang="en-US" dirty="0" err="1" smtClean="0"/>
              <a:t>Prolia</a:t>
            </a:r>
            <a:r>
              <a:rPr lang="en-US" altLang="en-US" dirty="0" smtClean="0"/>
              <a:t> works. You may have to copy and paste</a:t>
            </a:r>
            <a:r>
              <a:rPr lang="en-US" altLang="en-US" baseline="0" dirty="0" smtClean="0"/>
              <a:t> it in a search box to view, if it does not allow you to click on it.</a:t>
            </a:r>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619CC878-380C-49BD-B6C8-BCE2F7766772}" type="slidenum">
              <a:rPr lang="en-US" altLang="en-US" smtClean="0"/>
              <a:pPr eaLnBrk="1" hangingPunct="1">
                <a:spcBef>
                  <a:spcPct val="0"/>
                </a:spcBef>
              </a:pPr>
              <a:t>8</a:t>
            </a:fld>
            <a:endParaRPr lang="en-US" alt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r>
              <a:rPr lang="en-US" altLang="en-US" smtClean="0"/>
              <a:t>Side effects include nausea, abdominal pain, difficulty swallowing, and the risk of an inflamed esophagus or esophageal ulcers. These are less likely to occur if the medicine is taken properly. Long-term bisphosphonate therapy has been linked to a rare problem in which the middle of the thighbone cracks and might even break completely. Bisphosphonates also have the potential to affect the jawbone. Osteonecrosis of the jaw is a rare condition mostly occurring after a tooth extraction in which a section of jawbone dies and deteriorates. Estrogen therapy can increase a woman's risk of blood clots, endometrial cancer, breast cancer and possibly heart disease.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0D790DBC-6424-4934-87F7-E053FD1F35A9}" type="slidenum">
              <a:rPr lang="en-US" altLang="en-US" smtClean="0"/>
              <a:pPr eaLnBrk="1" hangingPunct="1">
                <a:spcBef>
                  <a:spcPct val="0"/>
                </a:spcBef>
              </a:pPr>
              <a:t>9</a:t>
            </a:fld>
            <a:endParaRPr lang="en-US" altLang="en-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en-US" altLang="en-US" smtClean="0"/>
              <a:t>Compared with bisphosphonates, Prolia produces similar or better bone density results while targeting a different step in the bone remodeling process. Prolia is delivered via a shot under the skin every six months. The most common side effects are back and muscle pain. If you can't tolerate the more common treatments for osteoporosis — or if they don't work well enough — Prolia may be right for you.</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Rot="1" noChangeArrowheads="1" noTextEdit="1"/>
          </p:cNvSpPr>
          <p:nvPr>
            <p:ph type="sldImg"/>
          </p:nvPr>
        </p:nvSpPr>
        <p:spPr>
          <a:ln/>
        </p:spPr>
      </p:sp>
      <p:sp>
        <p:nvSpPr>
          <p:cNvPr id="24579" name="Rectangle 3"/>
          <p:cNvSpPr>
            <a:spLocks noChangeArrowheads="1"/>
          </p:cNvSpPr>
          <p:nvPr>
            <p:ph type="body" idx="1"/>
          </p:nvPr>
        </p:nvSpPr>
        <p:spPr>
          <a:noFill/>
        </p:spPr>
        <p:txBody>
          <a:bodyPr/>
          <a:lstStyle/>
          <a:p>
            <a:r>
              <a:rPr lang="en-US" altLang="en-US" smtClean="0"/>
              <a:t>100 percent Medicare Part B coverage. 90 percent of Medicare Part D recipients have coverage. Financial assistance is available for patients as well. Patient assistance programs are aimed primarily to households that fall within a certain income bracket, but some programs extend services to people who have higher incomes if they have no health insurance or drug coverage, and are not eligible for either private or public insurance.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dirty="0" smtClean="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dirty="0" smtClean="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grpSp>
      <p:sp>
        <p:nvSpPr>
          <p:cNvPr id="5223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smtClean="0"/>
              <a:t>Click to edit Master subtitle style</a:t>
            </a:r>
          </a:p>
        </p:txBody>
      </p:sp>
      <p:sp>
        <p:nvSpPr>
          <p:cNvPr id="5223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smtClean="0"/>
              <a:t>Click to edit Master title style</a:t>
            </a:r>
          </a:p>
        </p:txBody>
      </p:sp>
      <p:sp>
        <p:nvSpPr>
          <p:cNvPr id="10" name="Rectangle 9"/>
          <p:cNvSpPr>
            <a:spLocks noGrp="1" noChangeArrowheads="1"/>
          </p:cNvSpPr>
          <p:nvPr>
            <p:ph type="dt" sz="quarter" idx="10"/>
          </p:nvPr>
        </p:nvSpPr>
        <p:spPr/>
        <p:txBody>
          <a:bodyPr/>
          <a:lstStyle>
            <a:lvl1pPr>
              <a:defRPr dirty="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p:txBody>
          <a:bodyPr/>
          <a:lstStyle>
            <a:lvl1pPr algn="r">
              <a:defRPr dirty="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E4FD8F49-1C0E-4667-81F4-2C1F8AF6E187}" type="slidenum">
              <a:rPr lang="en-US" altLang="en-US"/>
              <a:pPr>
                <a:defRPr/>
              </a:pPr>
              <a:t>‹#›</a:t>
            </a:fld>
            <a:endParaRPr lang="en-US" altLang="en-US" dirty="0"/>
          </a:p>
        </p:txBody>
      </p:sp>
    </p:spTree>
    <p:extLst>
      <p:ext uri="{BB962C8B-B14F-4D97-AF65-F5344CB8AC3E}">
        <p14:creationId xmlns:p14="http://schemas.microsoft.com/office/powerpoint/2010/main" val="263203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960DC5D2-71CB-4AA6-A616-79A3B1354CDE}" type="slidenum">
              <a:rPr lang="en-US" altLang="en-US"/>
              <a:pPr>
                <a:defRPr/>
              </a:pPr>
              <a:t>‹#›</a:t>
            </a:fld>
            <a:endParaRPr lang="en-US" altLang="en-US" dirty="0"/>
          </a:p>
        </p:txBody>
      </p:sp>
    </p:spTree>
    <p:extLst>
      <p:ext uri="{BB962C8B-B14F-4D97-AF65-F5344CB8AC3E}">
        <p14:creationId xmlns:p14="http://schemas.microsoft.com/office/powerpoint/2010/main" val="226081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CF554534-E753-4239-9B56-451C773C5F30}" type="slidenum">
              <a:rPr lang="en-US" altLang="en-US"/>
              <a:pPr>
                <a:defRPr/>
              </a:pPr>
              <a:t>‹#›</a:t>
            </a:fld>
            <a:endParaRPr lang="en-US" altLang="en-US" dirty="0"/>
          </a:p>
        </p:txBody>
      </p:sp>
    </p:spTree>
    <p:extLst>
      <p:ext uri="{BB962C8B-B14F-4D97-AF65-F5344CB8AC3E}">
        <p14:creationId xmlns:p14="http://schemas.microsoft.com/office/powerpoint/2010/main" val="144530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FFFD9070-7B48-4AEA-83D6-1C600A7F3608}" type="slidenum">
              <a:rPr lang="en-US" altLang="en-US"/>
              <a:pPr>
                <a:defRPr/>
              </a:pPr>
              <a:t>‹#›</a:t>
            </a:fld>
            <a:endParaRPr lang="en-US" altLang="en-US" dirty="0"/>
          </a:p>
        </p:txBody>
      </p:sp>
    </p:spTree>
    <p:extLst>
      <p:ext uri="{BB962C8B-B14F-4D97-AF65-F5344CB8AC3E}">
        <p14:creationId xmlns:p14="http://schemas.microsoft.com/office/powerpoint/2010/main" val="30856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3A50535E-F303-4520-AB26-C3C86980F892}" type="slidenum">
              <a:rPr lang="en-US" altLang="en-US"/>
              <a:pPr>
                <a:defRPr/>
              </a:pPr>
              <a:t>‹#›</a:t>
            </a:fld>
            <a:endParaRPr lang="en-US" altLang="en-US" dirty="0"/>
          </a:p>
        </p:txBody>
      </p:sp>
    </p:spTree>
    <p:extLst>
      <p:ext uri="{BB962C8B-B14F-4D97-AF65-F5344CB8AC3E}">
        <p14:creationId xmlns:p14="http://schemas.microsoft.com/office/powerpoint/2010/main" val="62174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5A50F623-5A5F-4E03-9FB3-0D31DFAE2520}" type="slidenum">
              <a:rPr lang="en-US" altLang="en-US"/>
              <a:pPr>
                <a:defRPr/>
              </a:pPr>
              <a:t>‹#›</a:t>
            </a:fld>
            <a:endParaRPr lang="en-US" altLang="en-US" dirty="0"/>
          </a:p>
        </p:txBody>
      </p:sp>
    </p:spTree>
    <p:extLst>
      <p:ext uri="{BB962C8B-B14F-4D97-AF65-F5344CB8AC3E}">
        <p14:creationId xmlns:p14="http://schemas.microsoft.com/office/powerpoint/2010/main" val="3772846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22FE39CD-313C-4DA1-8326-CECD0D506ED0}" type="slidenum">
              <a:rPr lang="en-US" altLang="en-US"/>
              <a:pPr>
                <a:defRPr/>
              </a:pPr>
              <a:t>‹#›</a:t>
            </a:fld>
            <a:endParaRPr lang="en-US" altLang="en-US" dirty="0"/>
          </a:p>
        </p:txBody>
      </p:sp>
    </p:spTree>
    <p:extLst>
      <p:ext uri="{BB962C8B-B14F-4D97-AF65-F5344CB8AC3E}">
        <p14:creationId xmlns:p14="http://schemas.microsoft.com/office/powerpoint/2010/main" val="427476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69E64DD1-7A07-4C2E-BC5B-BD2F29660283}" type="slidenum">
              <a:rPr lang="en-US" altLang="en-US"/>
              <a:pPr>
                <a:defRPr/>
              </a:pPr>
              <a:t>‹#›</a:t>
            </a:fld>
            <a:endParaRPr lang="en-US" altLang="en-US" dirty="0"/>
          </a:p>
        </p:txBody>
      </p:sp>
    </p:spTree>
    <p:extLst>
      <p:ext uri="{BB962C8B-B14F-4D97-AF65-F5344CB8AC3E}">
        <p14:creationId xmlns:p14="http://schemas.microsoft.com/office/powerpoint/2010/main" val="420510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688A1DD6-C44D-487F-9F0D-32D96657FAB8}" type="slidenum">
              <a:rPr lang="en-US" altLang="en-US"/>
              <a:pPr>
                <a:defRPr/>
              </a:pPr>
              <a:t>‹#›</a:t>
            </a:fld>
            <a:endParaRPr lang="en-US" altLang="en-US" dirty="0"/>
          </a:p>
        </p:txBody>
      </p:sp>
    </p:spTree>
    <p:extLst>
      <p:ext uri="{BB962C8B-B14F-4D97-AF65-F5344CB8AC3E}">
        <p14:creationId xmlns:p14="http://schemas.microsoft.com/office/powerpoint/2010/main" val="3340434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80738E5B-E6A0-4BAE-A632-713DF9955191}" type="slidenum">
              <a:rPr lang="en-US" altLang="en-US"/>
              <a:pPr>
                <a:defRPr/>
              </a:pPr>
              <a:t>‹#›</a:t>
            </a:fld>
            <a:endParaRPr lang="en-US" altLang="en-US" dirty="0"/>
          </a:p>
        </p:txBody>
      </p:sp>
    </p:spTree>
    <p:extLst>
      <p:ext uri="{BB962C8B-B14F-4D97-AF65-F5344CB8AC3E}">
        <p14:creationId xmlns:p14="http://schemas.microsoft.com/office/powerpoint/2010/main" val="1361792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391F3FEA-25B9-4ED3-B3DA-5D4176B0BAAE}" type="slidenum">
              <a:rPr lang="en-US" altLang="en-US"/>
              <a:pPr>
                <a:defRPr/>
              </a:pPr>
              <a:t>‹#›</a:t>
            </a:fld>
            <a:endParaRPr lang="en-US" altLang="en-US" dirty="0"/>
          </a:p>
        </p:txBody>
      </p:sp>
    </p:spTree>
    <p:extLst>
      <p:ext uri="{BB962C8B-B14F-4D97-AF65-F5344CB8AC3E}">
        <p14:creationId xmlns:p14="http://schemas.microsoft.com/office/powerpoint/2010/main" val="262793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11"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dirty="0"/>
            </a:lvl1pPr>
          </a:lstStyle>
          <a:p>
            <a:pPr>
              <a:defRPr/>
            </a:pPr>
            <a:endParaRPr lang="en-US" altLang="en-US"/>
          </a:p>
        </p:txBody>
      </p:sp>
      <p:sp>
        <p:nvSpPr>
          <p:cNvPr id="51212"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dirty="0"/>
            </a:lvl1pPr>
          </a:lstStyle>
          <a:p>
            <a:pPr>
              <a:defRPr/>
            </a:pPr>
            <a:endParaRPr lang="en-US" altLang="en-US"/>
          </a:p>
        </p:txBody>
      </p:sp>
      <p:sp>
        <p:nvSpPr>
          <p:cNvPr id="51213"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72591904-E887-4BAE-8A48-90E8122F728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0"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prolia.com/postmenopausal-osteoporosis/how-prolia-work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mtClean="0"/>
              <a:t>PROLIA</a:t>
            </a:r>
          </a:p>
        </p:txBody>
      </p:sp>
      <p:sp>
        <p:nvSpPr>
          <p:cNvPr id="3075" name="Rectangle 3"/>
          <p:cNvSpPr>
            <a:spLocks noGrp="1" noChangeArrowheads="1"/>
          </p:cNvSpPr>
          <p:nvPr>
            <p:ph type="subTitle" idx="1"/>
          </p:nvPr>
        </p:nvSpPr>
        <p:spPr/>
        <p:txBody>
          <a:bodyPr/>
          <a:lstStyle/>
          <a:p>
            <a:pPr algn="ctr" eaLnBrk="1" hangingPunct="1"/>
            <a:r>
              <a:rPr lang="en-US" altLang="en-US" sz="2400" smtClean="0"/>
              <a:t>Name</a:t>
            </a:r>
          </a:p>
          <a:p>
            <a:pPr algn="ctr" eaLnBrk="1" hangingPunct="1"/>
            <a:r>
              <a:rPr lang="en-US" altLang="en-US" sz="2400" smtClean="0"/>
              <a:t>Date</a:t>
            </a:r>
          </a:p>
          <a:p>
            <a:pPr algn="ctr" eaLnBrk="1" hangingPunct="1"/>
            <a:r>
              <a:rPr lang="en-US" altLang="en-US" sz="2400" smtClean="0"/>
              <a:t>Class</a:t>
            </a:r>
          </a:p>
          <a:p>
            <a:pPr algn="ctr" eaLnBrk="1" hangingPunct="1"/>
            <a:r>
              <a:rPr lang="en-US" altLang="en-US" sz="2400" smtClean="0"/>
              <a:t>Professor</a:t>
            </a:r>
          </a:p>
        </p:txBody>
      </p:sp>
      <p:sp>
        <p:nvSpPr>
          <p:cNvPr id="3076" name="AutoShape 5"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077" name="AutoShape 7"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838200" y="762000"/>
            <a:ext cx="7924800" cy="1143000"/>
          </a:xfrm>
        </p:spPr>
        <p:txBody>
          <a:bodyPr/>
          <a:lstStyle/>
          <a:p>
            <a:pPr eaLnBrk="1" hangingPunct="1"/>
            <a:r>
              <a:rPr lang="en-US" altLang="en-US" smtClean="0"/>
              <a:t>ACCESS TO PROLIA</a:t>
            </a:r>
          </a:p>
        </p:txBody>
      </p:sp>
      <p:sp>
        <p:nvSpPr>
          <p:cNvPr id="11267" name="Rectangle 3"/>
          <p:cNvSpPr>
            <a:spLocks noGrp="1" noChangeArrowheads="1"/>
          </p:cNvSpPr>
          <p:nvPr>
            <p:ph type="body" idx="1"/>
          </p:nvPr>
        </p:nvSpPr>
        <p:spPr/>
        <p:txBody>
          <a:bodyPr/>
          <a:lstStyle/>
          <a:p>
            <a:pPr eaLnBrk="1" hangingPunct="1"/>
            <a:r>
              <a:rPr lang="en-US" altLang="en-US" smtClean="0"/>
              <a:t>Medicare</a:t>
            </a:r>
          </a:p>
          <a:p>
            <a:pPr eaLnBrk="1" hangingPunct="1"/>
            <a:r>
              <a:rPr lang="en-US" altLang="en-US" smtClean="0"/>
              <a:t>Financial Assistance</a:t>
            </a:r>
          </a:p>
          <a:p>
            <a:pPr eaLnBrk="1" hangingPunct="1"/>
            <a:r>
              <a:rPr lang="en-US" altLang="en-US" smtClean="0"/>
              <a:t>Major Insurance</a:t>
            </a:r>
          </a:p>
          <a:p>
            <a:pPr eaLnBrk="1" hangingPunct="1"/>
            <a:endParaRPr lang="en-US" altLang="en-US" smtClean="0"/>
          </a:p>
        </p:txBody>
      </p:sp>
      <p:sp>
        <p:nvSpPr>
          <p:cNvPr id="12292" name="AutoShape 5" descr="data:image/jpeg;base64,/9j/4AAQSkZJRgABAQAAAQABAAD/2wCEAAkGBxQSERUUEhQWFRQVGRoaGRgXGRocHBggHRkfIBgbHx4dIigkGh0lHBwbIT0iJykrMjAwGx8zODMsNygtLisBCgoKDg0OGhAQGy0kHyQtLywsNyw0LDQsNDQtLS8sLCwsLCwsLCwsLCwsLCwsLCwsLCwsLCwsLCwsLC8sLCwsLP/AABEIAKEBOQMBIgACEQEDEQH/xAAcAAABBQEBAQAAAAAAAAAAAAAAAgMEBQYHAQj/xABTEAACAQMCAwYBBAoOCQMFAQABAgMAERIEIQUTMQYUIkFRYTIjcYGhBwg1NkJzkbGysxUWFyQzUlNUYnJ0kpTSGDSCk6K0w9HTRITjZaTC4fBD/8QAGAEBAQEBAQAAAAAAAAAAAAAAAAECAwT/xAAlEQEAAgICAQMFAQEAAAAAAAAAARECIRJRAzFBYRMiUqHw4UL/2gAMAwEAAhEDEQA/AOn9iuycHDtNyYSXyJZ3Ym8h6X62FlAXa3So/BOznDOHSs0AjgkK4HKZicSQbWdzboDe1SuwPA5NDw+DTSlDJEGDFCSpu7NsSAeh9K5v2e4fG/EOM6meFJ105mxSRA4ZjI5UAEG7WjxFv41vOumGEZRMz7MZ5VMR23UXAuFLq++KYhqM2fPnt8TAhjjnjuCdrVK4n2P4frpRqZYhK9lAdZJALKSR8DBTYk1zjtDwqOXg8mp1Ghi0GpikAjEcfK5gLKN069C3X+LfpWt+xRw6TRcMd51K5u04T8IJy1AuD0Y4E29xexvbWXiiMbv3pmPJM5VXtbSdouyuk1+He4uZy8sPG62ytl8DC98R19KVrezGll0iaOSLLTxhAqZuLBLYeINkbWHU0zoO04doxJp9RpxNYRvKIirkrkFvHI+JIBtla/TrtVrBrVZVLeAsSArFbmxI2sSDe19j572O1cpxmHS0DQ9mNLDpX0kcWOnkDhkyc3EgIfxFiwuCeh+ak9neyuk0GfdIuXzMc/G7Xxvj8bG1sj09atzKuWOQytfG4vb1t6UkahPF4l8Hxbjw/P6fTUVR8H7E6HSznUQQYTEMC2ch+M3bZmI3PtXs/YrRPq++NDfUZq+ecnxIAFOIbHYKNreVXrSqNiQDt5jzNh+U7VE1PFoUMWTr8s/LQgggtizdfmU/TYedKFd2i7GaLXur6qHmMq4g5yLYXvbwMPM1I492Z0utjSPUxcxIzdBk62OJXqrAnYnrSuMcZ5DxosE07yhyFi5dwExyJ5joPwh0JpfDeNRzKxOUTRtjIktlZGxDWO5B8JDXBII86vGatLg03ZnSnR9yMX72sBy8n6Bsh4ssvi360cD7M6XRxPDp4uXHISzrk7XJUKTdmJHhAGxq0Ey2vkLXt1HX0+evFnUnEMpYbEXF/W1vmqKpeznY7R6BmbSQ8tnUKxzka4BuB42NI0fYjQxarvccFtRm758yQ+KQMHOJbHcM21vPapnFOOLFIIkilnlK58uEKSq3sGYuyqoJBABa5sbA2NSNFxSOWIShsVJKnPwlWVirKwPRgwIt7Van1S1XxTsTodTqBqZoM5gUIfOQfAbpsrAbEelPdouyek15Q6uLmGMME8ci2ytl8DC98R19KuDKovcjYXO/Qb7n0Gx39jXneEvjktz0Fxfpfp8xB+moqq4h2W0s+lj0ssWWniCBEzcY4LiniDBjZdtzStL2Z0sekbRpFbTMHUx5ObhyS4yLZbknzq05y5Y5DK18bi9vW3pXkU6sbKysQAdiDseh+mgq+zvZfS6EONLFyxJYt43a+N7fGxt1PSovZ/sPodDLzdLBy5MSl+ZI3hJBIszEdVG/tWiooM83YnQnV98MH75zD55yfEBYHHLHoOlqO0HYnQ66US6qDmSBAgOci+EFiBZWA6s2/vWhooKjtD2Z0uuVF1UXMWMkqMnWxIsfgYX29a8n7MaV9GNE0V9MoUCPN9ghBXxBstiB51cUUFRwnszptNp308EWEMmRZcnN8lCtuxJFwANjTXZ3sho9AztpIeWZAA3jka4W9vjY26npV5RQZ7hvYnRafUnVQwYzkuS+ch3e+exYrvc+Ve6/sVoptUNVLDlqAyMHzkG8dsDiGC7Yjy8t60FFBQ9o+yWi17K2riEjICq+ORbA2JHgYX6A707xbs7pNXAkEyCSKMqUUO4sVUqN1YE2Ukbnzqo1XZSVtc2oV0CPMZGQltwNEYI2G1lYMz3HmpU3utqa0PZnUppFjBhj1EbqY3DAqAY+W5OEEX4DOQCG3xu3pvjHbNz0u4ezukXRnQqgGmIYcvN9wzF28WWW5JPWveznZzSaJHXSRhEkN2s7tc2t1Zjbb0qqTszJHqXaJYhAUCL4lDIBAI1GPILdQOkqix6dQZfZfs82kWVCVYOEswAU7R4lSqIq2BGzgXIax+G5TjFepc9Ds52O0GikMmkiEbleWSJJG8JINrMxHVQfXaiLsboBq+9rEO85GTPmSdWBBbHLHoT5Wqo0nZHUdxGlfkxtknyqPcoES2SYQwnIkBdyTi7+I9DZwdmC0wnkwR1VcEixKKwgMbDIxh8BkwABAItceVJxiPcuejnGuxug1k4m1EQkmCqAeZIuykldlYDqSennT/aHs3o9eE70glEV8fG645Wv8DDrYdfSqnhvZGSOeGZmjJiMd1FrWXTCIsGwzyDZWXLEqdwD0icP7JahNCundNOzIY7WkFmwQqTcaZQLHcZpLfcHexF4x2cp6aDi3ZXTz6DuTKVgVFVAGa6YD5M3vc4kA7ne29651+4bpv5/N/wV0nU8LkfhzaYlDK2mMVwMUyMWN7AHFb+QGw8q4V+4LxH+W0f9+X/xVzadu7Aw6lOHwLrc+8gNzM2DNfNrXYE38NvOuY8S7QR6WDiiRy46yXXuygKbqqTAg3Ix/Bba/nXT+wfE5tVw+CbUrjM4bMYlbWdgPCdxsBWO1/2JBNrnnfUXhklaRowpDeIliuV9tza/p7138M4xfJx8sZTXE+iR8R08HFJ0lY6dGJ03i5UjqbCQAmwQHIkgbgAG+JBtuyWok1Oi1bMcpJHkH0mFAAPQeVS/2B1KziSKaJI1XlpDgxjVANlsCPY326em1WPZng3dY3UlSXkLkICFW4AxUEk2AHrXkyyzz8sTVRFuOOPky8sTMVEXfpv5/vRTxCfUJpYDpZYVieF5JJWht8jZgqBJGLFmUDcAWvvewNZqeBThPDAzSFJVAIgkie88jKkiSEFAQytmjC9yD8K36FRXojyTD1ThEsgeGSZyqdMGmkn5i6nJAqApYNe+eUa3QLjvtuASRX6jgMsunMUel7u66KeBiWjtI7oFRAVJLrmC+bAWuPMsBv6KkeSYOEMRxfh82qeVjpnVHTRJjIYyW5erLzAhWIsEb13sbX2vI1XBWXUiRILxrqo5bKEFx3Vo2YAkdHKX87Lfe1a+in1JThCg48ZE1OnmSCSdUSZWEXLuC/LxPjdRbwnzqrbhM088c8sGKtqkYxOUYpHHppVV3sSuRkfopaww97bOikZ1CzjbISaKYMYhA2PfFm5gMeGGatcDLK43FsfI+163syq83hwES5pFLlOrRsJvCA8ilWLMrucyzAbuAdyQOg0xBo40ZmSNFZ92ZVALfOR1+mrz1ScdqXWibT6t50gfURzRxowiMYdGjLkG0jKGVhJ5G4K9N9o08M7yQT6jSiQKs6mFCjGIuycpjmwVmwVkJU7FyBdSTWqorPJeLnx4NqYodQg07OdRouSgRo7REPqCsTEsPCqTooK3Hga3ldb6EyS66NNPlK0unCz/ACdoiungIJJOQwPjFgbk2HnW+pCRgEkAAsbkgdTYC59TYAfQK19Sf7++E4MenCJcgnIIlGsafvV47cszF+uWdzCe742/4bGnOzPAmgXh55IjaPTukxGNwzCMkEj4rspPnuK19FSc5XjAooorDQooooCiiigKKKKAooooCiiigKKKKAooooCiiiggceSQ6WcQ35pikEeJscsDhY7WOVt64D+wXaj+Nq/8Sn/krv8Ax3UvFpZ5IxeRIpGQWvdlQldvPcDauC/uqcc/mw/w0n/eg7H2U4+ddpItVhyuaCcMssbOV+Kwv8N+nnUHU9qzDJKs0bBY3KZKwOfgMoIBIO0WPh+IsSFBAvVr2Wn0+p0kU2kUR6dwcECBMQGIPhGw8QJ+mrF4kBsWUHrvb6D1rTKk0HaVJpViQOWOVzdbLibG/ive9tredV8Xa6RUeSeB1iAdlZCDksYdpDiSDsFXcdS/sTWuXSDqCN/MCjunv9VLgplj20iBxKSg2Ui+IBykWO1y1hZnW9yLA38xcl7YouJwfFswDlFviyqSG5mNrnrffy8r6dtIo6lRfbcDf0H/AOqRJw9HsDi2Jv0Gx8jSymWPbhFBZ0cDxWF1uQodrkswCkrGTibG5A3vVjwvtIs8jRqsilT+EVFxnMgIGVz4tPJta9rEgb2ve5D239qO5j1H5P8A+9T+WlwUazPqaMz6mnu6+/1Ud19/qpcFSZzPqaMz6mnu6+/1Ud19/qpcFSZzPqaMz6mnu6+/1Ud19/qpcFSZzPqaMz6mnu6+/wBVHdff6qXBUmcz6mjM+pp7uvv9VHdff6qXBUmcz6mjM+pp7uvv9VHdff6qXBUmcz6mjM+pp7uvv9VHdff6qXBUmcz6mjM+pp7uvv8AVR3X3+qlwVJnM+pozPqae7r7/VR3X3+qlwVJnM+pozPqae7r7/VXjae3n9VLgqVZxviDQaaaZRkYo3cKSRkVUkC/leqcdrWjDDUwSRuouQGTGzNLyzdmGJKQs1mta6rck1qpNOACWYAed+lA0wN9wfI7X6eRpcFSzI7ZREgBZTlIYx8N7hmUkrlkguh+IC43F97RpO3kQjzwmBwlazAeExxlyreLqVFxvY9QSN6150ov1Fzv09POjuQ9vPy9etLKZiTtnGpsUlBvbcx7jIrlfPzIPh+L2o1Xa3lzTRNG5MT4gqy23SArlcggl5wuwOwufSryfRQSsqM0bMPGFuL7H4rA7i/0VMOjHt+SlwUz3CO0omIQqyyYqW8S2BOOQ+K+xYWuAWFytwKvMz6mne5j2/J6dK97r7/VS4KkzmfU0Zn1NPd19/qo7r7/AFUuCpV/FNeYIJZrZcqN5Mb2ywUta9ja9rXsa5N/pCf/AE//AO4/+KuwcTVI4ZZJfFGiOzriDkoUlhY7G4uLVyz90Hs5/MU/wcNSVh07snp9NHo4k0TBtMA3LIYuCMjl4je/ivWG7R6eJ+NS83RNrR3WOyKEJXxnxeNlHtt61ueyXAhodHFpVcyCIEBiLE3Yt0Hz2p2Pgsa6t9WC3NeMREXGOIa42t1v71rDLjaZRbn+gl1nC9JEqRpGdVxDCKCVi4hjlBwS6tschfa/U+ZNr3UcX151MegjfT94EJnmnaN8LcwqipGHvfpclq0XGuCR6owGQsORMk6YkDxJfG+xuN+lRuO9l4tVIkxeaGZFKCWB8HxJuUJsQVvvuNr1vnjO5Z4zHow3G+OPrINFzkVZoOMRQS4XKF48rst98TcdauI+MGKXi7xrpYnheG0khZFYsmxlYXLWvYAAX2Hnerv9pemEMEKh1XTzrqFIa7PIt/E5IJa9zf6OlqNd2M08w1QfmHvbRtJZrYtHbApttaw63q88PT2/045Kvsb2nnn1cumnKSBYllWRIZYb3axGMu7D0YbG3n5baqHhHZaPT6g6gSzyStHy2aV8shcEE7bEWA2sPa5Jq+rnnMTOmsbrYooorDQooooCiiigKKKKAooooCiiigKKKKAooooCiiigKRJ5fOKXSJPL5xQV/aZ4l0kzT3MKoWkAFyVXdhbzuBaqCDQwHAyzSQSHMBZmjR5DIqqzgKbXZvTzNrdKvu1GjE2j1ERcRiSJ0zIuFyW17efXpWRk7LowI5+kiHKMYWJMFF5opMipcnL5Ig/OPSt4xjMblnKZ9ljoBoZCGj1CKE1LKASgvIshOK387WUEdUC22tUzQwafTRPMkjagadZS2LCRhcLntf47R79Lkvtc1S6rssjsWOqiKc7U7HMC2olWRlJSRbsDGQL7EbkbVoOzuni0mn5ZljbKSViy2sxeRnseu4VgNz0Unp0uUYx6SROXuhcLn00rhUnFlcqgcIBK/JIbC5vIoSWxAHUEX2Iq9PGtMAxOohsrYseYllYAkqd9mspNvQH0rGaDshFEdOwnjwiEasMXC3Sdp0YBXABJbqwYDEHyr3Q9kgJo5ZdVFNi8BPh2cxrqANsiqZGa9gAoKGw3vV44dpeXTW8T4/Fp5YopMspSAthfq6oPc+N1G17XubDek8a46umaNWilcytgnLVSC1iQu7Deyk/RWe7U8COqm58WsWIhFRGsxaBsWZmjKuAvMjezEg7KpB2Frfi0cc3dmEyDu86yHfMtZHTHre93G+/T3rNY6X7tpsPHtOdmljRsmUK8iBiVdl2AY9WRvfY9CCKfj4rAxQLNETKCYwHUmQDqV38QHtWKHZJOZJfURks6vbDcBdc+qI673V8NvQn2r3hfZaNJ0kGpjccwErZxv3ieeLHFwCTzSPEGHgJHxGrOOHaXk2vFo42glWY2iMbiQk2shU5m/l4b71yf9rPZf+Xh/wAU/wDmrrHFtEJ4JYScRLG6XG9slIv9F65J+4BB/PJf92v/AHrm233Ybhcug0EGllKNJEGDFCxU3dmFiQD0I8vWlft10wdkaQIVdkJdWVQVLhvEdgAY3F7+Q9RSOxUGr7jB30N3mzczMrlfNrXtt8NqkS9mYWQoY9i8khsxBLSiQOSb3O0r2HlcW6CtaZ2kzdoYUvlPCuNw13UWxBLXudrAE/QfSiPtBC1sZ4Tdggs6m7E2C9epO1vWoI7IwfKeBvlQyveRjcNlluTtsxHsLAdBXuo7JQOQWjY2cSfG1shIZAbXsbOSfq6EgtG07TcehkIEc0Lk2sFdTfLIr0PmEc/7LehpmPtRpyP4eJTa5DMFYeILuCbjdlH+0vqKY0nZlY5YpFztBGyIrMWtfEA3YknFFxHpnJ1LUl+yMBBUxkhr3BYkG+F9ibf/AOafk96aNpkfaOBjiJor5YWLAEtkq2Fzv4mVdupYDzpuXtVp1t8vEcrWxYG94zIDsdgUUsCbC1vUU3+1eKxGLWuh/hGuCjq6EG97h0Vvc3v1pqPshCsYjCuEAAC817D5LlE7t1MZIJ87k9Temjac/aKAbGeEG+Ni6jxWJx69fC239E+hp6Di6ObJJGxuRZWB3W2Q2PlcX+cVVt2QgOXybeIMD422DczIDfYEzSHb+N7C03QcEWEsY1K5szMMtiWtc2va+31n1po2n95PtR3k+1J5Den5qOQ3p+amjZXeT7Ud5PtSeQ3p+ajkN6fmpo2V3k+1HeT7UnkN6fmo5Den5qaNld5PtR3k+1J5Den5qOQ3p+amjZXeT7Ud5PtSeQ3p+ajkN6fmpo2V3k+1HeT7UnkN6fmo5Den5qaNld5PtR3k+1J5Den5qOQ3p+amjZXeT7Ud5PtSeQ3p+ajkN6fmpo2V3k+1AmJI6daTyG9PzV6kRBFx500bO6mLmKVZbqeov73qGeDxb/J7t1ORv573v1uSb+pJqRxWItEyq+F8btkVsMhluOhxvVHyJsAnekwxCljIblhMGLXFnHye2Od9wL7ZGNLdOGRBSoiGJOVr7X339jua9Th0YAAjsFuQMj+Ebt573I86qpdK/iVZwx5TKrnUOpU4N1QXDWJBzJLAeZxF7Hg6uMspRKMjYhgdsUC3FtmOLE2sLk7b7A6dAmJUpdT5FiR0t9G21C8OjBuIwDcN18xex+cXqdRUEH9j47W5YAuDYG24GN9vPHb3pK8LjAIEQFyCbEjcG4N/Y1YUUEI6BNzy/iBB8R6H09PopP7Gx/yYvkGve5uPO5+cj6an0UFdx3SvPpZ4VADSxSIpY7AshAvYE2ufQ1wL9wXiP8to/wC/L/4q+gOOiTus/JvzeVJy8eueBwtfzytXBeR2q9dT/ei/70HaOwPF5dZw+DUThVlkDFgoKgWdgNiSRsB50iLtDKJJVeByFkxUqkgBHjxNyPEfALmwAzFiRZmldj+O9/0UOqw5fNDHDLK1mK9bC/S/Skd/1fMI5ACB7X9V5mO2/XC0l/6WNrqTWsWZQ4e083LDHSOSFu1sx0i5hxBS5OxSx/C2uetPS9oJUhnkbTsxjcBEQNlIMFYm2J8yyjrci3WvZ9ZrVeTGJXUEhRa21pCpvl4vhjB9c/KxpzW6/VLGHES3WIOy36vZiy5HoBiPL8LrtWqjpNlTcccTvCkJbEhcrmw8Mbb2UgbSbbm+DdOtRV7SS43Olf4Ra2W5JcAWx8IuhJNzYMnqbI0vEdW4zREwZxuEO6rMqs4GW+UVyOtrDc7VM1s+rExaNQYBGhsfizZ2D+G12xSzWDr0sL32VBcvdDx1pHiRoGTmhitybhUHjLAqMdygAub5exqOO0cl1/ez2Yxi1nuuRbIklQLqALjpe4ubUuXX6hYhI0KiVmCqtsiAY8iLht/GCPIDrvXr8Q1gP8Att9+uIzcX+LxFVVDjtlzNrYm6oLe8K47LI0avp2QOFu3i2LI7bgrtYxkddsk9aZh7SyPhbTSLkBuwbwnlq5UjEdCzLc2F19SBS14lrMt9MMc4x13sQcz1sLbG99gSLEjfzT8Q1pxLQAbLkPL+EKtjvceCzXPp0FKjouXuj7SM7xI8DRmQgeInzjVxbw72yxN7WIIF6aPaOdVYtpWa17BC3UMoIOSjbxXv/RI96SnGJXgWcQozK5GWJOK4XNt7/F4Lgnp0p39lNaemmUbHdieoiU7WvtzSy+4G3uqOi/k9r+OSLIY4oS5HL3JawyZL5WUhbK53ufh6W3puHtFI7ELpXFt7uWW/QfxDvc/kF7mmhr9aMm5AJNiFsBb5JCAfEciZMkvfw3uQQu8uHXarmoGhXAswYi9wv4Pnb1JPzAClQWijtRJ4AdJLdr3+Ky/IiRSTh03wPmGFrG4vJXj5xkJiIMQjvckAmS1gCVvsCCfDfe1qZPEtbd7aYWVnxBNi4GITe9lJJbfceDyvXsWp1IjUmBWdnmLDELfGS0FxkcMo7NkSbY2tciyoLkftiksp7rJY+QyLfDGTsVAveQ7EjaNz1FqRL2mkF7aWRgq5XXKx8QBAugZtjcWXfEgDpdY4hrLj5BSNr7EEjmWytl4fB4rG/pXicR1t1B06G7JcgkWBZw3mdwApv/StSo6LkSdopQWtpnOJlFvFvgAQb428QJ2sd9rjenP2wMUlZYSTEwGIuSwyI6WFj4b7XG/U0ymv1wILQqQeXcAG++XMscuo8C72HU38qNRrtSskgggUqsjXIW2XyJNyb+IlyvS3w2/CuFQXJUfHpuZZtOQt1XbMm/MkVjfGxFkUjps1yRtSIu0spAZtI4BTI2LEjwI1rYbm8gW3qr+m6k4nrcgDpgFvFfc3synm23tsbbm1he9yKkabX6oxRM8AV2azqN8R6bkWN9srkbX89lR0b7Q4+0kxuTpmAsSB4z05Q8RCGwu72sDfDysateEcTaYuGheLHpl+EOZInoLH5PKwvs6m+9V/D9ZrXN5IhGOW1hbbPJ8fO+4CG1/PrXkGv1owDQq2TLc2xxUlstrnyCn2y3v1pMQRMtHRRRXNsUiTy+cUukS+XzigRrEVo2DIJFxN0IBy26WPW9YodmQdBp4m0yczUSK2otGvyXM8Wott4PCvJBG48HpWy1cyxoXdmCjrsT1NhsASd6jfstDhnzdrXtvlbLD4LZfH4enWtY5THozMWq4eBRtr5JG08axxQqkZ5ajMyA84nbxAIEQegLjzp/sXwzk6fMxCKWdjLIgULjkfAlhsMECp9BPUmpjcYgAUmUgOAVuDvdGceWxxVjb2t12qcgB6MT9I+mk5TMURjR2ikYe5ow9zWWi6KRh7mjD3NAuikYe5ow9zQQ+PapodLPKli8cUjrcXF1QkXA6i4rgX7tHFv5CD/cyf5679xbVciCWbduVG8mN7ZYKWte217WvXHv8ASDH8wP8AiP8A4qDrHZPV6abRxSaNAmnYNy1CYAeIg+Hy8VzUGHQa5XZzOGDSuVjsLKgaTBSSTlcGPoFtj5m5M7snpNNDpIo9EwfTqG5bK+YPiJNm3v4rirerE0kxbNheIlGN41exxHhIvZjv7BsFvtsSetKbv+Z+AoAwBGORs/gO+wJW9x0223NhoqKvL4Tiof35JHdWSNxMwUuhI5aqygsmSElmGVgRa46gbxH/AGQUXNjZkWyWJIMiBjvsSI7m5tZsj0tWpopy+DizsEWvBuzJ+CTvcXzbMC+4XEj32paLreXCWK80MeYBbG3lf1HXpva3nV/RTktM1pU4hcFylyIwQLWBDSZn+rYp72A871YcFOqu3egn9Ep7db/Pf/h96taKTlZECiiisqKKKKAooooCiiigKKKKAooooCiiigKKKKApEnl84pdIlPT5xQQ+O6mKLTySz3MUa5sBuTh4th5m4G3nWZn4hpk04lk006eIQrGDlYcxWFjGxRY1Yje4Axw8gtabjOij1OnlgkaySoyEgi4uLXHuOtUun7Koummh5ovPIkjMqKigpywAqLsoIjF/Ukmt48a2zN+yNPqdM8j6Tu8rr44lbMBZJEhzManMMr4MbObC4O4IBqSna6yn96zZmZoUjDRMXZEZ5bNnjZArA7/ECvUVIh7Pouq5/OJUO8qx2WyyPGI2bLqRiD4fVifQBpuzSjT6eNJykmmLMsuKnJnR1lZlOxy5jN89jWvsT7nmm7bwSTRoiuUk5QEvgChpoubEpUtnultwpFza/W2nrKR9j4Vl07iTwaZYlRCkeXySlUHMtnjuGK3+JQdtwdRzR6is58f+Vxv3LopHNHqKOaPUVhouikc0eoo5o9RQR+LSxpBK0wyiWNzICMrqFJcW87i+1cm/bl2Z/msP+DX/AC11figieCVJmAiaNxIS2NlKnM38rLffyrlf7TezP86g/wAYv+ag6R2Q4ENBo4tKH5giDDMjG92LdLm3W3Wrms/2B4PLo+Hwaecq0sYYMVJYG7sRYkAnYjyq0PFIgbFrG5G6sLkFQQLjfdl6etBMoqLpuIRyNijXOIboehAI6jzuPr9DSdPxOJwxRrhVDHZtgVDDy81INutBMoqDFxaFrYve+NiA1vFbG5ttfIWv7+ht6/FIhHzCxC3cfA97oGL7WvsEby3ttQTaKgHjMNr53GLNcBj4Vvk2w6eE7/N6i6xxSLPDLxb/AILW2Lg72sP4J/P8H3FwmUVWpx2A28droJBdXHhIc33GxHLa4O62AIFxeRHr0Z8ATna9irA2uwvuB5q35PcUEqiiigKKKKAooooCiiigKKKKAooooCiiigKKKKApEnl84pdIk8vnFAxxKV1jJiAL3UAEEjdgLkAjYA36jpVVHxifABoSHwyLYuQp5mJBUXyIXx4qxvY2JBDGV2q1TRaHVSRti8cEzq23hKxsVO+2xF6yGj4tPjqxLqZtOItMkl9RyGdGNysqCNcXiNsbEkki1lPXeOEzFszlTRafi2pZ4/krIbBy0bKd3kW48ZxBCKR8XxrewNxO4Dq55I1OoQIzC4FsSBivVcmAORYfFfYbdbZHQcf1EsURllOnkn1fJmUKoOkAiZkjGakZSFUOTA/wu34Ne6/iGoMsEOn1M+qBXV3aDuyOTHJEq5GUCNsM2UlQL7bGxq/Sm6OToNFcv432j12lTUmaQHDSxIzIoPJ1DREq423RnBXfYEpsBeme0fajVxNro0nYMWbu5xU8oaeIS6jysboyDxX61Y8Myk+SIdWormmt7T6qKWZWc8t9Xp4YXAHgbKBpYzt0eJ3IJ6YvvuKvux0+omeSSV5mQS6lVu0PLOE7IqhQuYIUWuT+CfUVJ8cxFrGUS1tFFFc2kTi+i58EsN8ebG6ZWvbJSt7edr1x7/R9T+fN/uR/nrrvHtK02lniSweSKRFubC7IQLkdBc1wL9xbi38vB/vpP8lB2jsNqdR3CDvwfvNm5mYAa+bWvbb4bVbMkZJOG5v9ZUnz9VX8lUHYjjcmu0EGpmCCSUMWCAhRZ2UWBJPRR50hZ5lu1p2kBOYK3jx5y7oLeIiLLEJc2vmC1q1TNtDEkakMFN1XEbk2G1wATt8I/JXkcMS9EPw4dSbLYDEXOw2HT0rLz6/VtkAjKChIKxtktnPW+1yotYEtc/COtOTa7WHLBBcFusTWFlmIUeLxglYRkNvGfM2VRbRJpYQbiO3iyNtgTcG5F7HcX389/OlyRxMuJS63Y292DBvPzDN+Ws/3zViRFwUqWszYOLjJL9MgtlLbsQCQN9iCTSag6XTs+YlbBphGjbXjJKkKTIqhyBdcjcC4sWpRa77nBa3L2u5tva75Zm17XOb7/wBI0NooD1jvcEXJN7HO+9778x/71ZxNdrd15QFo0tkGdiTGhLMVVULCQupUFdlvYCntZq9YuYSIOYywU2sJTypXT8LZb8lCTtkX6WBpRa8bQ6ckExDa9vbIOG8/MSP/AHqfiVFbIBr2tcsxuASRe533Y9fWs9FrtSZkXG8JFy7RSIx3e/hscSoEfxFcrmw32Z7TPqubpe78zDL5TBRY/KRbNcHH5Pm9bL1ucgtKLa7vI9DR3kehrnk8mvwk/h7cwZFVXMHGe/KFt48+677ixe/4VXfFI9TIkaDKJmeNTJE97LjlMzCwC/CUG7C7qfalFtR3keho7yPQ1guJS6stqeS2oAEkYGUZ+Hm/KtHZRdQhxAUlmCltiQS7xrU8R/Y75GFu8GFbsHRpVblEuSuKKW5gC+H+MWC7BSotuO8j0NHeR6GsVJNqDPqD++1jEYsoRSSxMdzEccbIMgbMXfKSw8KEp4VJqjNpBK04tEDMWj+Tc4yC2y+F2OLkswxxRRcs1lFtv3keho7yPQ1FopRaV3keho7yPQ1FopRaV3keho7yPQ1FopRaV3keho7yPQ1FopRaV3keho7yPQ1FopRaV3kehpL6gG2x61HopRaRLKrKVZclYEEEAgg9QQeoIpmaGFyC8SMQABdVNgCCAL9BcA/OBSaKtFlyRxNnlEp5lg91U526Bv41vevYliXHGNVwBVbKoxBtcC3QGw2HoKbopSWXKkTZZRq2dg91U5W6Br9be9JeCE3vEhvle6LvkAGv63AAPqAK8opRZZjiIIMS2LBiMV3YWs39YWG/sKcikRRZVxFybAAC5NydvMkk/TTFFKW0rvI9DR3kehqLRUosjjmpfu0/JDc3lScu1r54HC3vlauFc/tT6ar+7H/2rtnGtY0OmnmS2UUUjrl0uiFhexG1x6iuG/u88R/kdJ/cl/8ALUmFiXbOzXHBrtLFqlQosoJCkgkWYr1H9W9V0fF9SbNy0KtJgLgpvz8AL5uWutzliLEDY3sJ3ZfW6SbTK2gxGnF8VQYhNzcFeqb3O9ut/Opej18MpxilikIF7I6sQL9bKT5kb+9aZUkfa9GtilyYhIBluCUjfE+HEeGVdwSfaxBqQO0JDHKIBQxUsJL2tM0RNio/DX1G2/XY2K62AycsSQmW+OAZM7i+2N73Avt89e6nXwRtjJLEj7HF3VW3OxsTfrQVGh7VLKwVUUHJlJaTFRiITsWUEseellIF7Nv0vJHG89O0yIfC6JiSLklkWReoAZWZk3PxIfKp+r1EMOPNaOK5uuZVLkdSL23Fx09aTG8MUKtmiwncOzjFsjllmx8RYkm9ySTegrD2jxl5bxEEyY2JUED5IeRZWbKUG1xtbzIBj6XtSXVfAuZ5QNmvu8UUjHDqEtJYMT8QA86v49TE6GVXjaNbkyBlKrYeIlhsLDqb01w54HMhgaOQsQX5bB98Qq3sTj4UAtt8Pz0FUvajwF2j8IAFw3VuUknSxsuL9bm1ulWei4jzIjJiFsG2yvurMp6D4fDsbX3N1BFqXptdBI2EckTvv4UdGbbY7A39q9OvgWTlc2JZNlwzUP8A0Vxvfz2FvOgyXB+1Gp1MMDIdOHk1AiKmN2DKYlmYhlmIQrFzPOQMQgOBJVbzhfEpS85lKvEswiiMMMmRI/hC1nk8KscMrKLo9wBarHVa2CEhZZIoj1AdlQ28yASPfenNTqo4lDSOkasdi7KoJ67E2ufOgx57XTGCR0fSM6ziOM3bGUNCJEVbPZWJNizMMVBdkHwVoIuKuJ9QkieCLlFOUHkciQuLsAu269ALAdSfKa80Ji5haMxdcyVw3Nr5dNzt89L0uqjkUvG6Oo2ZkZWAsL2JHSwN9/Wgxsfa6eVNTy+THLDKiRq8ZcNnNJBGjFJgQzSoLscSoy8BFmMjX9qJo59TFfT/ACURKXt8SrCWeUmYGNMptlKi4F8x0On0ethlJEUkUhHiIRlY+xOJP5a8TXwNIYxLE0hupQOpc2vdcb32328t6BrgGuM+njlYglgbkLiCQxBIGb+HbYhmBFiDvVhUWbiMMbiN5YkfYBGdVbfp4Sb70rWa6KG3NkSPK9s2Vb262yIv1H5aCRRTE2sjRBI8iLG1sXZgFa4uLMTY3G9ex6uNozKsiGMXJcMCgt18V7bfPQPUUxo9ZHNflSJJa18GDWv0viTakaTiUMrYxTRyNa9kdWNvWwJ23H5aCVRUU8Rh5nL5sfMvbDNc7+mN739rUaviUMTYyyxxta9ndVNt97Eja4O/saCVRTGr1kcQBlkSMHoXYLf5siL0PrIxHzTIgiNvlCww3Nh4r23O3WgrdRxORdRgAvLyVbkW3KZbvlsfbA39aZHGpJOWYUHiDnFhkfCyixIYBL5E3OW1jbereHUxSIzo6OgvkysrKLC5uRsLDfevNFrYZSeTJHIR15bKxF+l8SbdPqrnOGXblPjy/JVt2hwVi6bi9rH4gGkHQAkG0ZP17b2el43YEiMkXb8IXIS2Rt/tDa9TIdfA78tJYmffwK6ltuvhBvtvRLr4FfltLEslwMC6hrtawxJvc7fPtTjl2cM/y/Svk7RqpsUN/lLgG5Bj5l/KxB5TW3B3G3WzjcbsBZMmIYqEcMGwyzAI9MR9LgVN1mshhI5skcZNyM2VSfUjIi+9eaiSGPGaR0QWxV2cKtj4rLc43Nr7bkD2pxz7Tj5Py/SAeNhIwzPFJf8Ak2CgDAvYlmPisNul/QUqTtAovZdwbEFgLfKrGC38UHK+/kKsF1MRi5oeMxbnMMuGxsTl02It160iKSHUAlGSUKQSUYNYghluVPqAbH0pxzrUrw8lalWv2lULfAnwk2yF9o2fYeaWUjPpcipI4yM1RkxJYqTe4BDWHQdD6m301J0mvgmOMUsUjAdEdWNvmBO24/KKBr4DJyxLEZbkYZrnfzGN739qRGXZGOf5fpEn44qsy2U4kKLuouSUFyOqp4x4t/rF2Ze0QC5iMlcS18h5Rlz8/hU7+e3rcWOq18EbYSSxIxA8Luqkjy2JvbrS9bqoorc5448r25jKt7dbZWv1+uk459k45/l+hxDWiCGSYjIRI0lhsTgpa3te1cz/ANICD+Zy/wB9f+1dH4lrIF0zyzsh0xQlibFXQjcDybIbWHW9c6/bP2X/AJCH/Ct/lrUu8Ffa6/c7Vfjj+qWsp9rh90p/7M362Kiioo4J9+Df2mf9B68+zn93IfxcP6xqKKC8+2a/9B/7j/o1N7d/elpfxWk/RWiigV9j371NX+K1n6tqr/tZf/X/APt/+tRRQUv2GPu/N/V1H6Yo7Sffgv8AatL+hFRRQP8A2yX+u6b8Qf1jVoPtgvuZo/xi/qjRRQGr+8sfi0/5oV79gb7j638bL+oSiigo/ta/9a1f4pf06r+xX33N/atb+hNXtFAv7Kv3yxf1tL+cVb/bMfHofmn/ADx0UUEr7Jn3rcO/q6T/AJc1K7IfehN+J1X6T0UUEX7Wf+D1v9aH8z1mPtdfurJ/ZpP1kdFFA9q/vwH9pT9AUn7Y77qQ/wBlT9bLXtFBqPtkf9U0f4xv0K97R/edH+K0/wCuSiig8+w597uu/ran/l0qq+1o/htb/Ui/SeiigrfsZ/fPL+M1f53o7fffZF+P0f5oqKKCw+2W/h9H+Lk/SWrf7N33B0P4yD/l5KKKBfBfvMb8VP8A8y9J+1y/1LV/jR+roooMr9rj91Jv7K/62KveFffgf7VN+g9FFB79nj7tQ/iof1j1e/bM9NB88/8A0qKKCd21+9HT/idJ/wDhXz7RRQ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1266"/>
                                        </p:tgtEl>
                                      </p:cBhvr>
                                    </p:animEffect>
                                    <p:animScale>
                                      <p:cBhvr>
                                        <p:cTn id="7" dur="250" autoRev="1" fill="hold"/>
                                        <p:tgtEl>
                                          <p:spTgt spid="11266"/>
                                        </p:tgtEl>
                                      </p:cBhvr>
                                      <p:by x="105000" y="105000"/>
                                    </p:animScale>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7">
                                            <p:txEl>
                                              <p:pRg st="0" end="0"/>
                                            </p:txEl>
                                          </p:spTgt>
                                        </p:tgtEl>
                                        <p:attrNameLst>
                                          <p:attrName>style.visibility</p:attrName>
                                        </p:attrNameLst>
                                      </p:cBhvr>
                                      <p:to>
                                        <p:strVal val="visible"/>
                                      </p:to>
                                    </p:set>
                                    <p:animEffect transition="in" filter="fade">
                                      <p:cBhvr>
                                        <p:cTn id="12" dur="500"/>
                                        <p:tgtEl>
                                          <p:spTgt spid="1126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67">
                                            <p:txEl>
                                              <p:pRg st="1" end="1"/>
                                            </p:txEl>
                                          </p:spTgt>
                                        </p:tgtEl>
                                        <p:attrNameLst>
                                          <p:attrName>style.visibility</p:attrName>
                                        </p:attrNameLst>
                                      </p:cBhvr>
                                      <p:to>
                                        <p:strVal val="visible"/>
                                      </p:to>
                                    </p:set>
                                    <p:animEffect transition="in" filter="fade">
                                      <p:cBhvr>
                                        <p:cTn id="17" dur="500"/>
                                        <p:tgtEl>
                                          <p:spTgt spid="1126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67">
                                            <p:txEl>
                                              <p:pRg st="2" end="2"/>
                                            </p:txEl>
                                          </p:spTgt>
                                        </p:tgtEl>
                                        <p:attrNameLst>
                                          <p:attrName>style.visibility</p:attrName>
                                        </p:attrNameLst>
                                      </p:cBhvr>
                                      <p:to>
                                        <p:strVal val="visible"/>
                                      </p:to>
                                    </p:set>
                                    <p:animEffect transition="in" filter="fade">
                                      <p:cBhvr>
                                        <p:cTn id="22" dur="500"/>
                                        <p:tgtEl>
                                          <p:spTgt spid="112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altLang="en-US" smtClean="0"/>
              <a:t>STATISTICS</a:t>
            </a:r>
          </a:p>
        </p:txBody>
      </p:sp>
      <p:sp>
        <p:nvSpPr>
          <p:cNvPr id="12291" name="Rectangle 3"/>
          <p:cNvSpPr>
            <a:spLocks noGrp="1" noChangeArrowheads="1"/>
          </p:cNvSpPr>
          <p:nvPr>
            <p:ph type="body" idx="1"/>
          </p:nvPr>
        </p:nvSpPr>
        <p:spPr/>
        <p:txBody>
          <a:bodyPr/>
          <a:lstStyle/>
          <a:p>
            <a:pPr eaLnBrk="1" hangingPunct="1"/>
            <a:r>
              <a:rPr lang="en-US" altLang="en-US" smtClean="0"/>
              <a:t>3 year Study</a:t>
            </a:r>
          </a:p>
          <a:p>
            <a:pPr eaLnBrk="1" hangingPunct="1"/>
            <a:r>
              <a:rPr lang="en-US" altLang="en-US" smtClean="0"/>
              <a:t>7, 808 participants</a:t>
            </a:r>
          </a:p>
          <a:p>
            <a:pPr eaLnBrk="1" hangingPunct="1"/>
            <a:r>
              <a:rPr lang="en-US" altLang="en-US" smtClean="0"/>
              <a:t>Significant Reduction of Fraction Incidence</a:t>
            </a:r>
          </a:p>
          <a:p>
            <a:pPr eaLnBrk="1" hangingPunct="1"/>
            <a:r>
              <a:rPr lang="en-US" altLang="en-US" smtClean="0"/>
              <a:t>FDA APPROVAL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1)">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500"/>
                                        <p:tgtEl>
                                          <p:spTgt spid="122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1" end="1"/>
                                            </p:txEl>
                                          </p:spTgt>
                                        </p:tgtEl>
                                        <p:attrNameLst>
                                          <p:attrName>style.visibility</p:attrName>
                                        </p:attrNameLst>
                                      </p:cBhvr>
                                      <p:to>
                                        <p:strVal val="visible"/>
                                      </p:to>
                                    </p:set>
                                    <p:animEffect transition="in" filter="fade">
                                      <p:cBhvr>
                                        <p:cTn id="17" dur="500"/>
                                        <p:tgtEl>
                                          <p:spTgt spid="122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291">
                                            <p:txEl>
                                              <p:pRg st="2" end="2"/>
                                            </p:txEl>
                                          </p:spTgt>
                                        </p:tgtEl>
                                        <p:attrNameLst>
                                          <p:attrName>style.visibility</p:attrName>
                                        </p:attrNameLst>
                                      </p:cBhvr>
                                      <p:to>
                                        <p:strVal val="visible"/>
                                      </p:to>
                                    </p:set>
                                    <p:animEffect transition="in" filter="fade">
                                      <p:cBhvr>
                                        <p:cTn id="22" dur="500"/>
                                        <p:tgtEl>
                                          <p:spTgt spid="1229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291">
                                            <p:txEl>
                                              <p:pRg st="3" end="3"/>
                                            </p:txEl>
                                          </p:spTgt>
                                        </p:tgtEl>
                                        <p:attrNameLst>
                                          <p:attrName>style.visibility</p:attrName>
                                        </p:attrNameLst>
                                      </p:cBhvr>
                                      <p:to>
                                        <p:strVal val="visible"/>
                                      </p:to>
                                    </p:set>
                                    <p:animEffect transition="in" filter="fade">
                                      <p:cBhvr>
                                        <p:cTn id="27"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altLang="en-US" smtClean="0"/>
              <a:t>STATISTICS</a:t>
            </a:r>
          </a:p>
        </p:txBody>
      </p:sp>
      <p:sp>
        <p:nvSpPr>
          <p:cNvPr id="12291" name="Rectangle 3"/>
          <p:cNvSpPr>
            <a:spLocks noGrp="1" noChangeArrowheads="1"/>
          </p:cNvSpPr>
          <p:nvPr>
            <p:ph type="body" idx="1"/>
          </p:nvPr>
        </p:nvSpPr>
        <p:spPr/>
        <p:txBody>
          <a:bodyPr/>
          <a:lstStyle/>
          <a:p>
            <a:pPr marL="0" indent="0" eaLnBrk="1" hangingPunct="1">
              <a:buNone/>
            </a:pPr>
            <a:endParaRPr lang="en-US" altLang="en-US" dirty="0" smtClean="0"/>
          </a:p>
        </p:txBody>
      </p:sp>
      <p:pic>
        <p:nvPicPr>
          <p:cNvPr id="4" name="Picture 3" descr="Fracture Relative Risk Reductions (RRR) vs Placebo at 3 Years 1,2"/>
          <p:cNvPicPr/>
          <p:nvPr/>
        </p:nvPicPr>
        <p:blipFill>
          <a:blip r:embed="rId3">
            <a:extLst>
              <a:ext uri="{28A0092B-C50C-407E-A947-70E740481C1C}">
                <a14:useLocalDpi xmlns:a14="http://schemas.microsoft.com/office/drawing/2010/main" val="0"/>
              </a:ext>
            </a:extLst>
          </a:blip>
          <a:srcRect/>
          <a:stretch>
            <a:fillRect/>
          </a:stretch>
        </p:blipFill>
        <p:spPr bwMode="auto">
          <a:xfrm>
            <a:off x="914400" y="2438400"/>
            <a:ext cx="7467600" cy="3657600"/>
          </a:xfrm>
          <a:prstGeom prst="rect">
            <a:avLst/>
          </a:prstGeom>
          <a:noFill/>
          <a:ln>
            <a:noFill/>
          </a:ln>
        </p:spPr>
      </p:pic>
    </p:spTree>
    <p:extLst>
      <p:ext uri="{BB962C8B-B14F-4D97-AF65-F5344CB8AC3E}">
        <p14:creationId xmlns:p14="http://schemas.microsoft.com/office/powerpoint/2010/main" val="20562421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1)">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altLang="en-US" smtClean="0"/>
              <a:t>STATISTICS</a:t>
            </a:r>
          </a:p>
        </p:txBody>
      </p:sp>
      <p:sp>
        <p:nvSpPr>
          <p:cNvPr id="12291" name="Rectangle 3"/>
          <p:cNvSpPr>
            <a:spLocks noGrp="1" noChangeArrowheads="1"/>
          </p:cNvSpPr>
          <p:nvPr>
            <p:ph type="body" idx="1"/>
          </p:nvPr>
        </p:nvSpPr>
        <p:spPr/>
        <p:txBody>
          <a:bodyPr/>
          <a:lstStyle/>
          <a:p>
            <a:pPr marL="0" indent="0" eaLnBrk="1" hangingPunct="1">
              <a:buNone/>
            </a:pPr>
            <a:endParaRPr lang="en-US" altLang="en-US" dirty="0" smtClean="0"/>
          </a:p>
        </p:txBody>
      </p:sp>
      <p:pic>
        <p:nvPicPr>
          <p:cNvPr id="5" name="Picture 4" descr="Vertebrae closeup"/>
          <p:cNvPicPr/>
          <p:nvPr/>
        </p:nvPicPr>
        <p:blipFill>
          <a:blip r:embed="rId3">
            <a:extLst>
              <a:ext uri="{28A0092B-C50C-407E-A947-70E740481C1C}">
                <a14:useLocalDpi xmlns:a14="http://schemas.microsoft.com/office/drawing/2010/main" val="0"/>
              </a:ext>
            </a:extLst>
          </a:blip>
          <a:srcRect/>
          <a:stretch>
            <a:fillRect/>
          </a:stretch>
        </p:blipFill>
        <p:spPr bwMode="auto">
          <a:xfrm>
            <a:off x="838200" y="2362200"/>
            <a:ext cx="3486150" cy="1924050"/>
          </a:xfrm>
          <a:prstGeom prst="rect">
            <a:avLst/>
          </a:prstGeom>
          <a:noFill/>
          <a:ln>
            <a:noFill/>
          </a:ln>
        </p:spPr>
      </p:pic>
      <p:pic>
        <p:nvPicPr>
          <p:cNvPr id="6" name="Picture 5" descr="Hip joint closeup"/>
          <p:cNvPicPr/>
          <p:nvPr/>
        </p:nvPicPr>
        <p:blipFill>
          <a:blip r:embed="rId4">
            <a:extLst>
              <a:ext uri="{28A0092B-C50C-407E-A947-70E740481C1C}">
                <a14:useLocalDpi xmlns:a14="http://schemas.microsoft.com/office/drawing/2010/main" val="0"/>
              </a:ext>
            </a:extLst>
          </a:blip>
          <a:srcRect/>
          <a:stretch>
            <a:fillRect/>
          </a:stretch>
        </p:blipFill>
        <p:spPr bwMode="auto">
          <a:xfrm>
            <a:off x="5029200" y="2389909"/>
            <a:ext cx="3429000" cy="1924050"/>
          </a:xfrm>
          <a:prstGeom prst="rect">
            <a:avLst/>
          </a:prstGeom>
          <a:noFill/>
          <a:ln>
            <a:noFill/>
          </a:ln>
        </p:spPr>
      </p:pic>
    </p:spTree>
    <p:extLst>
      <p:ext uri="{BB962C8B-B14F-4D97-AF65-F5344CB8AC3E}">
        <p14:creationId xmlns:p14="http://schemas.microsoft.com/office/powerpoint/2010/main" val="15071583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1)">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en-US" altLang="en-US" smtClean="0"/>
              <a:t>STATISTICS</a:t>
            </a:r>
          </a:p>
        </p:txBody>
      </p:sp>
      <p:sp>
        <p:nvSpPr>
          <p:cNvPr id="12291" name="Rectangle 3"/>
          <p:cNvSpPr>
            <a:spLocks noGrp="1" noChangeArrowheads="1"/>
          </p:cNvSpPr>
          <p:nvPr>
            <p:ph type="body" idx="1"/>
          </p:nvPr>
        </p:nvSpPr>
        <p:spPr/>
        <p:txBody>
          <a:bodyPr/>
          <a:lstStyle/>
          <a:p>
            <a:pPr marL="0" indent="0" eaLnBrk="1" hangingPunct="1">
              <a:buNone/>
            </a:pPr>
            <a:endParaRPr lang="en-US" altLang="en-US" dirty="0" smtClean="0"/>
          </a:p>
        </p:txBody>
      </p:sp>
      <p:pic>
        <p:nvPicPr>
          <p:cNvPr id="5" name="Picture 4" descr="Fracture Relative Risk Reductions (RRR) at Vertebral Site vs Placebo 1,2"/>
          <p:cNvPicPr/>
          <p:nvPr/>
        </p:nvPicPr>
        <p:blipFill>
          <a:blip r:embed="rId3">
            <a:extLst>
              <a:ext uri="{28A0092B-C50C-407E-A947-70E740481C1C}">
                <a14:useLocalDpi xmlns:a14="http://schemas.microsoft.com/office/drawing/2010/main" val="0"/>
              </a:ext>
            </a:extLst>
          </a:blip>
          <a:srcRect/>
          <a:stretch>
            <a:fillRect/>
          </a:stretch>
        </p:blipFill>
        <p:spPr bwMode="auto">
          <a:xfrm>
            <a:off x="838200" y="2438400"/>
            <a:ext cx="7924800" cy="3733800"/>
          </a:xfrm>
          <a:prstGeom prst="rect">
            <a:avLst/>
          </a:prstGeom>
          <a:noFill/>
          <a:ln>
            <a:noFill/>
          </a:ln>
        </p:spPr>
      </p:pic>
    </p:spTree>
    <p:extLst>
      <p:ext uri="{BB962C8B-B14F-4D97-AF65-F5344CB8AC3E}">
        <p14:creationId xmlns:p14="http://schemas.microsoft.com/office/powerpoint/2010/main" val="295271718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heel(1)">
                                      <p:cBhvr>
                                        <p:cTn id="7" dur="2000"/>
                                        <p:tgtEl>
                                          <p:spTgt spid="122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fade">
                                      <p:cBhvr>
                                        <p:cTn id="12"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WHY SHOULD I RECOMMEND PROLIA TO MY PATIENTS?</a:t>
            </a:r>
          </a:p>
        </p:txBody>
      </p:sp>
      <p:sp>
        <p:nvSpPr>
          <p:cNvPr id="13315" name="Content Placeholder 2"/>
          <p:cNvSpPr>
            <a:spLocks noGrp="1"/>
          </p:cNvSpPr>
          <p:nvPr>
            <p:ph idx="1"/>
          </p:nvPr>
        </p:nvSpPr>
        <p:spPr/>
        <p:txBody>
          <a:bodyPr/>
          <a:lstStyle/>
          <a:p>
            <a:pPr eaLnBrk="1" hangingPunct="1"/>
            <a:r>
              <a:rPr lang="en-US" altLang="en-US" sz="2300" smtClean="0"/>
              <a:t>FDA Approval</a:t>
            </a:r>
          </a:p>
          <a:p>
            <a:pPr eaLnBrk="1" hangingPunct="1"/>
            <a:r>
              <a:rPr lang="en-US" altLang="en-US" sz="2300" smtClean="0"/>
              <a:t>Clinical Study</a:t>
            </a:r>
          </a:p>
          <a:p>
            <a:pPr eaLnBrk="1" hangingPunct="1"/>
            <a:r>
              <a:rPr lang="en-US" altLang="en-US" sz="2300" smtClean="0"/>
              <a:t>Statistics</a:t>
            </a:r>
          </a:p>
          <a:p>
            <a:pPr eaLnBrk="1" hangingPunct="1"/>
            <a:r>
              <a:rPr lang="en-US" altLang="en-US" sz="2300" smtClean="0"/>
              <a:t>Accessibility</a:t>
            </a:r>
          </a:p>
          <a:p>
            <a:pPr eaLnBrk="1" hangingPunct="1"/>
            <a:r>
              <a:rPr lang="en-US" altLang="en-US" sz="2300" smtClean="0"/>
              <a:t>Other Therapies Have Failed</a:t>
            </a:r>
          </a:p>
        </p:txBody>
      </p:sp>
      <p:pic>
        <p:nvPicPr>
          <p:cNvPr id="14340" name="Picture 5" descr="https://encrypted-tbn3.gstatic.com/images?q=tbn:ANd9GcQ9kt6uat8NkC2dVPksUgyPMv1gqjpX3a0DSLG4YYvjLArzbx0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3276600"/>
            <a:ext cx="33528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down)">
                                      <p:cBhvr>
                                        <p:cTn id="7" dur="580">
                                          <p:stCondLst>
                                            <p:cond delay="0"/>
                                          </p:stCondLst>
                                        </p:cTn>
                                        <p:tgtEl>
                                          <p:spTgt spid="13314"/>
                                        </p:tgtEl>
                                      </p:cBhvr>
                                    </p:animEffect>
                                    <p:anim calcmode="lin" valueType="num">
                                      <p:cBhvr>
                                        <p:cTn id="8" dur="1822" tmFilter="0,0; 0.14,0.36; 0.43,0.73; 0.71,0.91; 1.0,1.0">
                                          <p:stCondLst>
                                            <p:cond delay="0"/>
                                          </p:stCondLst>
                                        </p:cTn>
                                        <p:tgtEl>
                                          <p:spTgt spid="133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3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3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3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3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3314"/>
                                        </p:tgtEl>
                                      </p:cBhvr>
                                      <p:to x="100000" y="60000"/>
                                    </p:animScale>
                                    <p:animScale>
                                      <p:cBhvr>
                                        <p:cTn id="14" dur="166" decel="50000">
                                          <p:stCondLst>
                                            <p:cond delay="676"/>
                                          </p:stCondLst>
                                        </p:cTn>
                                        <p:tgtEl>
                                          <p:spTgt spid="13314"/>
                                        </p:tgtEl>
                                      </p:cBhvr>
                                      <p:to x="100000" y="100000"/>
                                    </p:animScale>
                                    <p:animScale>
                                      <p:cBhvr>
                                        <p:cTn id="15" dur="26">
                                          <p:stCondLst>
                                            <p:cond delay="1312"/>
                                          </p:stCondLst>
                                        </p:cTn>
                                        <p:tgtEl>
                                          <p:spTgt spid="13314"/>
                                        </p:tgtEl>
                                      </p:cBhvr>
                                      <p:to x="100000" y="80000"/>
                                    </p:animScale>
                                    <p:animScale>
                                      <p:cBhvr>
                                        <p:cTn id="16" dur="166" decel="50000">
                                          <p:stCondLst>
                                            <p:cond delay="1338"/>
                                          </p:stCondLst>
                                        </p:cTn>
                                        <p:tgtEl>
                                          <p:spTgt spid="13314"/>
                                        </p:tgtEl>
                                      </p:cBhvr>
                                      <p:to x="100000" y="100000"/>
                                    </p:animScale>
                                    <p:animScale>
                                      <p:cBhvr>
                                        <p:cTn id="17" dur="26">
                                          <p:stCondLst>
                                            <p:cond delay="1642"/>
                                          </p:stCondLst>
                                        </p:cTn>
                                        <p:tgtEl>
                                          <p:spTgt spid="13314"/>
                                        </p:tgtEl>
                                      </p:cBhvr>
                                      <p:to x="100000" y="90000"/>
                                    </p:animScale>
                                    <p:animScale>
                                      <p:cBhvr>
                                        <p:cTn id="18" dur="166" decel="50000">
                                          <p:stCondLst>
                                            <p:cond delay="1668"/>
                                          </p:stCondLst>
                                        </p:cTn>
                                        <p:tgtEl>
                                          <p:spTgt spid="13314"/>
                                        </p:tgtEl>
                                      </p:cBhvr>
                                      <p:to x="100000" y="100000"/>
                                    </p:animScale>
                                    <p:animScale>
                                      <p:cBhvr>
                                        <p:cTn id="19" dur="26">
                                          <p:stCondLst>
                                            <p:cond delay="1808"/>
                                          </p:stCondLst>
                                        </p:cTn>
                                        <p:tgtEl>
                                          <p:spTgt spid="13314"/>
                                        </p:tgtEl>
                                      </p:cBhvr>
                                      <p:to x="100000" y="95000"/>
                                    </p:animScale>
                                    <p:animScale>
                                      <p:cBhvr>
                                        <p:cTn id="20" dur="166" decel="50000">
                                          <p:stCondLst>
                                            <p:cond delay="1834"/>
                                          </p:stCondLst>
                                        </p:cTn>
                                        <p:tgtEl>
                                          <p:spTgt spid="13314"/>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315">
                                            <p:txEl>
                                              <p:pRg st="0" end="0"/>
                                            </p:txEl>
                                          </p:spTgt>
                                        </p:tgtEl>
                                        <p:attrNameLst>
                                          <p:attrName>style.visibility</p:attrName>
                                        </p:attrNameLst>
                                      </p:cBhvr>
                                      <p:to>
                                        <p:strVal val="visible"/>
                                      </p:to>
                                    </p:set>
                                    <p:animEffect transition="in" filter="fade">
                                      <p:cBhvr>
                                        <p:cTn id="25" dur="500"/>
                                        <p:tgtEl>
                                          <p:spTgt spid="13315">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315">
                                            <p:txEl>
                                              <p:pRg st="1" end="1"/>
                                            </p:txEl>
                                          </p:spTgt>
                                        </p:tgtEl>
                                        <p:attrNameLst>
                                          <p:attrName>style.visibility</p:attrName>
                                        </p:attrNameLst>
                                      </p:cBhvr>
                                      <p:to>
                                        <p:strVal val="visible"/>
                                      </p:to>
                                    </p:set>
                                    <p:animEffect transition="in" filter="fade">
                                      <p:cBhvr>
                                        <p:cTn id="30" dur="500"/>
                                        <p:tgtEl>
                                          <p:spTgt spid="13315">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315">
                                            <p:txEl>
                                              <p:pRg st="2" end="2"/>
                                            </p:txEl>
                                          </p:spTgt>
                                        </p:tgtEl>
                                        <p:attrNameLst>
                                          <p:attrName>style.visibility</p:attrName>
                                        </p:attrNameLst>
                                      </p:cBhvr>
                                      <p:to>
                                        <p:strVal val="visible"/>
                                      </p:to>
                                    </p:set>
                                    <p:animEffect transition="in" filter="fade">
                                      <p:cBhvr>
                                        <p:cTn id="35" dur="500"/>
                                        <p:tgtEl>
                                          <p:spTgt spid="13315">
                                            <p:txEl>
                                              <p:pRg st="2" end="2"/>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315">
                                            <p:txEl>
                                              <p:pRg st="3" end="3"/>
                                            </p:txEl>
                                          </p:spTgt>
                                        </p:tgtEl>
                                        <p:attrNameLst>
                                          <p:attrName>style.visibility</p:attrName>
                                        </p:attrNameLst>
                                      </p:cBhvr>
                                      <p:to>
                                        <p:strVal val="visible"/>
                                      </p:to>
                                    </p:set>
                                    <p:animEffect transition="in" filter="fade">
                                      <p:cBhvr>
                                        <p:cTn id="40" dur="500"/>
                                        <p:tgtEl>
                                          <p:spTgt spid="13315">
                                            <p:txEl>
                                              <p:pRg st="3" end="3"/>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3315">
                                            <p:txEl>
                                              <p:pRg st="4" end="4"/>
                                            </p:txEl>
                                          </p:spTgt>
                                        </p:tgtEl>
                                        <p:attrNameLst>
                                          <p:attrName>style.visibility</p:attrName>
                                        </p:attrNameLst>
                                      </p:cBhvr>
                                      <p:to>
                                        <p:strVal val="visible"/>
                                      </p:to>
                                    </p:set>
                                    <p:animEffect transition="in" filter="fade">
                                      <p:cBhvr>
                                        <p:cTn id="45"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idx="4294967295"/>
          </p:nvPr>
        </p:nvSpPr>
        <p:spPr/>
        <p:txBody>
          <a:bodyPr/>
          <a:lstStyle/>
          <a:p>
            <a:r>
              <a:rPr lang="en-US" altLang="en-US" smtClean="0"/>
              <a:t>INTRODUCTION</a:t>
            </a:r>
          </a:p>
        </p:txBody>
      </p:sp>
      <p:sp>
        <p:nvSpPr>
          <p:cNvPr id="4099" name="Rectangle 3"/>
          <p:cNvSpPr>
            <a:spLocks noGrp="1" noChangeArrowheads="1"/>
          </p:cNvSpPr>
          <p:nvPr>
            <p:ph type="body" idx="4294967295"/>
          </p:nvPr>
        </p:nvSpPr>
        <p:spPr/>
        <p:txBody>
          <a:bodyPr/>
          <a:lstStyle/>
          <a:p>
            <a:r>
              <a:rPr lang="en-US" altLang="en-US" smtClean="0"/>
              <a:t>3 year Study</a:t>
            </a:r>
          </a:p>
          <a:p>
            <a:r>
              <a:rPr lang="en-US" altLang="en-US" smtClean="0"/>
              <a:t>Postmenopausal Women</a:t>
            </a:r>
          </a:p>
          <a:p>
            <a:r>
              <a:rPr lang="en-US" altLang="en-US" smtClean="0"/>
              <a:t>Fracture</a:t>
            </a:r>
          </a:p>
          <a:p>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1000"/>
                                        <p:tgtEl>
                                          <p:spTgt spid="4099">
                                            <p:txEl>
                                              <p:pRg st="0" end="0"/>
                                            </p:txEl>
                                          </p:spTgt>
                                        </p:tgtEl>
                                      </p:cBhvr>
                                    </p:animEffect>
                                    <p:anim calcmode="lin" valueType="num">
                                      <p:cBhvr>
                                        <p:cTn id="15"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Effect transition="in" filter="fade">
                                      <p:cBhvr>
                                        <p:cTn id="21" dur="1000"/>
                                        <p:tgtEl>
                                          <p:spTgt spid="4099">
                                            <p:txEl>
                                              <p:pRg st="1" end="1"/>
                                            </p:txEl>
                                          </p:spTgt>
                                        </p:tgtEl>
                                      </p:cBhvr>
                                    </p:animEffect>
                                    <p:anim calcmode="lin" valueType="num">
                                      <p:cBhvr>
                                        <p:cTn id="22"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altLang="en-US" smtClean="0"/>
              <a:t>OSTEOPOROSIS</a:t>
            </a:r>
          </a:p>
        </p:txBody>
      </p:sp>
      <p:sp>
        <p:nvSpPr>
          <p:cNvPr id="5123" name="Rectangle 3"/>
          <p:cNvSpPr>
            <a:spLocks noGrp="1" noChangeArrowheads="1"/>
          </p:cNvSpPr>
          <p:nvPr>
            <p:ph type="body" idx="1"/>
          </p:nvPr>
        </p:nvSpPr>
        <p:spPr>
          <a:xfrm>
            <a:off x="838200" y="2438400"/>
            <a:ext cx="7693025" cy="3724275"/>
          </a:xfrm>
        </p:spPr>
        <p:txBody>
          <a:bodyPr/>
          <a:lstStyle/>
          <a:p>
            <a:pPr eaLnBrk="1" hangingPunct="1"/>
            <a:r>
              <a:rPr lang="en-US" altLang="en-US" smtClean="0"/>
              <a:t>What is it?</a:t>
            </a:r>
          </a:p>
          <a:p>
            <a:pPr eaLnBrk="1" hangingPunct="1"/>
            <a:r>
              <a:rPr lang="en-US" altLang="en-US" smtClean="0"/>
              <a:t>Who does it affect?</a:t>
            </a:r>
          </a:p>
          <a:p>
            <a:pPr eaLnBrk="1" hangingPunct="1"/>
            <a:r>
              <a:rPr lang="en-US" altLang="en-US" smtClean="0"/>
              <a:t>Symptoms</a:t>
            </a:r>
          </a:p>
        </p:txBody>
      </p:sp>
      <p:pic>
        <p:nvPicPr>
          <p:cNvPr id="5124" name="Picture 5" descr="https://encrypted-tbn0.gstatic.com/images?q=tbn:ANd9GcR6FMDrYHyW2283geNObpkINFgHZRhaXH5ifta89e8ml2qJeTTbT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4038600"/>
            <a:ext cx="2438400"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7" descr="https://encrypted-tbn1.gstatic.com/images?q=tbn:ANd9GcQQBTwOoUVgJ6Wlt8-ewxG32CUwX1OyOSgsrgVE8rQxQ2jlxbsLJQ"/>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4114800"/>
            <a:ext cx="3657600"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80">
                                          <p:stCondLst>
                                            <p:cond delay="0"/>
                                          </p:stCondLst>
                                        </p:cTn>
                                        <p:tgtEl>
                                          <p:spTgt spid="5122"/>
                                        </p:tgtEl>
                                      </p:cBhvr>
                                    </p:animEffect>
                                    <p:anim calcmode="lin" valueType="num">
                                      <p:cBhvr>
                                        <p:cTn id="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gtEl>
                                      </p:cBhvr>
                                      <p:to x="100000" y="60000"/>
                                    </p:animScale>
                                    <p:animScale>
                                      <p:cBhvr>
                                        <p:cTn id="14" dur="166" decel="50000">
                                          <p:stCondLst>
                                            <p:cond delay="676"/>
                                          </p:stCondLst>
                                        </p:cTn>
                                        <p:tgtEl>
                                          <p:spTgt spid="5122"/>
                                        </p:tgtEl>
                                      </p:cBhvr>
                                      <p:to x="100000" y="100000"/>
                                    </p:animScale>
                                    <p:animScale>
                                      <p:cBhvr>
                                        <p:cTn id="15" dur="26">
                                          <p:stCondLst>
                                            <p:cond delay="1312"/>
                                          </p:stCondLst>
                                        </p:cTn>
                                        <p:tgtEl>
                                          <p:spTgt spid="5122"/>
                                        </p:tgtEl>
                                      </p:cBhvr>
                                      <p:to x="100000" y="80000"/>
                                    </p:animScale>
                                    <p:animScale>
                                      <p:cBhvr>
                                        <p:cTn id="16" dur="166" decel="50000">
                                          <p:stCondLst>
                                            <p:cond delay="1338"/>
                                          </p:stCondLst>
                                        </p:cTn>
                                        <p:tgtEl>
                                          <p:spTgt spid="5122"/>
                                        </p:tgtEl>
                                      </p:cBhvr>
                                      <p:to x="100000" y="100000"/>
                                    </p:animScale>
                                    <p:animScale>
                                      <p:cBhvr>
                                        <p:cTn id="17" dur="26">
                                          <p:stCondLst>
                                            <p:cond delay="1642"/>
                                          </p:stCondLst>
                                        </p:cTn>
                                        <p:tgtEl>
                                          <p:spTgt spid="5122"/>
                                        </p:tgtEl>
                                      </p:cBhvr>
                                      <p:to x="100000" y="90000"/>
                                    </p:animScale>
                                    <p:animScale>
                                      <p:cBhvr>
                                        <p:cTn id="18" dur="166" decel="50000">
                                          <p:stCondLst>
                                            <p:cond delay="1668"/>
                                          </p:stCondLst>
                                        </p:cTn>
                                        <p:tgtEl>
                                          <p:spTgt spid="5122"/>
                                        </p:tgtEl>
                                      </p:cBhvr>
                                      <p:to x="100000" y="100000"/>
                                    </p:animScale>
                                    <p:animScale>
                                      <p:cBhvr>
                                        <p:cTn id="19" dur="26">
                                          <p:stCondLst>
                                            <p:cond delay="1808"/>
                                          </p:stCondLst>
                                        </p:cTn>
                                        <p:tgtEl>
                                          <p:spTgt spid="5122"/>
                                        </p:tgtEl>
                                      </p:cBhvr>
                                      <p:to x="100000" y="95000"/>
                                    </p:animScale>
                                    <p:animScale>
                                      <p:cBhvr>
                                        <p:cTn id="20" dur="166" decel="50000">
                                          <p:stCondLst>
                                            <p:cond delay="1834"/>
                                          </p:stCondLst>
                                        </p:cTn>
                                        <p:tgtEl>
                                          <p:spTgt spid="512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123">
                                            <p:txEl>
                                              <p:pRg st="0" end="0"/>
                                            </p:txEl>
                                          </p:spTgt>
                                        </p:tgtEl>
                                        <p:attrNameLst>
                                          <p:attrName>style.visibility</p:attrName>
                                        </p:attrNameLst>
                                      </p:cBhvr>
                                      <p:to>
                                        <p:strVal val="visible"/>
                                      </p:to>
                                    </p:set>
                                    <p:animEffect transition="in" filter="fade">
                                      <p:cBhvr>
                                        <p:cTn id="25" dur="500"/>
                                        <p:tgtEl>
                                          <p:spTgt spid="5123">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123">
                                            <p:txEl>
                                              <p:pRg st="1" end="1"/>
                                            </p:txEl>
                                          </p:spTgt>
                                        </p:tgtEl>
                                        <p:attrNameLst>
                                          <p:attrName>style.visibility</p:attrName>
                                        </p:attrNameLst>
                                      </p:cBhvr>
                                      <p:to>
                                        <p:strVal val="visible"/>
                                      </p:to>
                                    </p:set>
                                    <p:animEffect transition="in" filter="fade">
                                      <p:cBhvr>
                                        <p:cTn id="30" dur="500"/>
                                        <p:tgtEl>
                                          <p:spTgt spid="5123">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123">
                                            <p:txEl>
                                              <p:pRg st="2" end="2"/>
                                            </p:txEl>
                                          </p:spTgt>
                                        </p:tgtEl>
                                        <p:attrNameLst>
                                          <p:attrName>style.visibility</p:attrName>
                                        </p:attrNameLst>
                                      </p:cBhvr>
                                      <p:to>
                                        <p:strVal val="visible"/>
                                      </p:to>
                                    </p:set>
                                    <p:animEffect transition="in" filter="fade">
                                      <p:cBhvr>
                                        <p:cTn id="35"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685800" y="762000"/>
            <a:ext cx="7924800" cy="1143000"/>
          </a:xfrm>
        </p:spPr>
        <p:txBody>
          <a:bodyPr/>
          <a:lstStyle/>
          <a:p>
            <a:pPr eaLnBrk="1" hangingPunct="1"/>
            <a:r>
              <a:rPr lang="en-US" altLang="en-US" smtClean="0"/>
              <a:t>FLEXIBILITY</a:t>
            </a:r>
          </a:p>
        </p:txBody>
      </p:sp>
      <p:sp>
        <p:nvSpPr>
          <p:cNvPr id="6147" name="Rectangle 3"/>
          <p:cNvSpPr>
            <a:spLocks noGrp="1" noChangeArrowheads="1"/>
          </p:cNvSpPr>
          <p:nvPr>
            <p:ph type="body" idx="1"/>
          </p:nvPr>
        </p:nvSpPr>
        <p:spPr/>
        <p:txBody>
          <a:bodyPr/>
          <a:lstStyle/>
          <a:p>
            <a:pPr eaLnBrk="1" hangingPunct="1"/>
            <a:r>
              <a:rPr lang="en-US" altLang="en-US" smtClean="0"/>
              <a:t>Injection</a:t>
            </a:r>
          </a:p>
          <a:p>
            <a:pPr eaLnBrk="1" hangingPunct="1"/>
            <a:r>
              <a:rPr lang="en-US" altLang="en-US" smtClean="0"/>
              <a:t>1 shot every six months</a:t>
            </a:r>
          </a:p>
          <a:p>
            <a:pPr eaLnBrk="1" hangingPunct="1"/>
            <a:r>
              <a:rPr lang="en-US" altLang="en-US" smtClean="0"/>
              <a:t> Limit Pill Burden</a:t>
            </a:r>
          </a:p>
          <a:p>
            <a:pPr eaLnBrk="1" hangingPunct="1"/>
            <a:endParaRPr lang="en-US" altLang="en-US" smtClean="0"/>
          </a:p>
        </p:txBody>
      </p:sp>
      <p:pic>
        <p:nvPicPr>
          <p:cNvPr id="6148" name="Picture 5" descr="https://encrypted-tbn3.gstatic.com/images?q=tbn:ANd9GcTZF9dxyUdxrYMD2mUzoCWo_1CvMixGpvSlk425IOfeCUW1-RX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810000"/>
            <a:ext cx="3651250"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AutoShape 7"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147">
                                            <p:txEl>
                                              <p:pRg st="0" end="0"/>
                                            </p:txEl>
                                          </p:spTgt>
                                        </p:tgtEl>
                                        <p:attrNameLst>
                                          <p:attrName>style.visibility</p:attrName>
                                        </p:attrNameLst>
                                      </p:cBhvr>
                                      <p:to>
                                        <p:strVal val="visible"/>
                                      </p:to>
                                    </p:set>
                                    <p:animEffect transition="in" filter="fade">
                                      <p:cBhvr>
                                        <p:cTn id="15" dur="500"/>
                                        <p:tgtEl>
                                          <p:spTgt spid="614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147">
                                            <p:txEl>
                                              <p:pRg st="1" end="1"/>
                                            </p:txEl>
                                          </p:spTgt>
                                        </p:tgtEl>
                                        <p:attrNameLst>
                                          <p:attrName>style.visibility</p:attrName>
                                        </p:attrNameLst>
                                      </p:cBhvr>
                                      <p:to>
                                        <p:strVal val="visible"/>
                                      </p:to>
                                    </p:set>
                                    <p:animEffect transition="in" filter="fade">
                                      <p:cBhvr>
                                        <p:cTn id="20" dur="500"/>
                                        <p:tgtEl>
                                          <p:spTgt spid="614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147">
                                            <p:txEl>
                                              <p:pRg st="2" end="2"/>
                                            </p:txEl>
                                          </p:spTgt>
                                        </p:tgtEl>
                                        <p:attrNameLst>
                                          <p:attrName>style.visibility</p:attrName>
                                        </p:attrNameLst>
                                      </p:cBhvr>
                                      <p:to>
                                        <p:strVal val="visible"/>
                                      </p:to>
                                    </p:set>
                                    <p:animEffect transition="in" filter="fade">
                                      <p:cBhvr>
                                        <p:cTn id="25"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790575" y="533400"/>
            <a:ext cx="7924800" cy="1143000"/>
          </a:xfrm>
        </p:spPr>
        <p:txBody>
          <a:bodyPr/>
          <a:lstStyle/>
          <a:p>
            <a:pPr eaLnBrk="1" hangingPunct="1"/>
            <a:r>
              <a:rPr lang="en-US" altLang="en-US" smtClean="0"/>
              <a:t>FACTS ABOUT PROLIA</a:t>
            </a:r>
          </a:p>
        </p:txBody>
      </p:sp>
      <p:sp>
        <p:nvSpPr>
          <p:cNvPr id="7171" name="Rectangle 3"/>
          <p:cNvSpPr>
            <a:spLocks noGrp="1" noChangeArrowheads="1"/>
          </p:cNvSpPr>
          <p:nvPr>
            <p:ph type="body" idx="1"/>
          </p:nvPr>
        </p:nvSpPr>
        <p:spPr>
          <a:xfrm>
            <a:off x="762000" y="2362200"/>
            <a:ext cx="7693025" cy="3724275"/>
          </a:xfrm>
        </p:spPr>
        <p:txBody>
          <a:bodyPr/>
          <a:lstStyle/>
          <a:p>
            <a:pPr eaLnBrk="1" hangingPunct="1"/>
            <a:r>
              <a:rPr lang="en-US" altLang="en-US" smtClean="0"/>
              <a:t>Prescription</a:t>
            </a:r>
          </a:p>
          <a:p>
            <a:pPr eaLnBrk="1" hangingPunct="1"/>
            <a:r>
              <a:rPr lang="en-US" altLang="en-US" smtClean="0"/>
              <a:t>Affect Stomach</a:t>
            </a:r>
          </a:p>
          <a:p>
            <a:pPr eaLnBrk="1" hangingPunct="1"/>
            <a:r>
              <a:rPr lang="en-US" altLang="en-US" smtClean="0"/>
              <a:t>Increase Bone Density</a:t>
            </a:r>
          </a:p>
        </p:txBody>
      </p:sp>
      <p:sp>
        <p:nvSpPr>
          <p:cNvPr id="7172" name="AutoShape 7" descr="data:image/jpeg;base64,/9j/4AAQSkZJRgABAQAAAQABAAD/2wCEAAkGBw8QDw0NDRANDxIPEAwQEBAOEBIQEBAQFREWFxQRFRUYHCggGRomGxQTITEhJSorLjouGCA0ODUuNzQuMCsBCgoKDg0OFxAQGzciHxwsLissLCwsLCwsLCwvLCwwLDc3LCwsLCwrLCw3LC8sLC0sLCwtMSs3LCwsMCwsLCwrLP/AABEIAMABBwMBIgACEQEDEQH/xAAcAAEAAgMBAQEAAAAAAAAAAAAAAQQCAwUGBwj/xAA6EAACAQIEBAMFBgQHAQAAAAAAAQIDEQQSITEFQVFhEyJxBjKBkaEHFEKxwdFSYnLhJDM0Q1OC8CP/xAAZAQEBAQADAAAAAAAAAAAAAAAAAQIDBAX/xAAhEQEBAAICAgIDAQAAAAAAAAAAAQIRAyExUQQFEpHRQf/aAAwDAQACEQMRAD8A+4gAAAAAAAAAAAAAAAAAAAAAAAAAAAAAAAAgASCCQAMZSt39DGFVN22fR7gbAQSAAAAAAAAAAAAAAAAAAAAAAAAAAAAAACAAgCSAAAAAi5pq1raLV9tl6sCatVK9/iaFPM21+HZled3v/b4Gyi7bXfUym16jUzLutH6mwr0VaT7xT+pYNRqAAAAAAAAAAAAAAAAAAAAAAAQBJAAAABAkgAYqrFtxTV1yMilWytXdrpW00dxhK8tU3mt8ybF0xlK2rdka51ly1f0XqaG23ffvyXoNjKrWb0Wi+rNbXX5Bu22r6mylh29ZERVnFy2MqNGpFrnF733R0YwS2RkXS6Ywhb4mYBVAAAAAAAAAAAAAAAAAAAIACAAAAAAAY1JqKvJpLqwMjTXrqPd9Dnviyqa0WnHZy55ucWuTXTcxp5p6L4t7EtEVqjk9Fu9l1LVOnlSc7J9Fv8TW5xp+7rLmypUru92zI6GZS15rdL8S6+oTctI7FOE93ts16l3CVlfK9L6/EQWKNBLXmbgDagAAAAAAABDJDAIAAAAAAAAAAAABAACAAAAxq1Ixi5TcYxSu5SaSS7tnMxfF4KN6bzaX8ura5uK52uBcr46nCSpuUc8k3GF/M0t7HJxuOc7Ws73yrZS0acOqlv8AL1ty6dSeIcqcoqafnTg3rG91OMlqpLTbt2LmHcacp0qr8SqknmtaNSOmWrG3uyTsnbnbZOJKMPusv9Rrovd0Uq0E7OnLpNcm7dOpb+9wmoyp+40nHlo+ZprYhyd3zGHw99korVvktXdv5tkVnmb0RlOKhvrLob6UG/LSXrL9i5h+HRWstX3Ghy8M5OXmWj+h1IQSlTstU3f0Lapx2sjJIuhIAKABAEggkAAABDJAAAAAAAAAAAACAAAAbCBzuNcaoYSnKpWlsm1Be8/2Ofxv2kjSThRtKbvZ8r22R884nRxGNmpRvKTz5czajJpealPez0evL5p7xx35ceeeup5eM+0z2/x9etVw+eEcNWo2VHwk45XJ+bNJXc/LunZO63Wj7M8XWwyp/f6ksPga8mqU5uzjW5SguUHdpvbXpmOh7W8GpYSlh8ZOLxE6eaFOMvdpyu3klHaUk729OdkfNOI8Ur4hvxZtrNdQT8kXtoi5STtnG29ft+p4YiEYqFGKhC+bTXzNau/fX5s1uOZqVk2r2bWqvvZngfsi4pVxOGlSqtylhnGmm7607eVt9Vqvgj6XQd7Rpq768kcVjmlKNBKznz2S3ZfoYVzs5eWPKKN+EwSXmnq+5dCsKdNRVkZgFAAAAABAJIAkAAAAAADAEAAAAESCAFSQAAAARpxWKhSjmqNJfV+h4vj/AB+VbNTg5RjpfI2pKPKa62aX1351uKSxE8Q4Sm5KpJ+FKWijUX+xKy92WuXTqt8t+nwj2dSyyndNXcIaXpu9pU5a+72WmnaJqanli7vUcnhXCKlfMq2lrZ5Laa/DVh3025NejfpqOBpUo8o5rZnlblUcfxZUr3slt0XQ6C4bpTcXkdOV4WV0ot+aDV9YtaW5WT5Iyx+ElNpxelsslnlB2vylHVX/AEXoZuVqzGRzcZwHDVaVWSWdVEnKLWkpR0zNNXUtEv8AotrHxPjP2cKNWcqLllblZSld5ntq99Xrzsup90xGMhQgqFJZ52SyptxjpZJt66JJdSpguCucvFrb/l2S5Fxukzn5eHA9kOAKlFqlTVLxIUFUUdnKELOXxu/oe7wmEjTVktepnQoRgrRVjaS9t4zU0AAKAAAAAAAAAEACSCQAAAEMkMCAAEAAAAAAAxq1Ixi5zajGKbcpOyS6tg3pkc6fGaF6sYTU505ZHCO+a35d+zPL8f8AaiVXNRwjcKe0620pdo9F9fQ81hcW6NSM6V9NJfzJ7o7GPx7ZuvD5/u+PDlmOHeP+3+e3ssPhZVpVI3ySea9m01fmmtV6nd4NOq6X+Iy+LCUoVHH8WV2jO3JtWdttXY83hsTJONSje7Sa05Pk1+h2KOOqOSqeE1Jq00npLo+zOvZXtY2Wbjs1JqKcpNJLdvRI49fH1Kz8PDpxjs57N+nRGX3KrXkpV3litqcdl+77nUoUIwVoqwaVMBwyFPV6y6nQACgAAAAAAAAAAAAAAAAAAAAAGCGAAAQAAAAxqVIxTlJqKWrbdkgNWNxlOjBzqyUUvqfPPaT2keJfhQ0p3Tt/Fbb/AN+R0fa3xMUoToqp4cW1DN5VNf8AIo7vs7bHJ4d7M1pyWjSe8mvyR2OKYYz8r5eB9ll8vm5LwceOsfftToKVS0Iqy+n9zvcL9mXNptNLqz0nCvZ6lRScvNLudmKS0Wg5Oe3qOX4f0+HHrLl7qpgeHU6UUkk31ZbUV0JB13tSSeAABQAAAAAAAAAAAAAAAAAAAAAAAAMACASAIAbtq9LHJr8SnVbhhbWTalXkrwTWjUF+N/TQaSreOx8KVo2c6kvcpQ1nLv2Xd6FKOEnWkp4hqTTvGlH/ACafRv8Ajl3en5lnA8OjC78zctZzm71Jv+Z/psX4pLRFNe2qOGje8vM+rNqSWxIIoAAAAAAAAAAAAAAAAAAAAAAAAAAAAAAAAAABXxuNp0Y5qj30jFK8pv8AhiubKmM4m80qWHipzjpKT0p0/wCp83t5VqYYPhzcvFqSc5tWdSW9ukVtGPZfUuk36aJQq4l//VZKfKhF796slv8A0rt3R1sPhowS0WiSVlZJLZJckbYQUVZKxkNkgACKAAAAAAAAAAAAAAAAAAAAAAAAAAAAAAAAAAAYVYZk43avpeLs/g+RmAK9HCQjZRSSW0Vtfm31fcsAAAAAAAAAAAAAAAAAAAAAAAAAAAAAAAAAAAAAAAAAAf/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fade">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fade">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PRAVALENCE</a:t>
            </a:r>
          </a:p>
        </p:txBody>
      </p:sp>
      <p:pic>
        <p:nvPicPr>
          <p:cNvPr id="8195" name="Picture 2" descr="http://www.cdc.gov/nchs/data/databriefs/db93_fig5.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362200"/>
            <a:ext cx="87598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en-US" altLang="en-US" smtClean="0"/>
              <a:t>HOW DOES IT WORK?</a:t>
            </a:r>
          </a:p>
        </p:txBody>
      </p:sp>
      <p:sp>
        <p:nvSpPr>
          <p:cNvPr id="8195" name="Rectangle 3"/>
          <p:cNvSpPr>
            <a:spLocks noGrp="1" noChangeArrowheads="1"/>
          </p:cNvSpPr>
          <p:nvPr>
            <p:ph type="body" idx="1"/>
          </p:nvPr>
        </p:nvSpPr>
        <p:spPr/>
        <p:txBody>
          <a:bodyPr/>
          <a:lstStyle/>
          <a:p>
            <a:pPr eaLnBrk="1" hangingPunct="1"/>
            <a:r>
              <a:rPr lang="en-US" altLang="en-US" dirty="0" smtClean="0"/>
              <a:t>Body Cells</a:t>
            </a:r>
          </a:p>
          <a:p>
            <a:pPr eaLnBrk="1" hangingPunct="1"/>
            <a:r>
              <a:rPr lang="en-US" altLang="en-US" dirty="0" smtClean="0"/>
              <a:t>Bone Removing Cells</a:t>
            </a:r>
          </a:p>
          <a:p>
            <a:pPr eaLnBrk="1" hangingPunct="1"/>
            <a:r>
              <a:rPr lang="en-US" altLang="en-US" dirty="0" smtClean="0"/>
              <a:t>Development of Bone Removing </a:t>
            </a:r>
            <a:r>
              <a:rPr lang="en-US" altLang="en-US" dirty="0" smtClean="0"/>
              <a:t>Cells</a:t>
            </a:r>
          </a:p>
          <a:p>
            <a:pPr eaLnBrk="1" hangingPunct="1"/>
            <a:r>
              <a:rPr lang="en-US" altLang="en-US" dirty="0" smtClean="0">
                <a:hlinkClick r:id="rId3"/>
              </a:rPr>
              <a:t>http://www.prolia.com/postmenopausal-osteoporosis/how-prolia-works.html</a:t>
            </a:r>
            <a:r>
              <a:rPr lang="en-US" altLang="en-US" dirty="0" smtClean="0"/>
              <a:t> </a:t>
            </a:r>
            <a:endParaRPr lang="en-US" altLang="en-US" dirty="0" smtClean="0"/>
          </a:p>
          <a:p>
            <a:pPr eaLnBrk="1" hangingPunct="1"/>
            <a:endParaRPr lang="en-US" altLang="en-US" dirty="0" smtClean="0"/>
          </a:p>
          <a:p>
            <a:pPr eaLnBrk="1" hangingPunct="1"/>
            <a:endParaRPr lang="en-US" alt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1000"/>
                                        <p:tgtEl>
                                          <p:spTgt spid="8194"/>
                                        </p:tgtEl>
                                      </p:cBhvr>
                                    </p:animEffect>
                                    <p:anim calcmode="lin" valueType="num">
                                      <p:cBhvr>
                                        <p:cTn id="8" dur="1000" fill="hold"/>
                                        <p:tgtEl>
                                          <p:spTgt spid="8194"/>
                                        </p:tgtEl>
                                        <p:attrNameLst>
                                          <p:attrName>ppt_x</p:attrName>
                                        </p:attrNameLst>
                                      </p:cBhvr>
                                      <p:tavLst>
                                        <p:tav tm="0">
                                          <p:val>
                                            <p:strVal val="#ppt_x"/>
                                          </p:val>
                                        </p:tav>
                                        <p:tav tm="100000">
                                          <p:val>
                                            <p:strVal val="#ppt_x"/>
                                          </p:val>
                                        </p:tav>
                                      </p:tavLst>
                                    </p:anim>
                                    <p:anim calcmode="lin" valueType="num">
                                      <p:cBhvr>
                                        <p:cTn id="9" dur="1000" fill="hold"/>
                                        <p:tgtEl>
                                          <p:spTgt spid="819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195">
                                            <p:txEl>
                                              <p:pRg st="0" end="0"/>
                                            </p:txEl>
                                          </p:spTgt>
                                        </p:tgtEl>
                                        <p:attrNameLst>
                                          <p:attrName>style.visibility</p:attrName>
                                        </p:attrNameLst>
                                      </p:cBhvr>
                                      <p:to>
                                        <p:strVal val="visible"/>
                                      </p:to>
                                    </p:set>
                                    <p:animEffect transition="in" filter="fade">
                                      <p:cBhvr>
                                        <p:cTn id="14" dur="500"/>
                                        <p:tgtEl>
                                          <p:spTgt spid="819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Effect transition="in" filter="fade">
                                      <p:cBhvr>
                                        <p:cTn id="19" dur="500"/>
                                        <p:tgtEl>
                                          <p:spTgt spid="819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195">
                                            <p:txEl>
                                              <p:pRg st="2" end="2"/>
                                            </p:txEl>
                                          </p:spTgt>
                                        </p:tgtEl>
                                        <p:attrNameLst>
                                          <p:attrName>style.visibility</p:attrName>
                                        </p:attrNameLst>
                                      </p:cBhvr>
                                      <p:to>
                                        <p:strVal val="visible"/>
                                      </p:to>
                                    </p:set>
                                    <p:animEffect transition="in" filter="fade">
                                      <p:cBhvr>
                                        <p:cTn id="24" dur="500"/>
                                        <p:tgtEl>
                                          <p:spTgt spid="819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195">
                                            <p:txEl>
                                              <p:pRg st="3" end="3"/>
                                            </p:txEl>
                                          </p:spTgt>
                                        </p:tgtEl>
                                        <p:attrNameLst>
                                          <p:attrName>style.visibility</p:attrName>
                                        </p:attrNameLst>
                                      </p:cBhvr>
                                      <p:to>
                                        <p:strVal val="visible"/>
                                      </p:to>
                                    </p:set>
                                    <p:animEffect transition="in" filter="fade">
                                      <p:cBhvr>
                                        <p:cTn id="29" dur="500"/>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762000" y="685800"/>
            <a:ext cx="7924800" cy="1143000"/>
          </a:xfrm>
        </p:spPr>
        <p:txBody>
          <a:bodyPr/>
          <a:lstStyle/>
          <a:p>
            <a:pPr eaLnBrk="1" hangingPunct="1"/>
            <a:r>
              <a:rPr lang="en-US" altLang="en-US" smtClean="0"/>
              <a:t>COMPARED TO OTHER FORMS OF TREATMENT</a:t>
            </a:r>
          </a:p>
        </p:txBody>
      </p:sp>
      <p:sp>
        <p:nvSpPr>
          <p:cNvPr id="9219" name="Rectangle 3"/>
          <p:cNvSpPr>
            <a:spLocks noGrp="1" noChangeArrowheads="1"/>
          </p:cNvSpPr>
          <p:nvPr>
            <p:ph type="body" idx="1"/>
          </p:nvPr>
        </p:nvSpPr>
        <p:spPr/>
        <p:txBody>
          <a:bodyPr/>
          <a:lstStyle/>
          <a:p>
            <a:pPr eaLnBrk="1" hangingPunct="1"/>
            <a:r>
              <a:rPr lang="en-US" altLang="en-US" smtClean="0"/>
              <a:t>Side Effects</a:t>
            </a:r>
          </a:p>
          <a:p>
            <a:pPr eaLnBrk="1" hangingPunct="1"/>
            <a:r>
              <a:rPr lang="en-US" altLang="en-US" smtClean="0"/>
              <a:t>Long Term Effects</a:t>
            </a:r>
          </a:p>
          <a:p>
            <a:pPr eaLnBrk="1" hangingPunct="1"/>
            <a:r>
              <a:rPr lang="en-US" altLang="en-US" smtClean="0"/>
              <a:t>Osteonecrosis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wipe(down)">
                                      <p:cBhvr>
                                        <p:cTn id="7" dur="580">
                                          <p:stCondLst>
                                            <p:cond delay="0"/>
                                          </p:stCondLst>
                                        </p:cTn>
                                        <p:tgtEl>
                                          <p:spTgt spid="9218"/>
                                        </p:tgtEl>
                                      </p:cBhvr>
                                    </p:animEffect>
                                    <p:anim calcmode="lin" valueType="num">
                                      <p:cBhvr>
                                        <p:cTn id="8" dur="1822" tmFilter="0,0; 0.14,0.36; 0.43,0.73; 0.71,0.91; 1.0,1.0">
                                          <p:stCondLst>
                                            <p:cond delay="0"/>
                                          </p:stCondLst>
                                        </p:cTn>
                                        <p:tgtEl>
                                          <p:spTgt spid="921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921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921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921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9218"/>
                                        </p:tgtEl>
                                        <p:attrNameLst>
                                          <p:attrName>ppt_y</p:attrName>
                                        </p:attrNameLst>
                                      </p:cBhvr>
                                      <p:tavLst>
                                        <p:tav tm="0" fmla="#ppt_y-sin(pi*$)/81">
                                          <p:val>
                                            <p:fltVal val="0"/>
                                          </p:val>
                                        </p:tav>
                                        <p:tav tm="100000">
                                          <p:val>
                                            <p:fltVal val="1"/>
                                          </p:val>
                                        </p:tav>
                                      </p:tavLst>
                                    </p:anim>
                                    <p:animScale>
                                      <p:cBhvr>
                                        <p:cTn id="13" dur="26">
                                          <p:stCondLst>
                                            <p:cond delay="650"/>
                                          </p:stCondLst>
                                        </p:cTn>
                                        <p:tgtEl>
                                          <p:spTgt spid="9218"/>
                                        </p:tgtEl>
                                      </p:cBhvr>
                                      <p:to x="100000" y="60000"/>
                                    </p:animScale>
                                    <p:animScale>
                                      <p:cBhvr>
                                        <p:cTn id="14" dur="166" decel="50000">
                                          <p:stCondLst>
                                            <p:cond delay="676"/>
                                          </p:stCondLst>
                                        </p:cTn>
                                        <p:tgtEl>
                                          <p:spTgt spid="9218"/>
                                        </p:tgtEl>
                                      </p:cBhvr>
                                      <p:to x="100000" y="100000"/>
                                    </p:animScale>
                                    <p:animScale>
                                      <p:cBhvr>
                                        <p:cTn id="15" dur="26">
                                          <p:stCondLst>
                                            <p:cond delay="1312"/>
                                          </p:stCondLst>
                                        </p:cTn>
                                        <p:tgtEl>
                                          <p:spTgt spid="9218"/>
                                        </p:tgtEl>
                                      </p:cBhvr>
                                      <p:to x="100000" y="80000"/>
                                    </p:animScale>
                                    <p:animScale>
                                      <p:cBhvr>
                                        <p:cTn id="16" dur="166" decel="50000">
                                          <p:stCondLst>
                                            <p:cond delay="1338"/>
                                          </p:stCondLst>
                                        </p:cTn>
                                        <p:tgtEl>
                                          <p:spTgt spid="9218"/>
                                        </p:tgtEl>
                                      </p:cBhvr>
                                      <p:to x="100000" y="100000"/>
                                    </p:animScale>
                                    <p:animScale>
                                      <p:cBhvr>
                                        <p:cTn id="17" dur="26">
                                          <p:stCondLst>
                                            <p:cond delay="1642"/>
                                          </p:stCondLst>
                                        </p:cTn>
                                        <p:tgtEl>
                                          <p:spTgt spid="9218"/>
                                        </p:tgtEl>
                                      </p:cBhvr>
                                      <p:to x="100000" y="90000"/>
                                    </p:animScale>
                                    <p:animScale>
                                      <p:cBhvr>
                                        <p:cTn id="18" dur="166" decel="50000">
                                          <p:stCondLst>
                                            <p:cond delay="1668"/>
                                          </p:stCondLst>
                                        </p:cTn>
                                        <p:tgtEl>
                                          <p:spTgt spid="9218"/>
                                        </p:tgtEl>
                                      </p:cBhvr>
                                      <p:to x="100000" y="100000"/>
                                    </p:animScale>
                                    <p:animScale>
                                      <p:cBhvr>
                                        <p:cTn id="19" dur="26">
                                          <p:stCondLst>
                                            <p:cond delay="1808"/>
                                          </p:stCondLst>
                                        </p:cTn>
                                        <p:tgtEl>
                                          <p:spTgt spid="9218"/>
                                        </p:tgtEl>
                                      </p:cBhvr>
                                      <p:to x="100000" y="95000"/>
                                    </p:animScale>
                                    <p:animScale>
                                      <p:cBhvr>
                                        <p:cTn id="20" dur="166" decel="50000">
                                          <p:stCondLst>
                                            <p:cond delay="1834"/>
                                          </p:stCondLst>
                                        </p:cTn>
                                        <p:tgtEl>
                                          <p:spTgt spid="9218"/>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219">
                                            <p:txEl>
                                              <p:pRg st="0" end="0"/>
                                            </p:txEl>
                                          </p:spTgt>
                                        </p:tgtEl>
                                        <p:attrNameLst>
                                          <p:attrName>style.visibility</p:attrName>
                                        </p:attrNameLst>
                                      </p:cBhvr>
                                      <p:to>
                                        <p:strVal val="visible"/>
                                      </p:to>
                                    </p:set>
                                    <p:animEffect transition="in" filter="fade">
                                      <p:cBhvr>
                                        <p:cTn id="25" dur="500"/>
                                        <p:tgtEl>
                                          <p:spTgt spid="9219">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219">
                                            <p:txEl>
                                              <p:pRg st="1" end="1"/>
                                            </p:txEl>
                                          </p:spTgt>
                                        </p:tgtEl>
                                        <p:attrNameLst>
                                          <p:attrName>style.visibility</p:attrName>
                                        </p:attrNameLst>
                                      </p:cBhvr>
                                      <p:to>
                                        <p:strVal val="visible"/>
                                      </p:to>
                                    </p:set>
                                    <p:animEffect transition="in" filter="fade">
                                      <p:cBhvr>
                                        <p:cTn id="30" dur="500"/>
                                        <p:tgtEl>
                                          <p:spTgt spid="9219">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9219">
                                            <p:txEl>
                                              <p:pRg st="2" end="2"/>
                                            </p:txEl>
                                          </p:spTgt>
                                        </p:tgtEl>
                                        <p:attrNameLst>
                                          <p:attrName>style.visibility</p:attrName>
                                        </p:attrNameLst>
                                      </p:cBhvr>
                                      <p:to>
                                        <p:strVal val="visible"/>
                                      </p:to>
                                    </p:set>
                                    <p:animEffect transition="in" filter="fade">
                                      <p:cBhvr>
                                        <p:cTn id="35"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en-US" altLang="en-US" smtClean="0"/>
              <a:t>COMPARED TO OTHER FORMS OF TREATMENT</a:t>
            </a:r>
          </a:p>
        </p:txBody>
      </p:sp>
      <p:sp>
        <p:nvSpPr>
          <p:cNvPr id="10243" name="Rectangle 3"/>
          <p:cNvSpPr>
            <a:spLocks noGrp="1" noChangeArrowheads="1"/>
          </p:cNvSpPr>
          <p:nvPr>
            <p:ph type="body" idx="1"/>
          </p:nvPr>
        </p:nvSpPr>
        <p:spPr/>
        <p:txBody>
          <a:bodyPr/>
          <a:lstStyle/>
          <a:p>
            <a:pPr eaLnBrk="1" hangingPunct="1"/>
            <a:r>
              <a:rPr lang="en-US" altLang="en-US" smtClean="0"/>
              <a:t>Equal Outcomes</a:t>
            </a:r>
          </a:p>
          <a:p>
            <a:pPr eaLnBrk="1" hangingPunct="1"/>
            <a:r>
              <a:rPr lang="en-US" altLang="en-US" smtClean="0"/>
              <a:t>Limited Side Effects</a:t>
            </a:r>
          </a:p>
          <a:p>
            <a:pPr eaLnBrk="1" hangingPunct="1"/>
            <a:r>
              <a:rPr lang="en-US" altLang="en-US" smtClean="0"/>
              <a:t>Intolerable to Other Therapies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fade">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theme/theme1.xml><?xml version="1.0" encoding="utf-8"?>
<a:theme xmlns:a="http://schemas.openxmlformats.org/drawingml/2006/main" name="Capsules">
  <a:themeElements>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638</TotalTime>
  <Words>1176</Words>
  <Application>Microsoft Office PowerPoint</Application>
  <PresentationFormat>On-screen Show (4:3)</PresentationFormat>
  <Paragraphs>80</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Wingdings</vt:lpstr>
      <vt:lpstr>Times New Roman</vt:lpstr>
      <vt:lpstr>Capsules</vt:lpstr>
      <vt:lpstr>PROLIA</vt:lpstr>
      <vt:lpstr>INTRODUCTION</vt:lpstr>
      <vt:lpstr>OSTEOPOROSIS</vt:lpstr>
      <vt:lpstr>FLEXIBILITY</vt:lpstr>
      <vt:lpstr>FACTS ABOUT PROLIA</vt:lpstr>
      <vt:lpstr>PRAVALENCE</vt:lpstr>
      <vt:lpstr>HOW DOES IT WORK?</vt:lpstr>
      <vt:lpstr>COMPARED TO OTHER FORMS OF TREATMENT</vt:lpstr>
      <vt:lpstr>COMPARED TO OTHER FORMS OF TREATMENT</vt:lpstr>
      <vt:lpstr>ACCESS TO PROLIA</vt:lpstr>
      <vt:lpstr>STATISTICS</vt:lpstr>
      <vt:lpstr>STATISTICS</vt:lpstr>
      <vt:lpstr>STATISTICS</vt:lpstr>
      <vt:lpstr>STATISTICS</vt:lpstr>
      <vt:lpstr>WHY SHOULD I RECOMMEND PROLIA TO MY PATIENTS?</vt:lpstr>
    </vt:vector>
  </TitlesOfParts>
  <Company>scs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chatlibrary</dc:creator>
  <cp:lastModifiedBy>cridgeway42@yahoo.com</cp:lastModifiedBy>
  <cp:revision>40</cp:revision>
  <dcterms:created xsi:type="dcterms:W3CDTF">2014-05-15T17:59:00Z</dcterms:created>
  <dcterms:modified xsi:type="dcterms:W3CDTF">2014-06-15T18:18:22Z</dcterms:modified>
</cp:coreProperties>
</file>