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4" r:id="rId1"/>
  </p:sldMasterIdLst>
  <p:notesMasterIdLst>
    <p:notesMasterId r:id="rId33"/>
  </p:notesMasterIdLst>
  <p:sldIdLst>
    <p:sldId id="256" r:id="rId2"/>
    <p:sldId id="292" r:id="rId3"/>
    <p:sldId id="258" r:id="rId4"/>
    <p:sldId id="259" r:id="rId5"/>
    <p:sldId id="260" r:id="rId6"/>
    <p:sldId id="261" r:id="rId7"/>
    <p:sldId id="269" r:id="rId8"/>
    <p:sldId id="291" r:id="rId9"/>
    <p:sldId id="262" r:id="rId10"/>
    <p:sldId id="288" r:id="rId11"/>
    <p:sldId id="295" r:id="rId12"/>
    <p:sldId id="290" r:id="rId13"/>
    <p:sldId id="274" r:id="rId14"/>
    <p:sldId id="275" r:id="rId15"/>
    <p:sldId id="277" r:id="rId16"/>
    <p:sldId id="278" r:id="rId17"/>
    <p:sldId id="279" r:id="rId18"/>
    <p:sldId id="276" r:id="rId19"/>
    <p:sldId id="293" r:id="rId20"/>
    <p:sldId id="271" r:id="rId21"/>
    <p:sldId id="294" r:id="rId22"/>
    <p:sldId id="272" r:id="rId23"/>
    <p:sldId id="281" r:id="rId24"/>
    <p:sldId id="282" r:id="rId25"/>
    <p:sldId id="283" r:id="rId26"/>
    <p:sldId id="284" r:id="rId27"/>
    <p:sldId id="285" r:id="rId28"/>
    <p:sldId id="286" r:id="rId29"/>
    <p:sldId id="287" r:id="rId30"/>
    <p:sldId id="273" r:id="rId31"/>
    <p:sldId id="26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p:restoredTop sz="83648" autoAdjust="0"/>
  </p:normalViewPr>
  <p:slideViewPr>
    <p:cSldViewPr snapToGrid="0" snapToObjects="1">
      <p:cViewPr>
        <p:scale>
          <a:sx n="70" d="100"/>
          <a:sy n="70" d="100"/>
        </p:scale>
        <p:origin x="-630" y="46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E2E4D3-898F-4273-904E-7479853DA327}"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A2033F32-AAD9-4DA5-A8D8-480B8F69563F}">
      <dgm:prSet phldrT="[Text]" custT="1"/>
      <dgm:spPr/>
      <dgm:t>
        <a:bodyPr/>
        <a:lstStyle/>
        <a:p>
          <a:r>
            <a:rPr lang="en-US" sz="2000" dirty="0">
              <a:solidFill>
                <a:schemeClr val="tx1"/>
              </a:solidFill>
              <a:latin typeface="Arial Black" pitchFamily="34" charset="0"/>
              <a:cs typeface="Times New Roman" panose="02020603050405020304" pitchFamily="18" charset="0"/>
            </a:rPr>
            <a:t>Workplace Bullying</a:t>
          </a:r>
        </a:p>
      </dgm:t>
    </dgm:pt>
    <dgm:pt modelId="{98256237-222D-48E0-90A6-974CCFE95A1F}" type="parTrans" cxnId="{5F330CAB-38E1-44A0-BA77-E68CBDC503BD}">
      <dgm:prSet/>
      <dgm:spPr/>
      <dgm:t>
        <a:bodyPr/>
        <a:lstStyle/>
        <a:p>
          <a:endParaRPr lang="en-US"/>
        </a:p>
      </dgm:t>
    </dgm:pt>
    <dgm:pt modelId="{AE2B20C4-2ABC-41CE-B9AA-078609061687}" type="sibTrans" cxnId="{5F330CAB-38E1-44A0-BA77-E68CBDC503BD}">
      <dgm:prSet/>
      <dgm:spPr/>
      <dgm:t>
        <a:bodyPr/>
        <a:lstStyle/>
        <a:p>
          <a:endParaRPr lang="en-US"/>
        </a:p>
      </dgm:t>
    </dgm:pt>
    <dgm:pt modelId="{D129632E-31FA-4AA6-8A7F-5AADBD4E01C0}">
      <dgm:prSet phldrT="[Text]" custT="1"/>
      <dgm:spPr/>
      <dgm:t>
        <a:bodyPr/>
        <a:lstStyle/>
        <a:p>
          <a:r>
            <a:rPr lang="en-US" sz="2000" dirty="0">
              <a:solidFill>
                <a:schemeClr val="tx1"/>
              </a:solidFill>
              <a:latin typeface="Arial Black" pitchFamily="34" charset="0"/>
              <a:cs typeface="Times New Roman" panose="02020603050405020304" pitchFamily="18" charset="0"/>
            </a:rPr>
            <a:t>Effect on Employees’ Moods and Emotions</a:t>
          </a:r>
        </a:p>
      </dgm:t>
    </dgm:pt>
    <dgm:pt modelId="{EF46EFBE-D1D2-4BD3-83EF-52E424F13008}" type="parTrans" cxnId="{E56D8250-E31C-468D-BDDB-EE5AE20F1A46}">
      <dgm:prSet/>
      <dgm:spPr/>
      <dgm:t>
        <a:bodyPr/>
        <a:lstStyle/>
        <a:p>
          <a:endParaRPr lang="en-US"/>
        </a:p>
      </dgm:t>
    </dgm:pt>
    <dgm:pt modelId="{919BDB45-125E-4D99-AAF4-5AEF8700E990}" type="sibTrans" cxnId="{E56D8250-E31C-468D-BDDB-EE5AE20F1A46}">
      <dgm:prSet/>
      <dgm:spPr/>
      <dgm:t>
        <a:bodyPr/>
        <a:lstStyle/>
        <a:p>
          <a:endParaRPr lang="en-US"/>
        </a:p>
      </dgm:t>
    </dgm:pt>
    <dgm:pt modelId="{142D00D9-3812-4444-8929-20C155372821}">
      <dgm:prSet phldrT="[Text]" custT="1"/>
      <dgm:spPr/>
      <dgm:t>
        <a:bodyPr/>
        <a:lstStyle/>
        <a:p>
          <a:r>
            <a:rPr lang="en-US" sz="2000" dirty="0">
              <a:solidFill>
                <a:schemeClr val="tx1"/>
              </a:solidFill>
              <a:latin typeface="Arial Black" pitchFamily="34" charset="0"/>
              <a:ea typeface="Tahoma" pitchFamily="34" charset="0"/>
              <a:cs typeface="Tahoma" pitchFamily="34" charset="0"/>
            </a:rPr>
            <a:t>Feelings of Job Dissatisfaction</a:t>
          </a:r>
        </a:p>
      </dgm:t>
    </dgm:pt>
    <dgm:pt modelId="{CD890B5C-FF99-4953-8F76-BC5ACB6722C1}" type="parTrans" cxnId="{41610AA7-1A36-47ED-9DD4-D60D556AFA00}">
      <dgm:prSet/>
      <dgm:spPr/>
      <dgm:t>
        <a:bodyPr/>
        <a:lstStyle/>
        <a:p>
          <a:endParaRPr lang="en-US"/>
        </a:p>
      </dgm:t>
    </dgm:pt>
    <dgm:pt modelId="{AD64F0D8-3958-4698-9683-0C81F0D4A0B5}" type="sibTrans" cxnId="{41610AA7-1A36-47ED-9DD4-D60D556AFA00}">
      <dgm:prSet/>
      <dgm:spPr/>
      <dgm:t>
        <a:bodyPr/>
        <a:lstStyle/>
        <a:p>
          <a:endParaRPr lang="en-US"/>
        </a:p>
      </dgm:t>
    </dgm:pt>
    <dgm:pt modelId="{8D747B0C-DE5F-46E6-897B-2490EACA45B5}" type="pres">
      <dgm:prSet presAssocID="{4DE2E4D3-898F-4273-904E-7479853DA327}" presName="rootnode" presStyleCnt="0">
        <dgm:presLayoutVars>
          <dgm:chMax/>
          <dgm:chPref/>
          <dgm:dir/>
          <dgm:animLvl val="lvl"/>
        </dgm:presLayoutVars>
      </dgm:prSet>
      <dgm:spPr/>
      <dgm:t>
        <a:bodyPr/>
        <a:lstStyle/>
        <a:p>
          <a:endParaRPr lang="en-US"/>
        </a:p>
      </dgm:t>
    </dgm:pt>
    <dgm:pt modelId="{9FC93A00-B8AB-48C6-A10B-FD386F903156}" type="pres">
      <dgm:prSet presAssocID="{A2033F32-AAD9-4DA5-A8D8-480B8F69563F}" presName="composite" presStyleCnt="0"/>
      <dgm:spPr/>
    </dgm:pt>
    <dgm:pt modelId="{D1CB52EF-2B0D-4A4A-9EC1-F4C34F936ED9}" type="pres">
      <dgm:prSet presAssocID="{A2033F32-AAD9-4DA5-A8D8-480B8F69563F}" presName="bentUpArrow1" presStyleLbl="alignImgPlace1" presStyleIdx="0" presStyleCnt="2" custLinFactNeighborX="13566" custLinFactNeighborY="-4789"/>
      <dgm:spPr/>
    </dgm:pt>
    <dgm:pt modelId="{B6E8B216-6D25-41B6-91EF-38C43A31E472}" type="pres">
      <dgm:prSet presAssocID="{A2033F32-AAD9-4DA5-A8D8-480B8F69563F}" presName="ParentText" presStyleLbl="node1" presStyleIdx="0" presStyleCnt="3" custScaleX="251849" custLinFactNeighborX="27951" custLinFactNeighborY="-1919">
        <dgm:presLayoutVars>
          <dgm:chMax val="1"/>
          <dgm:chPref val="1"/>
          <dgm:bulletEnabled val="1"/>
        </dgm:presLayoutVars>
      </dgm:prSet>
      <dgm:spPr/>
      <dgm:t>
        <a:bodyPr/>
        <a:lstStyle/>
        <a:p>
          <a:endParaRPr lang="en-US"/>
        </a:p>
      </dgm:t>
    </dgm:pt>
    <dgm:pt modelId="{BEBB1E48-4FDB-4981-ADE7-1D07EE281412}" type="pres">
      <dgm:prSet presAssocID="{A2033F32-AAD9-4DA5-A8D8-480B8F69563F}" presName="ChildText" presStyleLbl="revTx" presStyleIdx="0" presStyleCnt="2">
        <dgm:presLayoutVars>
          <dgm:chMax val="0"/>
          <dgm:chPref val="0"/>
          <dgm:bulletEnabled val="1"/>
        </dgm:presLayoutVars>
      </dgm:prSet>
      <dgm:spPr/>
    </dgm:pt>
    <dgm:pt modelId="{7E720564-E666-4405-BC54-DFB94978F48A}" type="pres">
      <dgm:prSet presAssocID="{AE2B20C4-2ABC-41CE-B9AA-078609061687}" presName="sibTrans" presStyleCnt="0"/>
      <dgm:spPr/>
    </dgm:pt>
    <dgm:pt modelId="{02FF12FB-7332-4C08-8752-D3430BC4EEAA}" type="pres">
      <dgm:prSet presAssocID="{D129632E-31FA-4AA6-8A7F-5AADBD4E01C0}" presName="composite" presStyleCnt="0"/>
      <dgm:spPr/>
    </dgm:pt>
    <dgm:pt modelId="{A8706490-3B59-4DE2-90D0-F653E62C33E3}" type="pres">
      <dgm:prSet presAssocID="{D129632E-31FA-4AA6-8A7F-5AADBD4E01C0}" presName="bentUpArrow1" presStyleLbl="alignImgPlace1" presStyleIdx="1" presStyleCnt="2" custLinFactNeighborX="-6119" custLinFactNeighborY="-5906"/>
      <dgm:spPr/>
    </dgm:pt>
    <dgm:pt modelId="{C5498E83-EF7B-48A5-B390-5F6129656ACC}" type="pres">
      <dgm:prSet presAssocID="{D129632E-31FA-4AA6-8A7F-5AADBD4E01C0}" presName="ParentText" presStyleLbl="node1" presStyleIdx="1" presStyleCnt="3" custScaleX="271390" custScaleY="109347" custLinFactNeighborX="45771" custLinFactNeighborY="-10066">
        <dgm:presLayoutVars>
          <dgm:chMax val="1"/>
          <dgm:chPref val="1"/>
          <dgm:bulletEnabled val="1"/>
        </dgm:presLayoutVars>
      </dgm:prSet>
      <dgm:spPr/>
      <dgm:t>
        <a:bodyPr/>
        <a:lstStyle/>
        <a:p>
          <a:endParaRPr lang="en-US"/>
        </a:p>
      </dgm:t>
    </dgm:pt>
    <dgm:pt modelId="{D1ADE18D-FF6D-419C-9CBF-6F03FF12B531}" type="pres">
      <dgm:prSet presAssocID="{D129632E-31FA-4AA6-8A7F-5AADBD4E01C0}" presName="ChildText" presStyleLbl="revTx" presStyleIdx="1" presStyleCnt="2">
        <dgm:presLayoutVars>
          <dgm:chMax val="0"/>
          <dgm:chPref val="0"/>
          <dgm:bulletEnabled val="1"/>
        </dgm:presLayoutVars>
      </dgm:prSet>
      <dgm:spPr/>
    </dgm:pt>
    <dgm:pt modelId="{F6940EE5-84B5-4BAA-9CE3-171CD33D876D}" type="pres">
      <dgm:prSet presAssocID="{919BDB45-125E-4D99-AAF4-5AEF8700E990}" presName="sibTrans" presStyleCnt="0"/>
      <dgm:spPr/>
    </dgm:pt>
    <dgm:pt modelId="{33658E54-3A6A-4C66-9C7F-0111BF28EAE5}" type="pres">
      <dgm:prSet presAssocID="{142D00D9-3812-4444-8929-20C155372821}" presName="composite" presStyleCnt="0"/>
      <dgm:spPr/>
    </dgm:pt>
    <dgm:pt modelId="{5495E455-6A2B-4FFF-973F-A2061A5059A9}" type="pres">
      <dgm:prSet presAssocID="{142D00D9-3812-4444-8929-20C155372821}" presName="ParentText" presStyleLbl="node1" presStyleIdx="2" presStyleCnt="3" custScaleX="255441" custScaleY="114251" custLinFactNeighborX="41081" custLinFactNeighborY="-14341">
        <dgm:presLayoutVars>
          <dgm:chMax val="1"/>
          <dgm:chPref val="1"/>
          <dgm:bulletEnabled val="1"/>
        </dgm:presLayoutVars>
      </dgm:prSet>
      <dgm:spPr/>
      <dgm:t>
        <a:bodyPr/>
        <a:lstStyle/>
        <a:p>
          <a:endParaRPr lang="en-US"/>
        </a:p>
      </dgm:t>
    </dgm:pt>
  </dgm:ptLst>
  <dgm:cxnLst>
    <dgm:cxn modelId="{E0889ED5-EE58-4B95-A22E-0EB0ACF7B05F}" type="presOf" srcId="{142D00D9-3812-4444-8929-20C155372821}" destId="{5495E455-6A2B-4FFF-973F-A2061A5059A9}" srcOrd="0" destOrd="0" presId="urn:microsoft.com/office/officeart/2005/8/layout/StepDownProcess"/>
    <dgm:cxn modelId="{C9603CB6-8D8F-4034-92FD-1E81C8362B35}" type="presOf" srcId="{4DE2E4D3-898F-4273-904E-7479853DA327}" destId="{8D747B0C-DE5F-46E6-897B-2490EACA45B5}" srcOrd="0" destOrd="0" presId="urn:microsoft.com/office/officeart/2005/8/layout/StepDownProcess"/>
    <dgm:cxn modelId="{EFD21052-E501-491C-A131-49EA1D91162D}" type="presOf" srcId="{A2033F32-AAD9-4DA5-A8D8-480B8F69563F}" destId="{B6E8B216-6D25-41B6-91EF-38C43A31E472}" srcOrd="0" destOrd="0" presId="urn:microsoft.com/office/officeart/2005/8/layout/StepDownProcess"/>
    <dgm:cxn modelId="{5F330CAB-38E1-44A0-BA77-E68CBDC503BD}" srcId="{4DE2E4D3-898F-4273-904E-7479853DA327}" destId="{A2033F32-AAD9-4DA5-A8D8-480B8F69563F}" srcOrd="0" destOrd="0" parTransId="{98256237-222D-48E0-90A6-974CCFE95A1F}" sibTransId="{AE2B20C4-2ABC-41CE-B9AA-078609061687}"/>
    <dgm:cxn modelId="{2ED34D01-3409-44F5-8D96-6F7A1A9F0463}" type="presOf" srcId="{D129632E-31FA-4AA6-8A7F-5AADBD4E01C0}" destId="{C5498E83-EF7B-48A5-B390-5F6129656ACC}" srcOrd="0" destOrd="0" presId="urn:microsoft.com/office/officeart/2005/8/layout/StepDownProcess"/>
    <dgm:cxn modelId="{41610AA7-1A36-47ED-9DD4-D60D556AFA00}" srcId="{4DE2E4D3-898F-4273-904E-7479853DA327}" destId="{142D00D9-3812-4444-8929-20C155372821}" srcOrd="2" destOrd="0" parTransId="{CD890B5C-FF99-4953-8F76-BC5ACB6722C1}" sibTransId="{AD64F0D8-3958-4698-9683-0C81F0D4A0B5}"/>
    <dgm:cxn modelId="{E56D8250-E31C-468D-BDDB-EE5AE20F1A46}" srcId="{4DE2E4D3-898F-4273-904E-7479853DA327}" destId="{D129632E-31FA-4AA6-8A7F-5AADBD4E01C0}" srcOrd="1" destOrd="0" parTransId="{EF46EFBE-D1D2-4BD3-83EF-52E424F13008}" sibTransId="{919BDB45-125E-4D99-AAF4-5AEF8700E990}"/>
    <dgm:cxn modelId="{F2B4F785-6BCC-4388-91E3-76A340389ADD}" type="presParOf" srcId="{8D747B0C-DE5F-46E6-897B-2490EACA45B5}" destId="{9FC93A00-B8AB-48C6-A10B-FD386F903156}" srcOrd="0" destOrd="0" presId="urn:microsoft.com/office/officeart/2005/8/layout/StepDownProcess"/>
    <dgm:cxn modelId="{0D692C4A-F00F-4E68-A0F4-AE5110DBF115}" type="presParOf" srcId="{9FC93A00-B8AB-48C6-A10B-FD386F903156}" destId="{D1CB52EF-2B0D-4A4A-9EC1-F4C34F936ED9}" srcOrd="0" destOrd="0" presId="urn:microsoft.com/office/officeart/2005/8/layout/StepDownProcess"/>
    <dgm:cxn modelId="{195AA5D7-7140-40DC-9EAC-65DDCBC82F28}" type="presParOf" srcId="{9FC93A00-B8AB-48C6-A10B-FD386F903156}" destId="{B6E8B216-6D25-41B6-91EF-38C43A31E472}" srcOrd="1" destOrd="0" presId="urn:microsoft.com/office/officeart/2005/8/layout/StepDownProcess"/>
    <dgm:cxn modelId="{61ED12E2-57D0-41A2-A014-120F0BF96FB5}" type="presParOf" srcId="{9FC93A00-B8AB-48C6-A10B-FD386F903156}" destId="{BEBB1E48-4FDB-4981-ADE7-1D07EE281412}" srcOrd="2" destOrd="0" presId="urn:microsoft.com/office/officeart/2005/8/layout/StepDownProcess"/>
    <dgm:cxn modelId="{94203284-FACA-46BB-A2FE-8DDE30800102}" type="presParOf" srcId="{8D747B0C-DE5F-46E6-897B-2490EACA45B5}" destId="{7E720564-E666-4405-BC54-DFB94978F48A}" srcOrd="1" destOrd="0" presId="urn:microsoft.com/office/officeart/2005/8/layout/StepDownProcess"/>
    <dgm:cxn modelId="{EFBA77FD-2587-4B9A-9C7A-225608E4FD62}" type="presParOf" srcId="{8D747B0C-DE5F-46E6-897B-2490EACA45B5}" destId="{02FF12FB-7332-4C08-8752-D3430BC4EEAA}" srcOrd="2" destOrd="0" presId="urn:microsoft.com/office/officeart/2005/8/layout/StepDownProcess"/>
    <dgm:cxn modelId="{B71FD1C8-66FE-476B-83FC-4BEF8083BE55}" type="presParOf" srcId="{02FF12FB-7332-4C08-8752-D3430BC4EEAA}" destId="{A8706490-3B59-4DE2-90D0-F653E62C33E3}" srcOrd="0" destOrd="0" presId="urn:microsoft.com/office/officeart/2005/8/layout/StepDownProcess"/>
    <dgm:cxn modelId="{634374A7-CDAB-417E-9F54-371574037201}" type="presParOf" srcId="{02FF12FB-7332-4C08-8752-D3430BC4EEAA}" destId="{C5498E83-EF7B-48A5-B390-5F6129656ACC}" srcOrd="1" destOrd="0" presId="urn:microsoft.com/office/officeart/2005/8/layout/StepDownProcess"/>
    <dgm:cxn modelId="{42E68F53-C65E-4CD6-B7F1-0813AC50299A}" type="presParOf" srcId="{02FF12FB-7332-4C08-8752-D3430BC4EEAA}" destId="{D1ADE18D-FF6D-419C-9CBF-6F03FF12B531}" srcOrd="2" destOrd="0" presId="urn:microsoft.com/office/officeart/2005/8/layout/StepDownProcess"/>
    <dgm:cxn modelId="{B66937CC-BB65-482F-9FE7-7B2D2A42E3FF}" type="presParOf" srcId="{8D747B0C-DE5F-46E6-897B-2490EACA45B5}" destId="{F6940EE5-84B5-4BAA-9CE3-171CD33D876D}" srcOrd="3" destOrd="0" presId="urn:microsoft.com/office/officeart/2005/8/layout/StepDownProcess"/>
    <dgm:cxn modelId="{4349BA5F-FC0F-4396-A2D8-F892614B0083}" type="presParOf" srcId="{8D747B0C-DE5F-46E6-897B-2490EACA45B5}" destId="{33658E54-3A6A-4C66-9C7F-0111BF28EAE5}" srcOrd="4" destOrd="0" presId="urn:microsoft.com/office/officeart/2005/8/layout/StepDownProcess"/>
    <dgm:cxn modelId="{8870C142-8B23-4040-8B7D-A744EE8C1FC1}" type="presParOf" srcId="{33658E54-3A6A-4C66-9C7F-0111BF28EAE5}" destId="{5495E455-6A2B-4FFF-973F-A2061A5059A9}" srcOrd="0" destOrd="0" presId="urn:microsoft.com/office/officeart/2005/8/layout/StepDownProces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93B63E-E01A-4CCA-A406-78E8D726A175}" type="doc">
      <dgm:prSet loTypeId="urn:microsoft.com/office/officeart/2005/8/layout/process4" loCatId="process" qsTypeId="urn:microsoft.com/office/officeart/2005/8/quickstyle/simple5" qsCatId="simple" csTypeId="urn:microsoft.com/office/officeart/2005/8/colors/accent1_2" csCatId="accent1" phldr="1"/>
      <dgm:spPr/>
      <dgm:t>
        <a:bodyPr/>
        <a:lstStyle/>
        <a:p>
          <a:endParaRPr lang="en-US"/>
        </a:p>
      </dgm:t>
    </dgm:pt>
    <dgm:pt modelId="{494EDF03-05F3-43FC-9A7A-92D3B2EF7979}">
      <dgm:prSet custT="1"/>
      <dgm:spPr/>
      <dgm:t>
        <a:bodyPr/>
        <a:lstStyle/>
        <a:p>
          <a:pPr algn="ctr"/>
          <a:r>
            <a:rPr lang="en-US" sz="2000" dirty="0">
              <a:latin typeface="Arial Black" pitchFamily="34" charset="0"/>
              <a:cs typeface="Times New Roman" panose="02020603050405020304" pitchFamily="18" charset="0"/>
            </a:rPr>
            <a:t>Counselors understand how workplace bullying impacts the mental health of other workers.  </a:t>
          </a:r>
        </a:p>
      </dgm:t>
    </dgm:pt>
    <dgm:pt modelId="{6CBD4C2F-7087-46D2-80B2-5AAD70597D79}" type="parTrans" cxnId="{C823C97E-6438-4FF7-9E16-BC91D80E932D}">
      <dgm:prSet/>
      <dgm:spPr/>
      <dgm:t>
        <a:bodyPr/>
        <a:lstStyle/>
        <a:p>
          <a:endParaRPr lang="en-US"/>
        </a:p>
      </dgm:t>
    </dgm:pt>
    <dgm:pt modelId="{D073344F-2A60-4DBF-9FBE-62E4D97AEF5A}" type="sibTrans" cxnId="{C823C97E-6438-4FF7-9E16-BC91D80E932D}">
      <dgm:prSet/>
      <dgm:spPr/>
      <dgm:t>
        <a:bodyPr/>
        <a:lstStyle/>
        <a:p>
          <a:endParaRPr lang="en-US"/>
        </a:p>
      </dgm:t>
    </dgm:pt>
    <dgm:pt modelId="{6E0B6EF8-D630-4FD0-8BD8-DA78C78A0CC4}">
      <dgm:prSet custT="1"/>
      <dgm:spPr/>
      <dgm:t>
        <a:bodyPr/>
        <a:lstStyle/>
        <a:p>
          <a:pPr algn="ctr"/>
          <a:r>
            <a:rPr lang="en-US" sz="2000" dirty="0">
              <a:latin typeface="Arial Black" pitchFamily="34" charset="0"/>
              <a:cs typeface="Times New Roman" panose="02020603050405020304" pitchFamily="18" charset="0"/>
            </a:rPr>
            <a:t>Counselors use self evaluation to become more aware of their own moods and emotions in their own workplace settings.</a:t>
          </a:r>
        </a:p>
      </dgm:t>
    </dgm:pt>
    <dgm:pt modelId="{D3C289D9-A952-4748-BC53-193E4873ED5F}" type="parTrans" cxnId="{0EACA7D3-AE65-4963-84C7-0931A99DE829}">
      <dgm:prSet/>
      <dgm:spPr/>
      <dgm:t>
        <a:bodyPr/>
        <a:lstStyle/>
        <a:p>
          <a:endParaRPr lang="en-US"/>
        </a:p>
      </dgm:t>
    </dgm:pt>
    <dgm:pt modelId="{64E33C11-E379-4193-99E1-AAD65F1DAACE}" type="sibTrans" cxnId="{0EACA7D3-AE65-4963-84C7-0931A99DE829}">
      <dgm:prSet/>
      <dgm:spPr/>
      <dgm:t>
        <a:bodyPr/>
        <a:lstStyle/>
        <a:p>
          <a:endParaRPr lang="en-US"/>
        </a:p>
      </dgm:t>
    </dgm:pt>
    <dgm:pt modelId="{68AF05C1-76EE-495E-91BB-5087C0F58851}">
      <dgm:prSet custT="1"/>
      <dgm:spPr/>
      <dgm:t>
        <a:bodyPr/>
        <a:lstStyle/>
        <a:p>
          <a:r>
            <a:rPr lang="en-US" sz="2000" dirty="0">
              <a:latin typeface="Arial Black" pitchFamily="34" charset="0"/>
              <a:cs typeface="Times New Roman" panose="02020603050405020304" pitchFamily="18" charset="0"/>
            </a:rPr>
            <a:t>Counselors become able to describe their own attitudes about their lived experiences in workplace bullying atmospheres.</a:t>
          </a:r>
        </a:p>
      </dgm:t>
    </dgm:pt>
    <dgm:pt modelId="{F6077101-5055-41CA-9B1D-A4C7174202DA}" type="parTrans" cxnId="{8AA747A0-9DB0-49CC-9193-15F9A1F9614A}">
      <dgm:prSet/>
      <dgm:spPr/>
      <dgm:t>
        <a:bodyPr/>
        <a:lstStyle/>
        <a:p>
          <a:endParaRPr lang="en-US"/>
        </a:p>
      </dgm:t>
    </dgm:pt>
    <dgm:pt modelId="{FC1A2AD9-6F52-4FED-8012-5678994F4F38}" type="sibTrans" cxnId="{8AA747A0-9DB0-49CC-9193-15F9A1F9614A}">
      <dgm:prSet/>
      <dgm:spPr/>
      <dgm:t>
        <a:bodyPr/>
        <a:lstStyle/>
        <a:p>
          <a:endParaRPr lang="en-US"/>
        </a:p>
      </dgm:t>
    </dgm:pt>
    <dgm:pt modelId="{88180B03-69A1-4F74-BDC9-D5832CE5CA75}" type="pres">
      <dgm:prSet presAssocID="{6993B63E-E01A-4CCA-A406-78E8D726A175}" presName="Name0" presStyleCnt="0">
        <dgm:presLayoutVars>
          <dgm:dir/>
          <dgm:animLvl val="lvl"/>
          <dgm:resizeHandles val="exact"/>
        </dgm:presLayoutVars>
      </dgm:prSet>
      <dgm:spPr/>
      <dgm:t>
        <a:bodyPr/>
        <a:lstStyle/>
        <a:p>
          <a:endParaRPr lang="en-US"/>
        </a:p>
      </dgm:t>
    </dgm:pt>
    <dgm:pt modelId="{0DD79529-3CDB-48A2-9C95-299D86558967}" type="pres">
      <dgm:prSet presAssocID="{68AF05C1-76EE-495E-91BB-5087C0F58851}" presName="boxAndChildren" presStyleCnt="0"/>
      <dgm:spPr/>
    </dgm:pt>
    <dgm:pt modelId="{B6AC7377-FF9D-4F94-87D9-A403F0692D0F}" type="pres">
      <dgm:prSet presAssocID="{68AF05C1-76EE-495E-91BB-5087C0F58851}" presName="parentTextBox" presStyleLbl="node1" presStyleIdx="0" presStyleCnt="3"/>
      <dgm:spPr/>
      <dgm:t>
        <a:bodyPr/>
        <a:lstStyle/>
        <a:p>
          <a:endParaRPr lang="en-US"/>
        </a:p>
      </dgm:t>
    </dgm:pt>
    <dgm:pt modelId="{AD3D16BA-A604-4589-A58C-09508FAFC51F}" type="pres">
      <dgm:prSet presAssocID="{64E33C11-E379-4193-99E1-AAD65F1DAACE}" presName="sp" presStyleCnt="0"/>
      <dgm:spPr/>
    </dgm:pt>
    <dgm:pt modelId="{694FDEDB-3B60-4D03-931B-E8EEC4CBEDCA}" type="pres">
      <dgm:prSet presAssocID="{6E0B6EF8-D630-4FD0-8BD8-DA78C78A0CC4}" presName="arrowAndChildren" presStyleCnt="0"/>
      <dgm:spPr/>
    </dgm:pt>
    <dgm:pt modelId="{281A08CF-0B7B-476F-8164-19341ED3285E}" type="pres">
      <dgm:prSet presAssocID="{6E0B6EF8-D630-4FD0-8BD8-DA78C78A0CC4}" presName="parentTextArrow" presStyleLbl="node1" presStyleIdx="1" presStyleCnt="3"/>
      <dgm:spPr/>
      <dgm:t>
        <a:bodyPr/>
        <a:lstStyle/>
        <a:p>
          <a:endParaRPr lang="en-US"/>
        </a:p>
      </dgm:t>
    </dgm:pt>
    <dgm:pt modelId="{39D61218-C983-4733-B19A-1AC40679AF29}" type="pres">
      <dgm:prSet presAssocID="{D073344F-2A60-4DBF-9FBE-62E4D97AEF5A}" presName="sp" presStyleCnt="0"/>
      <dgm:spPr/>
    </dgm:pt>
    <dgm:pt modelId="{D6438400-B391-40CA-A886-2A1013D87420}" type="pres">
      <dgm:prSet presAssocID="{494EDF03-05F3-43FC-9A7A-92D3B2EF7979}" presName="arrowAndChildren" presStyleCnt="0"/>
      <dgm:spPr/>
    </dgm:pt>
    <dgm:pt modelId="{501588F0-E646-4FA9-98E6-5281C8062369}" type="pres">
      <dgm:prSet presAssocID="{494EDF03-05F3-43FC-9A7A-92D3B2EF7979}" presName="parentTextArrow" presStyleLbl="node1" presStyleIdx="2" presStyleCnt="3" custLinFactNeighborY="-46"/>
      <dgm:spPr/>
      <dgm:t>
        <a:bodyPr/>
        <a:lstStyle/>
        <a:p>
          <a:endParaRPr lang="en-US"/>
        </a:p>
      </dgm:t>
    </dgm:pt>
  </dgm:ptLst>
  <dgm:cxnLst>
    <dgm:cxn modelId="{577F54A7-EB56-42A9-A6C7-30242FB06EAD}" type="presOf" srcId="{6993B63E-E01A-4CCA-A406-78E8D726A175}" destId="{88180B03-69A1-4F74-BDC9-D5832CE5CA75}" srcOrd="0" destOrd="0" presId="urn:microsoft.com/office/officeart/2005/8/layout/process4"/>
    <dgm:cxn modelId="{8AC6F457-C7B1-44D1-B8A7-BFAA0C2BC84B}" type="presOf" srcId="{68AF05C1-76EE-495E-91BB-5087C0F58851}" destId="{B6AC7377-FF9D-4F94-87D9-A403F0692D0F}" srcOrd="0" destOrd="0" presId="urn:microsoft.com/office/officeart/2005/8/layout/process4"/>
    <dgm:cxn modelId="{D1EC2091-72ED-44C2-9E3B-4EE16FCC26D8}" type="presOf" srcId="{494EDF03-05F3-43FC-9A7A-92D3B2EF7979}" destId="{501588F0-E646-4FA9-98E6-5281C8062369}" srcOrd="0" destOrd="0" presId="urn:microsoft.com/office/officeart/2005/8/layout/process4"/>
    <dgm:cxn modelId="{C823C97E-6438-4FF7-9E16-BC91D80E932D}" srcId="{6993B63E-E01A-4CCA-A406-78E8D726A175}" destId="{494EDF03-05F3-43FC-9A7A-92D3B2EF7979}" srcOrd="0" destOrd="0" parTransId="{6CBD4C2F-7087-46D2-80B2-5AAD70597D79}" sibTransId="{D073344F-2A60-4DBF-9FBE-62E4D97AEF5A}"/>
    <dgm:cxn modelId="{476D5A6B-957D-4F3A-B454-5A0E79AFA80C}" type="presOf" srcId="{6E0B6EF8-D630-4FD0-8BD8-DA78C78A0CC4}" destId="{281A08CF-0B7B-476F-8164-19341ED3285E}" srcOrd="0" destOrd="0" presId="urn:microsoft.com/office/officeart/2005/8/layout/process4"/>
    <dgm:cxn modelId="{8AA747A0-9DB0-49CC-9193-15F9A1F9614A}" srcId="{6993B63E-E01A-4CCA-A406-78E8D726A175}" destId="{68AF05C1-76EE-495E-91BB-5087C0F58851}" srcOrd="2" destOrd="0" parTransId="{F6077101-5055-41CA-9B1D-A4C7174202DA}" sibTransId="{FC1A2AD9-6F52-4FED-8012-5678994F4F38}"/>
    <dgm:cxn modelId="{0EACA7D3-AE65-4963-84C7-0931A99DE829}" srcId="{6993B63E-E01A-4CCA-A406-78E8D726A175}" destId="{6E0B6EF8-D630-4FD0-8BD8-DA78C78A0CC4}" srcOrd="1" destOrd="0" parTransId="{D3C289D9-A952-4748-BC53-193E4873ED5F}" sibTransId="{64E33C11-E379-4193-99E1-AAD65F1DAACE}"/>
    <dgm:cxn modelId="{28C396D6-DD5D-41F2-9034-E87D5A070A18}" type="presParOf" srcId="{88180B03-69A1-4F74-BDC9-D5832CE5CA75}" destId="{0DD79529-3CDB-48A2-9C95-299D86558967}" srcOrd="0" destOrd="0" presId="urn:microsoft.com/office/officeart/2005/8/layout/process4"/>
    <dgm:cxn modelId="{6B7151BE-7E46-4C04-8DBE-32942DE3B5BB}" type="presParOf" srcId="{0DD79529-3CDB-48A2-9C95-299D86558967}" destId="{B6AC7377-FF9D-4F94-87D9-A403F0692D0F}" srcOrd="0" destOrd="0" presId="urn:microsoft.com/office/officeart/2005/8/layout/process4"/>
    <dgm:cxn modelId="{3F75AD24-EE9C-4CE4-A856-8A9FDB1FC02F}" type="presParOf" srcId="{88180B03-69A1-4F74-BDC9-D5832CE5CA75}" destId="{AD3D16BA-A604-4589-A58C-09508FAFC51F}" srcOrd="1" destOrd="0" presId="urn:microsoft.com/office/officeart/2005/8/layout/process4"/>
    <dgm:cxn modelId="{B117292D-E28E-430D-B898-C285A0BD7659}" type="presParOf" srcId="{88180B03-69A1-4F74-BDC9-D5832CE5CA75}" destId="{694FDEDB-3B60-4D03-931B-E8EEC4CBEDCA}" srcOrd="2" destOrd="0" presId="urn:microsoft.com/office/officeart/2005/8/layout/process4"/>
    <dgm:cxn modelId="{6C981C3E-38EA-4721-BD17-A7C054BA180E}" type="presParOf" srcId="{694FDEDB-3B60-4D03-931B-E8EEC4CBEDCA}" destId="{281A08CF-0B7B-476F-8164-19341ED3285E}" srcOrd="0" destOrd="0" presId="urn:microsoft.com/office/officeart/2005/8/layout/process4"/>
    <dgm:cxn modelId="{88CEE0BB-1D7A-4D89-8227-5416388B0012}" type="presParOf" srcId="{88180B03-69A1-4F74-BDC9-D5832CE5CA75}" destId="{39D61218-C983-4733-B19A-1AC40679AF29}" srcOrd="3" destOrd="0" presId="urn:microsoft.com/office/officeart/2005/8/layout/process4"/>
    <dgm:cxn modelId="{51373D5F-7090-4956-94DD-A80946A60022}" type="presParOf" srcId="{88180B03-69A1-4F74-BDC9-D5832CE5CA75}" destId="{D6438400-B391-40CA-A886-2A1013D87420}" srcOrd="4" destOrd="0" presId="urn:microsoft.com/office/officeart/2005/8/layout/process4"/>
    <dgm:cxn modelId="{68D8E700-90A8-49E6-B53D-B84208C4C9CD}" type="presParOf" srcId="{D6438400-B391-40CA-A886-2A1013D87420}" destId="{501588F0-E646-4FA9-98E6-5281C8062369}"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CB52EF-2B0D-4A4A-9EC1-F4C34F936ED9}">
      <dsp:nvSpPr>
        <dsp:cNvPr id="0" name=""/>
        <dsp:cNvSpPr/>
      </dsp:nvSpPr>
      <dsp:spPr>
        <a:xfrm rot="5400000">
          <a:off x="2081027" y="780975"/>
          <a:ext cx="721995" cy="821966"/>
        </a:xfrm>
        <a:prstGeom prst="bentUpArrow">
          <a:avLst>
            <a:gd name="adj1" fmla="val 32840"/>
            <a:gd name="adj2" fmla="val 25000"/>
            <a:gd name="adj3" fmla="val 35780"/>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E8B216-6D25-41B6-91EF-38C43A31E472}">
      <dsp:nvSpPr>
        <dsp:cNvPr id="0" name=""/>
        <dsp:cNvSpPr/>
      </dsp:nvSpPr>
      <dsp:spPr>
        <a:xfrm>
          <a:off x="1195157" y="0"/>
          <a:ext cx="3061010" cy="850751"/>
        </a:xfrm>
        <a:prstGeom prst="roundRect">
          <a:avLst>
            <a:gd name="adj" fmla="val 1667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solidFill>
                <a:schemeClr val="tx1"/>
              </a:solidFill>
              <a:latin typeface="Arial Black" pitchFamily="34" charset="0"/>
              <a:cs typeface="Times New Roman" panose="02020603050405020304" pitchFamily="18" charset="0"/>
            </a:rPr>
            <a:t>Workplace Bullying</a:t>
          </a:r>
        </a:p>
      </dsp:txBody>
      <dsp:txXfrm>
        <a:off x="1195157" y="0"/>
        <a:ext cx="3061010" cy="850751"/>
      </dsp:txXfrm>
    </dsp:sp>
    <dsp:sp modelId="{BEBB1E48-4FDB-4981-ADE7-1D07EE281412}">
      <dsp:nvSpPr>
        <dsp:cNvPr id="0" name=""/>
        <dsp:cNvSpPr/>
      </dsp:nvSpPr>
      <dsp:spPr>
        <a:xfrm>
          <a:off x="2993649" y="96344"/>
          <a:ext cx="883977" cy="687614"/>
        </a:xfrm>
        <a:prstGeom prst="rect">
          <a:avLst/>
        </a:prstGeom>
        <a:noFill/>
        <a:ln>
          <a:noFill/>
        </a:ln>
        <a:effectLst/>
      </dsp:spPr>
      <dsp:style>
        <a:lnRef idx="0">
          <a:scrgbClr r="0" g="0" b="0"/>
        </a:lnRef>
        <a:fillRef idx="0">
          <a:scrgbClr r="0" g="0" b="0"/>
        </a:fillRef>
        <a:effectRef idx="0">
          <a:scrgbClr r="0" g="0" b="0"/>
        </a:effectRef>
        <a:fontRef idx="minor"/>
      </dsp:style>
    </dsp:sp>
    <dsp:sp modelId="{A8706490-3B59-4DE2-90D0-F653E62C33E3}">
      <dsp:nvSpPr>
        <dsp:cNvPr id="0" name=""/>
        <dsp:cNvSpPr/>
      </dsp:nvSpPr>
      <dsp:spPr>
        <a:xfrm rot="5400000">
          <a:off x="3507260" y="1768345"/>
          <a:ext cx="721995" cy="821966"/>
        </a:xfrm>
        <a:prstGeom prst="bentUpArrow">
          <a:avLst>
            <a:gd name="adj1" fmla="val 32840"/>
            <a:gd name="adj2" fmla="val 25000"/>
            <a:gd name="adj3" fmla="val 35780"/>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498E83-EF7B-48A5-B390-5F6129656ACC}">
      <dsp:nvSpPr>
        <dsp:cNvPr id="0" name=""/>
        <dsp:cNvSpPr/>
      </dsp:nvSpPr>
      <dsp:spPr>
        <a:xfrm>
          <a:off x="2881029" y="885243"/>
          <a:ext cx="3298514" cy="930270"/>
        </a:xfrm>
        <a:prstGeom prst="roundRect">
          <a:avLst>
            <a:gd name="adj" fmla="val 1667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solidFill>
                <a:schemeClr val="tx1"/>
              </a:solidFill>
              <a:latin typeface="Arial Black" pitchFamily="34" charset="0"/>
              <a:cs typeface="Times New Roman" panose="02020603050405020304" pitchFamily="18" charset="0"/>
            </a:rPr>
            <a:t>Effect on Employees’ Moods and Emotions</a:t>
          </a:r>
        </a:p>
      </dsp:txBody>
      <dsp:txXfrm>
        <a:off x="2881029" y="885243"/>
        <a:ext cx="3298514" cy="930270"/>
      </dsp:txXfrm>
    </dsp:sp>
    <dsp:sp modelId="{D1ADE18D-FF6D-419C-9CBF-6F03FF12B531}">
      <dsp:nvSpPr>
        <dsp:cNvPr id="0" name=""/>
        <dsp:cNvSpPr/>
      </dsp:nvSpPr>
      <dsp:spPr>
        <a:xfrm>
          <a:off x="4581686" y="1091778"/>
          <a:ext cx="883977" cy="687614"/>
        </a:xfrm>
        <a:prstGeom prst="rect">
          <a:avLst/>
        </a:prstGeom>
        <a:noFill/>
        <a:ln>
          <a:noFill/>
        </a:ln>
        <a:effectLst/>
      </dsp:spPr>
      <dsp:style>
        <a:lnRef idx="0">
          <a:scrgbClr r="0" g="0" b="0"/>
        </a:lnRef>
        <a:fillRef idx="0">
          <a:scrgbClr r="0" g="0" b="0"/>
        </a:fillRef>
        <a:effectRef idx="0">
          <a:scrgbClr r="0" g="0" b="0"/>
        </a:effectRef>
        <a:fontRef idx="minor"/>
      </dsp:style>
    </dsp:sp>
    <dsp:sp modelId="{5495E455-6A2B-4FFF-973F-A2061A5059A9}">
      <dsp:nvSpPr>
        <dsp:cNvPr id="0" name=""/>
        <dsp:cNvSpPr/>
      </dsp:nvSpPr>
      <dsp:spPr>
        <a:xfrm>
          <a:off x="4293311" y="1844308"/>
          <a:ext cx="3104668" cy="971991"/>
        </a:xfrm>
        <a:prstGeom prst="roundRect">
          <a:avLst>
            <a:gd name="adj" fmla="val 1667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solidFill>
                <a:schemeClr val="tx1"/>
              </a:solidFill>
              <a:latin typeface="Arial Black" pitchFamily="34" charset="0"/>
              <a:ea typeface="Tahoma" pitchFamily="34" charset="0"/>
              <a:cs typeface="Tahoma" pitchFamily="34" charset="0"/>
            </a:rPr>
            <a:t>Feelings of Job Dissatisfaction</a:t>
          </a:r>
        </a:p>
      </dsp:txBody>
      <dsp:txXfrm>
        <a:off x="4293311" y="1844308"/>
        <a:ext cx="3104668" cy="97199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6AC7377-FF9D-4F94-87D9-A403F0692D0F}">
      <dsp:nvSpPr>
        <dsp:cNvPr id="0" name=""/>
        <dsp:cNvSpPr/>
      </dsp:nvSpPr>
      <dsp:spPr>
        <a:xfrm>
          <a:off x="0" y="4081212"/>
          <a:ext cx="8123936" cy="1339545"/>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a:latin typeface="Arial Black" pitchFamily="34" charset="0"/>
              <a:cs typeface="Times New Roman" panose="02020603050405020304" pitchFamily="18" charset="0"/>
            </a:rPr>
            <a:t>Counselors become able to describe their own attitudes about their lived experiences in workplace bullying atmospheres.</a:t>
          </a:r>
        </a:p>
      </dsp:txBody>
      <dsp:txXfrm>
        <a:off x="0" y="4081212"/>
        <a:ext cx="8123936" cy="1339545"/>
      </dsp:txXfrm>
    </dsp:sp>
    <dsp:sp modelId="{281A08CF-0B7B-476F-8164-19341ED3285E}">
      <dsp:nvSpPr>
        <dsp:cNvPr id="0" name=""/>
        <dsp:cNvSpPr/>
      </dsp:nvSpPr>
      <dsp:spPr>
        <a:xfrm rot="10800000">
          <a:off x="0" y="2041085"/>
          <a:ext cx="8123936" cy="2060220"/>
        </a:xfrm>
        <a:prstGeom prst="upArrowCallou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a:latin typeface="Arial Black" pitchFamily="34" charset="0"/>
              <a:cs typeface="Times New Roman" panose="02020603050405020304" pitchFamily="18" charset="0"/>
            </a:rPr>
            <a:t>Counselors use self evaluation to become more aware of their own moods and emotions in their own workplace settings.</a:t>
          </a:r>
        </a:p>
      </dsp:txBody>
      <dsp:txXfrm rot="10800000">
        <a:off x="0" y="2041085"/>
        <a:ext cx="8123936" cy="2060220"/>
      </dsp:txXfrm>
    </dsp:sp>
    <dsp:sp modelId="{501588F0-E646-4FA9-98E6-5281C8062369}">
      <dsp:nvSpPr>
        <dsp:cNvPr id="0" name=""/>
        <dsp:cNvSpPr/>
      </dsp:nvSpPr>
      <dsp:spPr>
        <a:xfrm rot="10800000">
          <a:off x="0" y="10"/>
          <a:ext cx="8123936" cy="2060220"/>
        </a:xfrm>
        <a:prstGeom prst="upArrowCallou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a:latin typeface="Arial Black" pitchFamily="34" charset="0"/>
              <a:cs typeface="Times New Roman" panose="02020603050405020304" pitchFamily="18" charset="0"/>
            </a:rPr>
            <a:t>Counselors understand how workplace bullying impacts the mental health of other workers.  </a:t>
          </a:r>
        </a:p>
      </dsp:txBody>
      <dsp:txXfrm rot="10800000">
        <a:off x="0" y="10"/>
        <a:ext cx="8123936" cy="2060220"/>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2FACC1-311C-48E6-9F99-20A1CD4B9FBD}" type="datetimeFigureOut">
              <a:rPr lang="en-US" smtClean="0"/>
              <a:pPr/>
              <a:t>10/4/2019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CDA9C8-FBEC-4267-9C3D-B274F678C2A6}" type="slidenum">
              <a:rPr lang="en-US" smtClean="0"/>
              <a:pPr/>
              <a:t>‹#›</a:t>
            </a:fld>
            <a:endParaRPr lang="en-US"/>
          </a:p>
        </p:txBody>
      </p:sp>
    </p:spTree>
    <p:extLst>
      <p:ext uri="{BB962C8B-B14F-4D97-AF65-F5344CB8AC3E}">
        <p14:creationId xmlns:p14="http://schemas.microsoft.com/office/powerpoint/2010/main" xmlns="" val="1048814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DA9C8-FBEC-4267-9C3D-B274F678C2A6}" type="slidenum">
              <a:rPr lang="en-US" smtClean="0"/>
              <a:pPr/>
              <a:t>1</a:t>
            </a:fld>
            <a:endParaRPr lang="en-US"/>
          </a:p>
        </p:txBody>
      </p:sp>
    </p:spTree>
    <p:extLst>
      <p:ext uri="{BB962C8B-B14F-4D97-AF65-F5344CB8AC3E}">
        <p14:creationId xmlns:p14="http://schemas.microsoft.com/office/powerpoint/2010/main" xmlns="" val="848985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smtClean="0">
                <a:latin typeface="Arial" pitchFamily="34" charset="0"/>
                <a:cs typeface="Arial" pitchFamily="34" charset="0"/>
              </a:rPr>
              <a:t>Workplace bullying is a pervasive issue that has been gaining momentum over the years. According to studies, almost half of the United States workers are affected by this problem.  For mental health counselors, their nature of work exposes them to bullying from different parties. In this case, bullying can target the mental and emotional aspect of the individual. People tend to focus on the patients being attended to by the health </a:t>
            </a:r>
            <a:r>
              <a:rPr lang="en-US" sz="2400" dirty="0" err="1" smtClean="0">
                <a:latin typeface="Arial" pitchFamily="34" charset="0"/>
                <a:cs typeface="Arial" pitchFamily="34" charset="0"/>
              </a:rPr>
              <a:t>counsellors</a:t>
            </a:r>
            <a:r>
              <a:rPr lang="en-US" sz="2400" dirty="0" smtClean="0">
                <a:latin typeface="Arial" pitchFamily="34" charset="0"/>
                <a:cs typeface="Arial" pitchFamily="34" charset="0"/>
              </a:rPr>
              <a:t> and forget about the mental health counselors themselves. This is the main reason why the sector remains neglected. </a:t>
            </a:r>
            <a:endParaRPr lang="en-US" sz="2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CCDA9C8-FBEC-4267-9C3D-B274F678C2A6}" type="slidenum">
              <a:rPr lang="en-US" smtClean="0"/>
              <a:pPr/>
              <a:t>2</a:t>
            </a:fld>
            <a:endParaRPr lang="en-US"/>
          </a:p>
        </p:txBody>
      </p:sp>
    </p:spTree>
    <p:extLst>
      <p:ext uri="{BB962C8B-B14F-4D97-AF65-F5344CB8AC3E}">
        <p14:creationId xmlns:p14="http://schemas.microsoft.com/office/powerpoint/2010/main" xmlns="" val="4278565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smtClean="0">
                <a:latin typeface="Arial" pitchFamily="34" charset="0"/>
                <a:cs typeface="Arial" pitchFamily="34" charset="0"/>
              </a:rPr>
              <a:t>For life experiences, some of the considerations of the research participant include the experiences, choices, as well as options. The impact of these factors on the individual’s perception of knowledge are also considered. The commonality of these life experiences can be studied qualitatively using phenomenological research. </a:t>
            </a:r>
            <a:endParaRPr lang="en-US" sz="2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CCDA9C8-FBEC-4267-9C3D-B274F678C2A6}" type="slidenum">
              <a:rPr lang="en-US" smtClean="0"/>
              <a:pPr/>
              <a:t>3</a:t>
            </a:fld>
            <a:endParaRPr lang="en-US"/>
          </a:p>
        </p:txBody>
      </p:sp>
    </p:spTree>
    <p:extLst>
      <p:ext uri="{BB962C8B-B14F-4D97-AF65-F5344CB8AC3E}">
        <p14:creationId xmlns:p14="http://schemas.microsoft.com/office/powerpoint/2010/main" xmlns="" val="2039808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smtClean="0">
                <a:latin typeface="Arial" pitchFamily="34" charset="0"/>
                <a:cs typeface="Arial" pitchFamily="34" charset="0"/>
              </a:rPr>
              <a:t>By understanding the life experiences of mental health counselors who are victims of bullying, it will be possible to identify their perception of the issue as well as their awareness of the problem. This will help in the prevention of the incidents and hence improved quality of work as well as delivery (Watkins, 2012). </a:t>
            </a:r>
            <a:endParaRPr lang="en-US" sz="2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CCDA9C8-FBEC-4267-9C3D-B274F678C2A6}" type="slidenum">
              <a:rPr lang="en-US" smtClean="0"/>
              <a:pPr/>
              <a:t>4</a:t>
            </a:fld>
            <a:endParaRPr lang="en-US"/>
          </a:p>
        </p:txBody>
      </p:sp>
    </p:spTree>
    <p:extLst>
      <p:ext uri="{BB962C8B-B14F-4D97-AF65-F5344CB8AC3E}">
        <p14:creationId xmlns:p14="http://schemas.microsoft.com/office/powerpoint/2010/main" xmlns="" val="3289355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smtClean="0">
                <a:latin typeface="Arial" pitchFamily="34" charset="0"/>
                <a:cs typeface="Arial" pitchFamily="34" charset="0"/>
              </a:rPr>
              <a:t>Low job satisfaction is perceived to be one of the impacts of bullying, not only among mental health counselors but also in other professions. In addition to this, bullying may also affect the psychological aspect of the victim hence leading to mental health disorders. </a:t>
            </a:r>
            <a:endParaRPr lang="en-US" sz="2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CCDA9C8-FBEC-4267-9C3D-B274F678C2A6}" type="slidenum">
              <a:rPr lang="en-US" smtClean="0"/>
              <a:pPr/>
              <a:t>5</a:t>
            </a:fld>
            <a:endParaRPr lang="en-US"/>
          </a:p>
        </p:txBody>
      </p:sp>
    </p:spTree>
    <p:extLst>
      <p:ext uri="{BB962C8B-B14F-4D97-AF65-F5344CB8AC3E}">
        <p14:creationId xmlns:p14="http://schemas.microsoft.com/office/powerpoint/2010/main" xmlns="" val="1571607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DA9C8-FBEC-4267-9C3D-B274F678C2A6}" type="slidenum">
              <a:rPr lang="en-US" smtClean="0"/>
              <a:pPr/>
              <a:t>6</a:t>
            </a:fld>
            <a:endParaRPr lang="en-US"/>
          </a:p>
        </p:txBody>
      </p:sp>
    </p:spTree>
    <p:extLst>
      <p:ext uri="{BB962C8B-B14F-4D97-AF65-F5344CB8AC3E}">
        <p14:creationId xmlns:p14="http://schemas.microsoft.com/office/powerpoint/2010/main" xmlns="" val="901663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CDA9C8-FBEC-4267-9C3D-B274F678C2A6}"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94A4E7-2479-4E42-BA61-7F51902DD30B}" type="datetimeFigureOut">
              <a:rPr lang="en-US" smtClean="0"/>
              <a:pPr/>
              <a:t>10/4/2019</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89506975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94A4E7-2479-4E42-BA61-7F51902DD30B}" type="datetimeFigureOut">
              <a:rPr lang="en-US" smtClean="0"/>
              <a:pPr/>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2758131970"/>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94A4E7-2479-4E42-BA61-7F51902DD30B}"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170218168"/>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94A4E7-2479-4E42-BA61-7F51902DD30B}"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642700757"/>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94A4E7-2479-4E42-BA61-7F51902DD30B}"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2956517155"/>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94A4E7-2479-4E42-BA61-7F51902DD30B}"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690711006"/>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94A4E7-2479-4E42-BA61-7F51902DD30B}"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1817603492"/>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94A4E7-2479-4E42-BA61-7F51902DD30B}"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1307924064"/>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94A4E7-2479-4E42-BA61-7F51902DD30B}"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361330833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94A4E7-2479-4E42-BA61-7F51902DD30B}"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401313284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94A4E7-2479-4E42-BA61-7F51902DD30B}"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4185754950"/>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94A4E7-2479-4E42-BA61-7F51902DD30B}" type="datetimeFigureOut">
              <a:rPr lang="en-US" smtClean="0"/>
              <a:pPr/>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2171508902"/>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94A4E7-2479-4E42-BA61-7F51902DD30B}" type="datetimeFigureOut">
              <a:rPr lang="en-US" smtClean="0"/>
              <a:pPr/>
              <a:t>10/4/2019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3009669957"/>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94A4E7-2479-4E42-BA61-7F51902DD30B}" type="datetimeFigureOut">
              <a:rPr lang="en-US" smtClean="0"/>
              <a:pPr/>
              <a:t>10/4/2019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3810976092"/>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4A4E7-2479-4E42-BA61-7F51902DD30B}" type="datetimeFigureOut">
              <a:rPr lang="en-US" smtClean="0"/>
              <a:pPr/>
              <a:t>10/4/2019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589337515"/>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extLst>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94A4E7-2479-4E42-BA61-7F51902DD30B}" type="datetimeFigureOut">
              <a:rPr lang="en-US" smtClean="0"/>
              <a:pPr/>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57809895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94A4E7-2479-4E42-BA61-7F51902DD30B}" type="datetimeFigureOut">
              <a:rPr lang="en-US" smtClean="0"/>
              <a:pPr/>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14132192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494A4E7-2479-4E42-BA61-7F51902DD30B}" type="datetimeFigureOut">
              <a:rPr lang="en-US" smtClean="0"/>
              <a:pPr/>
              <a:t>10/4/2019</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38017A0-1A73-3547-BC9E-428FCCF2664D}" type="slidenum">
              <a:rPr lang="en-US" smtClean="0"/>
              <a:pPr/>
              <a:t>‹#›</a:t>
            </a:fld>
            <a:endParaRPr lang="en-US"/>
          </a:p>
        </p:txBody>
      </p:sp>
    </p:spTree>
    <p:extLst>
      <p:ext uri="{BB962C8B-B14F-4D97-AF65-F5344CB8AC3E}">
        <p14:creationId xmlns:p14="http://schemas.microsoft.com/office/powerpoint/2010/main" xmlns="" val="939512156"/>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 id="2147483907" r:id="rId13"/>
    <p:sldLayoutId id="2147483908" r:id="rId14"/>
    <p:sldLayoutId id="2147483909" r:id="rId15"/>
    <p:sldLayoutId id="2147483910" r:id="rId16"/>
    <p:sldLayoutId id="2147483911" r:id="rId17"/>
  </p:sldLayoutIdLst>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oi.org/10.1097/NNA.0000000000000052" TargetMode="External"/><Relationship Id="rId2" Type="http://schemas.openxmlformats.org/officeDocument/2006/relationships/hyperlink" Target="https://www.counseling.org/docs/default-source/default-document-library/2014-code-of-ethics-finaladdress.pdf?sfvrsn=96b532c_2" TargetMode="External"/><Relationship Id="rId1" Type="http://schemas.openxmlformats.org/officeDocument/2006/relationships/slideLayout" Target="../slideLayouts/slideLayout2.xml"/><Relationship Id="rId6" Type="http://schemas.openxmlformats.org/officeDocument/2006/relationships/hyperlink" Target="https://doi.org/10.3389/fpsyg.2016.00060" TargetMode="External"/><Relationship Id="rId5" Type="http://schemas.openxmlformats.org/officeDocument/2006/relationships/hyperlink" Target="https://doi.org/10.3390/ijerph13050448" TargetMode="External"/><Relationship Id="rId4" Type="http://schemas.openxmlformats.org/officeDocument/2006/relationships/hyperlink" Target="https://search.ebscohost.com/login.aspx?direct=true&amp;AuthType=shib&amp;db=eric&amp;AN=EJ1027607&amp;site=ehost-live"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doi.org/10.1177/1049732317723889" TargetMode="External"/><Relationship Id="rId2" Type="http://schemas.openxmlformats.org/officeDocument/2006/relationships/hyperlink" Target="https://doi.org/10.5334/dsj-2017-04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E0AB22-749F-1043-9F39-149F9B2BC96F}"/>
              </a:ext>
            </a:extLst>
          </p:cNvPr>
          <p:cNvSpPr>
            <a:spLocks noGrp="1"/>
          </p:cNvSpPr>
          <p:nvPr>
            <p:ph type="ctrTitle"/>
          </p:nvPr>
        </p:nvSpPr>
        <p:spPr>
          <a:xfrm>
            <a:off x="1524000" y="1122363"/>
            <a:ext cx="9144000" cy="1511109"/>
          </a:xfrm>
        </p:spPr>
        <p:txBody>
          <a:bodyPr>
            <a:noAutofit/>
          </a:bodyPr>
          <a:lstStyle/>
          <a:p>
            <a:pPr algn="ctr"/>
            <a:r>
              <a:rPr lang="en-US" sz="3600" dirty="0">
                <a:latin typeface="Arial" pitchFamily="34" charset="0"/>
                <a:cs typeface="Arial" pitchFamily="34" charset="0"/>
              </a:rPr>
              <a:t>Qualitative Research </a:t>
            </a:r>
            <a:r>
              <a:rPr lang="en-US" sz="3600" dirty="0" smtClean="0">
                <a:latin typeface="Arial" pitchFamily="34" charset="0"/>
                <a:cs typeface="Arial" pitchFamily="34" charset="0"/>
              </a:rPr>
              <a:t>Proposal: </a:t>
            </a:r>
            <a:r>
              <a:rPr lang="en-US" sz="3600" dirty="0" smtClean="0">
                <a:latin typeface="Arial Black" pitchFamily="34" charset="0"/>
                <a:cs typeface="Times New Roman" panose="02020603050405020304" pitchFamily="18" charset="0"/>
              </a:rPr>
              <a:t>Workplace</a:t>
            </a:r>
            <a:r>
              <a:rPr lang="en-US" sz="3600" b="1" dirty="0" smtClean="0">
                <a:latin typeface="Arial Black" pitchFamily="34" charset="0"/>
                <a:cs typeface="Times New Roman" panose="02020603050405020304" pitchFamily="18" charset="0"/>
              </a:rPr>
              <a:t> Bullying Experiences</a:t>
            </a:r>
            <a:r>
              <a:rPr lang="en-US" sz="4000" b="1" dirty="0" smtClean="0">
                <a:latin typeface="Arial Black" pitchFamily="34" charset="0"/>
                <a:cs typeface="Times New Roman" panose="02020603050405020304" pitchFamily="18" charset="0"/>
              </a:rPr>
              <a:t/>
            </a:r>
            <a:br>
              <a:rPr lang="en-US" sz="4000" b="1" dirty="0" smtClean="0">
                <a:latin typeface="Arial Black" pitchFamily="34" charset="0"/>
                <a:cs typeface="Times New Roman" panose="02020603050405020304" pitchFamily="18" charset="0"/>
              </a:rPr>
            </a:br>
            <a:endParaRPr lang="en-US" sz="4000" dirty="0">
              <a:latin typeface="Arial Black"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xmlns="" id="{0E24EFE2-9EA9-8641-9D90-826AFCA0B5B3}"/>
              </a:ext>
            </a:extLst>
          </p:cNvPr>
          <p:cNvSpPr>
            <a:spLocks noGrp="1"/>
          </p:cNvSpPr>
          <p:nvPr>
            <p:ph type="subTitle" idx="1"/>
          </p:nvPr>
        </p:nvSpPr>
        <p:spPr>
          <a:xfrm>
            <a:off x="1524000" y="2840736"/>
            <a:ext cx="9144000" cy="2779776"/>
          </a:xfrm>
        </p:spPr>
        <p:txBody>
          <a:bodyPr>
            <a:normAutofit/>
          </a:bodyPr>
          <a:lstStyle/>
          <a:p>
            <a:endParaRPr lang="en-US" dirty="0"/>
          </a:p>
          <a:p>
            <a:pPr algn="ctr"/>
            <a:r>
              <a:rPr lang="en-US" sz="2800" dirty="0" smtClean="0">
                <a:latin typeface="Arial" pitchFamily="34" charset="0"/>
                <a:cs typeface="Arial" pitchFamily="34" charset="0"/>
              </a:rPr>
              <a:t>Student’s Name</a:t>
            </a:r>
          </a:p>
          <a:p>
            <a:pPr algn="ctr"/>
            <a:r>
              <a:rPr lang="en-US" sz="2800" dirty="0" smtClean="0">
                <a:latin typeface="Arial" pitchFamily="34" charset="0"/>
                <a:cs typeface="Arial" pitchFamily="34" charset="0"/>
              </a:rPr>
              <a:t>Institution</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xmlns="" val="1807449466"/>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B2A55B-A22A-A540-83E6-F4589E5E7812}"/>
              </a:ext>
            </a:extLst>
          </p:cNvPr>
          <p:cNvSpPr>
            <a:spLocks noGrp="1"/>
          </p:cNvSpPr>
          <p:nvPr>
            <p:ph type="title"/>
          </p:nvPr>
        </p:nvSpPr>
        <p:spPr>
          <a:xfrm>
            <a:off x="1484311" y="185929"/>
            <a:ext cx="10018713" cy="1325880"/>
          </a:xfrm>
        </p:spPr>
        <p:txBody>
          <a:bodyPr>
            <a:normAutofit/>
          </a:bodyPr>
          <a:lstStyle/>
          <a:p>
            <a:r>
              <a:rPr lang="en-US" sz="3600" dirty="0" smtClean="0">
                <a:latin typeface="Arial Black" pitchFamily="34" charset="0"/>
                <a:cs typeface="Times New Roman" panose="02020603050405020304" pitchFamily="18" charset="0"/>
              </a:rPr>
              <a:t>RESEARCHER’S ROLE / BIAS</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ABC7844C-5FA0-D842-9E3C-735BA445F371}"/>
              </a:ext>
            </a:extLst>
          </p:cNvPr>
          <p:cNvSpPr>
            <a:spLocks noGrp="1"/>
          </p:cNvSpPr>
          <p:nvPr>
            <p:ph idx="1"/>
          </p:nvPr>
        </p:nvSpPr>
        <p:spPr>
          <a:xfrm>
            <a:off x="1341120" y="1511810"/>
            <a:ext cx="10460736" cy="5346190"/>
          </a:xfrm>
        </p:spPr>
        <p:txBody>
          <a:bodyPr>
            <a:normAutofit/>
          </a:bodyPr>
          <a:lstStyle/>
          <a:p>
            <a:pPr>
              <a:buSzPct val="100000"/>
              <a:buFont typeface="Wingdings" panose="05000000000000000000" pitchFamily="2" charset="2"/>
              <a:buChar char="v"/>
            </a:pPr>
            <a:r>
              <a:rPr lang="en-US" sz="2400" dirty="0">
                <a:latin typeface="Arial" pitchFamily="34" charset="0"/>
                <a:cs typeface="Arial" pitchFamily="34" charset="0"/>
              </a:rPr>
              <a:t>What is the researcher’s connection to the study?  </a:t>
            </a:r>
          </a:p>
          <a:p>
            <a:pPr lvl="1">
              <a:buSzPct val="100000"/>
              <a:buFont typeface="Wingdings" panose="05000000000000000000" pitchFamily="2" charset="2"/>
              <a:buChar char="v"/>
            </a:pPr>
            <a:r>
              <a:rPr lang="en-US" sz="2200" dirty="0">
                <a:latin typeface="Arial" pitchFamily="34" charset="0"/>
                <a:cs typeface="Arial" pitchFamily="34" charset="0"/>
              </a:rPr>
              <a:t>One of the researchers (Sara) connects to this study from her own personal experiences and witnessing of bullying, including workplace gossiping among co-workers in the past.</a:t>
            </a:r>
          </a:p>
          <a:p>
            <a:pPr lvl="1">
              <a:buSzPct val="100000"/>
              <a:buFont typeface="Wingdings" panose="05000000000000000000" pitchFamily="2" charset="2"/>
              <a:buChar char="v"/>
            </a:pPr>
            <a:r>
              <a:rPr lang="en-US" sz="2200" dirty="0">
                <a:latin typeface="Arial" pitchFamily="34" charset="0"/>
                <a:cs typeface="Arial" pitchFamily="34" charset="0"/>
              </a:rPr>
              <a:t>Researcher bias (for Patti) includes previous victimization of workplace bullying.  Researcher has been a victim of workplace bullying in two separate work environments in the past 15 years.  </a:t>
            </a:r>
          </a:p>
          <a:p>
            <a:pPr lvl="1">
              <a:buSzPct val="100000"/>
              <a:buFont typeface="Wingdings" panose="05000000000000000000" pitchFamily="2" charset="2"/>
              <a:buChar char="v"/>
            </a:pPr>
            <a:r>
              <a:rPr lang="en-US" sz="2200" dirty="0">
                <a:latin typeface="Arial" pitchFamily="34" charset="0"/>
                <a:cs typeface="Arial" pitchFamily="34" charset="0"/>
              </a:rPr>
              <a:t>Researcher (Megan) has minimal experience with being a target of workplace bullying but has experienced being a bystander to bullying, both supervisory and by coworkers. </a:t>
            </a:r>
          </a:p>
          <a:p>
            <a:pPr lvl="1">
              <a:buSzPct val="100000"/>
              <a:buFont typeface="Wingdings" panose="05000000000000000000" pitchFamily="2" charset="2"/>
              <a:buChar char="v"/>
            </a:pPr>
            <a:endParaRPr lang="en-US" sz="2000" dirty="0"/>
          </a:p>
        </p:txBody>
      </p:sp>
    </p:spTree>
    <p:extLst>
      <p:ext uri="{BB962C8B-B14F-4D97-AF65-F5344CB8AC3E}">
        <p14:creationId xmlns:p14="http://schemas.microsoft.com/office/powerpoint/2010/main" xmlns="" val="2473575598"/>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289304"/>
          </a:xfrm>
        </p:spPr>
        <p:txBody>
          <a:bodyPr>
            <a:normAutofit/>
          </a:bodyPr>
          <a:lstStyle/>
          <a:p>
            <a:r>
              <a:rPr lang="en-US" sz="3600" dirty="0" smtClean="0">
                <a:latin typeface="Arial Black" pitchFamily="34" charset="0"/>
                <a:cs typeface="Times New Roman" panose="02020603050405020304" pitchFamily="18" charset="0"/>
              </a:rPr>
              <a:t>RESEARCHER’S ROLE / BIAS CONT…</a:t>
            </a:r>
            <a:endParaRPr lang="en-US" sz="3600" dirty="0">
              <a:latin typeface="Arial Black" pitchFamily="34" charset="0"/>
              <a:cs typeface="Times New Roman" panose="02020603050405020304" pitchFamily="18" charset="0"/>
            </a:endParaRPr>
          </a:p>
        </p:txBody>
      </p:sp>
      <p:sp>
        <p:nvSpPr>
          <p:cNvPr id="3" name="Content Placeholder 2"/>
          <p:cNvSpPr>
            <a:spLocks noGrp="1"/>
          </p:cNvSpPr>
          <p:nvPr>
            <p:ph idx="1"/>
          </p:nvPr>
        </p:nvSpPr>
        <p:spPr/>
        <p:txBody>
          <a:bodyPr/>
          <a:lstStyle/>
          <a:p>
            <a:pPr>
              <a:buSzPct val="100000"/>
              <a:buFont typeface="Wingdings" panose="05000000000000000000" pitchFamily="2" charset="2"/>
              <a:buChar char="v"/>
            </a:pPr>
            <a:r>
              <a:rPr lang="en-US" dirty="0">
                <a:latin typeface="Arial" pitchFamily="34" charset="0"/>
                <a:cs typeface="Arial" pitchFamily="34" charset="0"/>
              </a:rPr>
              <a:t>Researcher (Gayle) has never been a target of bullying.  However, researcher includes experience working in a toxic environment where there was much disagreement among employees and an undercurrent of toxicity due to negative dialogue, exclusion of employees with regard to sharing pertinent workplace procedures, and rapid turnover of employees.</a:t>
            </a:r>
          </a:p>
          <a:p>
            <a:endParaRPr lang="en-US" dirty="0"/>
          </a:p>
        </p:txBody>
      </p:sp>
    </p:spTree>
    <p:extLst>
      <p:ext uri="{BB962C8B-B14F-4D97-AF65-F5344CB8AC3E}">
        <p14:creationId xmlns:p14="http://schemas.microsoft.com/office/powerpoint/2010/main" xmlns="" val="4202535816"/>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402337"/>
            <a:ext cx="10018713" cy="877824"/>
          </a:xfrm>
        </p:spPr>
        <p:txBody>
          <a:bodyPr>
            <a:normAutofit/>
          </a:bodyPr>
          <a:lstStyle/>
          <a:p>
            <a:r>
              <a:rPr lang="en-US" sz="3600" dirty="0" smtClean="0">
                <a:latin typeface="Arial Black" pitchFamily="34" charset="0"/>
                <a:cs typeface="Times New Roman" panose="02020603050405020304" pitchFamily="18" charset="0"/>
              </a:rPr>
              <a:t>RESEARCHER’S ROLE / BIAS</a:t>
            </a:r>
            <a:endParaRPr lang="en-US" sz="3600" dirty="0">
              <a:latin typeface="Arial Black" pitchFamily="34" charset="0"/>
              <a:cs typeface="Times New Roman" panose="02020603050405020304" pitchFamily="18" charset="0"/>
            </a:endParaRPr>
          </a:p>
        </p:txBody>
      </p:sp>
      <p:sp>
        <p:nvSpPr>
          <p:cNvPr id="3" name="Content Placeholder 2"/>
          <p:cNvSpPr>
            <a:spLocks noGrp="1"/>
          </p:cNvSpPr>
          <p:nvPr>
            <p:ph idx="1"/>
          </p:nvPr>
        </p:nvSpPr>
        <p:spPr>
          <a:xfrm>
            <a:off x="1484310" y="1621536"/>
            <a:ext cx="10018713" cy="5236463"/>
          </a:xfrm>
        </p:spPr>
        <p:txBody>
          <a:bodyPr>
            <a:normAutofit fontScale="92500" lnSpcReduction="20000"/>
          </a:bodyPr>
          <a:lstStyle/>
          <a:p>
            <a:pPr>
              <a:buSzPct val="100000"/>
              <a:buFont typeface="Wingdings" panose="05000000000000000000" pitchFamily="2" charset="2"/>
              <a:buChar char="v"/>
            </a:pPr>
            <a:r>
              <a:rPr lang="en-US" dirty="0">
                <a:latin typeface="Arial" pitchFamily="34" charset="0"/>
                <a:cs typeface="Arial" pitchFamily="34" charset="0"/>
              </a:rPr>
              <a:t>What biases or preconceptions does the researcher maintain about the proposed study?</a:t>
            </a:r>
          </a:p>
          <a:p>
            <a:pPr lvl="1">
              <a:buSzPct val="100000"/>
              <a:buFont typeface="Wingdings" panose="05000000000000000000" pitchFamily="2" charset="2"/>
              <a:buChar char="v"/>
            </a:pPr>
            <a:r>
              <a:rPr lang="en-US" sz="2400" dirty="0">
                <a:latin typeface="Arial" pitchFamily="34" charset="0"/>
                <a:cs typeface="Arial" pitchFamily="34" charset="0"/>
              </a:rPr>
              <a:t>Sara’s biases may include having more compassion and empathy towards victims of bullying in the work environment and associating negative feelings towards perpetrators of this phenomenon. </a:t>
            </a:r>
          </a:p>
          <a:p>
            <a:pPr lvl="1">
              <a:buSzPct val="100000"/>
              <a:buFont typeface="Wingdings" panose="05000000000000000000" pitchFamily="2" charset="2"/>
              <a:buChar char="v"/>
            </a:pPr>
            <a:r>
              <a:rPr lang="en-US" sz="2400" dirty="0">
                <a:latin typeface="Arial" pitchFamily="34" charset="0"/>
                <a:cs typeface="Arial" pitchFamily="34" charset="0"/>
              </a:rPr>
              <a:t>Patti has the potential to hold bias in favor of the victims in the qualitative study.  In addition, Patti’s workplace bullying experience is based in abusive supervision, so Patti has a bias that is not in favor of the perpetrators of workplace bullying if those perpetrators are in supervisory positions. </a:t>
            </a:r>
          </a:p>
          <a:p>
            <a:pPr lvl="1">
              <a:buSzPct val="100000"/>
              <a:buFont typeface="Wingdings" panose="05000000000000000000" pitchFamily="2" charset="2"/>
              <a:buChar char="v"/>
            </a:pPr>
            <a:r>
              <a:rPr lang="en-US" sz="2400" dirty="0">
                <a:latin typeface="Arial" pitchFamily="34" charset="0"/>
                <a:cs typeface="Arial" pitchFamily="34" charset="0"/>
              </a:rPr>
              <a:t>Megan’s bias involves personal experience of feeling unsafe in a toxic work environment.  Megan may feel more compassion towards victims of toxic work environments.</a:t>
            </a:r>
          </a:p>
          <a:p>
            <a:pPr lvl="1">
              <a:buSzPct val="100000"/>
              <a:buFont typeface="Wingdings" panose="05000000000000000000" pitchFamily="2" charset="2"/>
              <a:buChar char="v"/>
            </a:pPr>
            <a:r>
              <a:rPr lang="en-US" sz="2400" dirty="0">
                <a:latin typeface="Arial" pitchFamily="34" charset="0"/>
                <a:cs typeface="Arial" pitchFamily="34" charset="0"/>
              </a:rPr>
              <a:t>Gayle’s bias involves having witnessed personnel exclusion in the workplace due to workplace bullying and may hold bias in favor of victims of bullying.</a:t>
            </a:r>
          </a:p>
          <a:p>
            <a:pPr marL="0" indent="0">
              <a:buNone/>
            </a:pPr>
            <a:endParaRPr lang="en-US" dirty="0">
              <a:latin typeface="Arial" pitchFamily="34" charset="0"/>
              <a:cs typeface="Arial" pitchFamily="34" charset="0"/>
            </a:endParaRPr>
          </a:p>
        </p:txBody>
      </p:sp>
    </p:spTree>
    <p:extLst>
      <p:ext uri="{BB962C8B-B14F-4D97-AF65-F5344CB8AC3E}">
        <p14:creationId xmlns:p14="http://schemas.microsoft.com/office/powerpoint/2010/main" xmlns="" val="281789142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BEE7F4-2BD9-2044-B42B-B9C59E0A0B92}"/>
              </a:ext>
            </a:extLst>
          </p:cNvPr>
          <p:cNvSpPr>
            <a:spLocks noGrp="1"/>
          </p:cNvSpPr>
          <p:nvPr>
            <p:ph type="title"/>
          </p:nvPr>
        </p:nvSpPr>
        <p:spPr>
          <a:xfrm>
            <a:off x="1484311" y="524257"/>
            <a:ext cx="10018713" cy="743712"/>
          </a:xfrm>
        </p:spPr>
        <p:txBody>
          <a:bodyPr>
            <a:normAutofit/>
          </a:bodyPr>
          <a:lstStyle/>
          <a:p>
            <a:r>
              <a:rPr lang="en-US" sz="3600" dirty="0" smtClean="0">
                <a:latin typeface="Arial Black" pitchFamily="34" charset="0"/>
                <a:cs typeface="Times New Roman" panose="02020603050405020304" pitchFamily="18" charset="0"/>
              </a:rPr>
              <a:t>METHOD - POPULATION AND SAMPLE</a:t>
            </a:r>
            <a:r>
              <a:rPr lang="en-US" sz="3600" dirty="0" smtClean="0">
                <a:effectLst/>
                <a:latin typeface="Arial Black" pitchFamily="34" charset="0"/>
                <a:cs typeface="Times New Roman" panose="02020603050405020304" pitchFamily="18" charset="0"/>
              </a:rPr>
              <a:t> </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6FB3197-5CC9-A04F-AEAB-C9047542B1A7}"/>
              </a:ext>
            </a:extLst>
          </p:cNvPr>
          <p:cNvSpPr>
            <a:spLocks noGrp="1"/>
          </p:cNvSpPr>
          <p:nvPr>
            <p:ph idx="1"/>
          </p:nvPr>
        </p:nvSpPr>
        <p:spPr>
          <a:xfrm>
            <a:off x="1484311" y="1267969"/>
            <a:ext cx="10018713" cy="4828031"/>
          </a:xfrm>
        </p:spPr>
        <p:txBody>
          <a:bodyPr>
            <a:normAutofit/>
          </a:bodyPr>
          <a:lstStyle/>
          <a:p>
            <a:endParaRPr lang="en-US" sz="2600" dirty="0">
              <a:latin typeface="Times New Roman" panose="02020603050405020304" pitchFamily="18" charset="0"/>
              <a:cs typeface="Times New Roman" panose="02020603050405020304" pitchFamily="18" charset="0"/>
            </a:endParaRPr>
          </a:p>
          <a:p>
            <a:pPr>
              <a:buSzPct val="100000"/>
              <a:buFont typeface="Wingdings" panose="05000000000000000000" pitchFamily="2" charset="2"/>
              <a:buChar char="v"/>
            </a:pPr>
            <a:r>
              <a:rPr lang="en-US" dirty="0">
                <a:latin typeface="Arial" pitchFamily="34" charset="0"/>
                <a:cs typeface="Arial" pitchFamily="34" charset="0"/>
              </a:rPr>
              <a:t>Results can be generalized for mental health counselors in community mental health settings in Northern Kentucky</a:t>
            </a:r>
          </a:p>
          <a:p>
            <a:pPr>
              <a:buSzPct val="100000"/>
              <a:buFont typeface="Wingdings" panose="05000000000000000000" pitchFamily="2" charset="2"/>
              <a:buChar char="v"/>
            </a:pPr>
            <a:r>
              <a:rPr lang="en-US" dirty="0">
                <a:latin typeface="Arial" pitchFamily="34" charset="0"/>
                <a:cs typeface="Arial" pitchFamily="34" charset="0"/>
              </a:rPr>
              <a:t>Selection and delimiting criteria</a:t>
            </a:r>
          </a:p>
          <a:p>
            <a:pPr lvl="1">
              <a:buSzPct val="100000"/>
              <a:buFont typeface="Wingdings" panose="05000000000000000000" pitchFamily="2" charset="2"/>
              <a:buChar char="v"/>
            </a:pPr>
            <a:r>
              <a:rPr lang="en-US" sz="2400" dirty="0">
                <a:latin typeface="Arial" pitchFamily="34" charset="0"/>
                <a:cs typeface="Arial" pitchFamily="34" charset="0"/>
              </a:rPr>
              <a:t>Mental Health Counselors who have experienced workplace bullying</a:t>
            </a:r>
          </a:p>
          <a:p>
            <a:pPr lvl="1">
              <a:buSzPct val="100000"/>
              <a:buFont typeface="Wingdings" panose="05000000000000000000" pitchFamily="2" charset="2"/>
              <a:buChar char="v"/>
            </a:pPr>
            <a:r>
              <a:rPr lang="en-US" sz="2400" dirty="0">
                <a:latin typeface="Arial" pitchFamily="34" charset="0"/>
                <a:cs typeface="Arial" pitchFamily="34" charset="0"/>
              </a:rPr>
              <a:t>Licensed 5 or more years</a:t>
            </a:r>
          </a:p>
          <a:p>
            <a:pPr lvl="1">
              <a:buSzPct val="100000"/>
              <a:buFont typeface="Wingdings" panose="05000000000000000000" pitchFamily="2" charset="2"/>
              <a:buChar char="v"/>
            </a:pPr>
            <a:r>
              <a:rPr lang="en-US" sz="2400" dirty="0">
                <a:latin typeface="Arial" pitchFamily="34" charset="0"/>
                <a:cs typeface="Arial" pitchFamily="34" charset="0"/>
              </a:rPr>
              <a:t>Working in community mental health agencies</a:t>
            </a:r>
          </a:p>
          <a:p>
            <a:pPr lvl="1">
              <a:buSzPct val="100000"/>
              <a:buFont typeface="Wingdings" panose="05000000000000000000" pitchFamily="2" charset="2"/>
              <a:buChar char="v"/>
            </a:pPr>
            <a:r>
              <a:rPr lang="en-US" sz="2400" dirty="0">
                <a:latin typeface="Arial" pitchFamily="34" charset="0"/>
                <a:cs typeface="Arial" pitchFamily="34" charset="0"/>
              </a:rPr>
              <a:t>Northern Kentucky</a:t>
            </a:r>
          </a:p>
          <a:p>
            <a:endParaRPr lang="en-US" dirty="0"/>
          </a:p>
        </p:txBody>
      </p:sp>
    </p:spTree>
    <p:extLst>
      <p:ext uri="{BB962C8B-B14F-4D97-AF65-F5344CB8AC3E}">
        <p14:creationId xmlns:p14="http://schemas.microsoft.com/office/powerpoint/2010/main" xmlns="" val="1587662980"/>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AF1AE7-6489-45F5-8A11-BDE5A7AB288F}"/>
              </a:ext>
            </a:extLst>
          </p:cNvPr>
          <p:cNvSpPr>
            <a:spLocks noGrp="1"/>
          </p:cNvSpPr>
          <p:nvPr>
            <p:ph type="title"/>
          </p:nvPr>
        </p:nvSpPr>
        <p:spPr>
          <a:xfrm>
            <a:off x="1484311" y="426720"/>
            <a:ext cx="10018713" cy="987553"/>
          </a:xfrm>
        </p:spPr>
        <p:txBody>
          <a:bodyPr>
            <a:normAutofit/>
          </a:bodyPr>
          <a:lstStyle/>
          <a:p>
            <a:r>
              <a:rPr lang="en-US" sz="3600" dirty="0" smtClean="0">
                <a:latin typeface="Arial Black" pitchFamily="34" charset="0"/>
                <a:cs typeface="Times New Roman" panose="02020603050405020304" pitchFamily="18" charset="0"/>
              </a:rPr>
              <a:t>METHOD - POPULATION AND SAMPLE </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CE79A50-C274-4561-A48D-7C2FA6C3738D}"/>
              </a:ext>
            </a:extLst>
          </p:cNvPr>
          <p:cNvSpPr>
            <a:spLocks noGrp="1"/>
          </p:cNvSpPr>
          <p:nvPr>
            <p:ph idx="1"/>
          </p:nvPr>
        </p:nvSpPr>
        <p:spPr>
          <a:xfrm>
            <a:off x="1484311" y="1760317"/>
            <a:ext cx="10018713" cy="4821936"/>
          </a:xfrm>
        </p:spPr>
        <p:txBody>
          <a:bodyPr>
            <a:normAutofit/>
          </a:bodyPr>
          <a:lstStyle/>
          <a:p>
            <a:pPr>
              <a:buSzPct val="100000"/>
              <a:buFont typeface="Wingdings" panose="05000000000000000000" pitchFamily="2" charset="2"/>
              <a:buChar char="v"/>
            </a:pPr>
            <a:r>
              <a:rPr lang="en-US" dirty="0">
                <a:latin typeface="Arial" pitchFamily="34" charset="0"/>
                <a:cs typeface="Arial" pitchFamily="34" charset="0"/>
              </a:rPr>
              <a:t>Sample size- 6 to 10 participants or until saturation (Creswell &amp; Creswell, 2018)</a:t>
            </a:r>
          </a:p>
          <a:p>
            <a:pPr>
              <a:buSzPct val="100000"/>
              <a:buFont typeface="Wingdings" panose="05000000000000000000" pitchFamily="2" charset="2"/>
              <a:buChar char="v"/>
            </a:pPr>
            <a:r>
              <a:rPr lang="en-US" dirty="0">
                <a:latin typeface="Arial" pitchFamily="34" charset="0"/>
                <a:cs typeface="Arial" pitchFamily="34" charset="0"/>
              </a:rPr>
              <a:t>Purposeful sampling was used to select those that have experience with the phenomena (Groenewald, 2004)</a:t>
            </a:r>
          </a:p>
          <a:p>
            <a:pPr lvl="1">
              <a:buSzPct val="100000"/>
              <a:buFont typeface="Wingdings" panose="05000000000000000000" pitchFamily="2" charset="2"/>
              <a:buChar char="v"/>
            </a:pPr>
            <a:r>
              <a:rPr lang="en-US" sz="2400" dirty="0">
                <a:latin typeface="Arial" pitchFamily="34" charset="0"/>
                <a:cs typeface="Arial" pitchFamily="34" charset="0"/>
              </a:rPr>
              <a:t>Snowball sampling was used to enlist additional participants </a:t>
            </a:r>
          </a:p>
          <a:p>
            <a:pPr>
              <a:buSzPct val="100000"/>
              <a:buFont typeface="Wingdings" panose="05000000000000000000" pitchFamily="2" charset="2"/>
              <a:buChar char="v"/>
            </a:pPr>
            <a:r>
              <a:rPr lang="en-US" dirty="0">
                <a:latin typeface="Arial" pitchFamily="34" charset="0"/>
                <a:cs typeface="Arial" pitchFamily="34" charset="0"/>
              </a:rPr>
              <a:t>Information gathered on sample participants:</a:t>
            </a:r>
          </a:p>
          <a:p>
            <a:pPr lvl="1">
              <a:buSzPct val="100000"/>
              <a:buFont typeface="Wingdings" panose="05000000000000000000" pitchFamily="2" charset="2"/>
              <a:buChar char="v"/>
            </a:pPr>
            <a:r>
              <a:rPr lang="en-US" sz="2400" dirty="0">
                <a:latin typeface="Arial" pitchFamily="34" charset="0"/>
                <a:cs typeface="Arial" pitchFamily="34" charset="0"/>
              </a:rPr>
              <a:t>General demographics </a:t>
            </a:r>
          </a:p>
          <a:p>
            <a:pPr lvl="1">
              <a:buSzPct val="100000"/>
              <a:buFont typeface="Wingdings" panose="05000000000000000000" pitchFamily="2" charset="2"/>
              <a:buChar char="v"/>
            </a:pPr>
            <a:r>
              <a:rPr lang="en-US" sz="2400" dirty="0">
                <a:latin typeface="Arial" pitchFamily="34" charset="0"/>
                <a:cs typeface="Arial" pitchFamily="34" charset="0"/>
              </a:rPr>
              <a:t>License credential information</a:t>
            </a:r>
          </a:p>
          <a:p>
            <a:pPr lvl="1">
              <a:buSzPct val="100000"/>
              <a:buFont typeface="Wingdings" panose="05000000000000000000" pitchFamily="2" charset="2"/>
              <a:buChar char="v"/>
            </a:pPr>
            <a:r>
              <a:rPr lang="en-US" sz="2400" dirty="0">
                <a:latin typeface="Arial" pitchFamily="34" charset="0"/>
                <a:cs typeface="Arial" pitchFamily="34" charset="0"/>
              </a:rPr>
              <a:t>Work setting, location, role</a:t>
            </a:r>
          </a:p>
          <a:p>
            <a:pPr marL="457200" lvl="1" indent="0">
              <a:buNone/>
            </a:pPr>
            <a:endParaRPr lang="en-US" dirty="0"/>
          </a:p>
          <a:p>
            <a:pPr lvl="1"/>
            <a:endParaRPr lang="en-US" dirty="0"/>
          </a:p>
          <a:p>
            <a:pPr lvl="1"/>
            <a:endParaRPr lang="en-US" dirty="0"/>
          </a:p>
        </p:txBody>
      </p:sp>
      <p:pic>
        <p:nvPicPr>
          <p:cNvPr id="6" name="Picture 5">
            <a:extLst>
              <a:ext uri="{FF2B5EF4-FFF2-40B4-BE49-F238E27FC236}">
                <a16:creationId xmlns:a16="http://schemas.microsoft.com/office/drawing/2014/main" xmlns="" id="{4D099B30-1828-4701-9A67-B5D1FA720C5D}"/>
              </a:ext>
            </a:extLst>
          </p:cNvPr>
          <p:cNvPicPr>
            <a:picLocks noChangeAspect="1"/>
          </p:cNvPicPr>
          <p:nvPr/>
        </p:nvPicPr>
        <p:blipFill>
          <a:blip r:embed="rId2"/>
          <a:stretch>
            <a:fillRect/>
          </a:stretch>
        </p:blipFill>
        <p:spPr>
          <a:xfrm>
            <a:off x="7926052" y="3738178"/>
            <a:ext cx="3576972" cy="2564621"/>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3747708004"/>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77E3F5-F3C6-6949-AF8D-E6AB9476A4EE}"/>
              </a:ext>
            </a:extLst>
          </p:cNvPr>
          <p:cNvSpPr>
            <a:spLocks noGrp="1"/>
          </p:cNvSpPr>
          <p:nvPr>
            <p:ph type="title"/>
          </p:nvPr>
        </p:nvSpPr>
        <p:spPr>
          <a:xfrm>
            <a:off x="1484311" y="377953"/>
            <a:ext cx="10018713" cy="1036320"/>
          </a:xfrm>
        </p:spPr>
        <p:txBody>
          <a:bodyPr>
            <a:normAutofit/>
          </a:bodyPr>
          <a:lstStyle/>
          <a:p>
            <a:r>
              <a:rPr lang="en-US" sz="3600" dirty="0" smtClean="0">
                <a:latin typeface="Arial Black" pitchFamily="34" charset="0"/>
                <a:cs typeface="Times New Roman" panose="02020603050405020304" pitchFamily="18" charset="0"/>
              </a:rPr>
              <a:t>METHOD - DATA COLLECTION</a:t>
            </a:r>
            <a:r>
              <a:rPr lang="en-US" sz="3600" dirty="0" smtClean="0">
                <a:effectLst/>
                <a:latin typeface="Arial Black" pitchFamily="34" charset="0"/>
                <a:cs typeface="Times New Roman" panose="02020603050405020304" pitchFamily="18" charset="0"/>
              </a:rPr>
              <a:t> </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3F896725-B464-2646-907E-72E442400CF5}"/>
              </a:ext>
            </a:extLst>
          </p:cNvPr>
          <p:cNvSpPr>
            <a:spLocks noGrp="1"/>
          </p:cNvSpPr>
          <p:nvPr>
            <p:ph idx="1"/>
          </p:nvPr>
        </p:nvSpPr>
        <p:spPr>
          <a:xfrm>
            <a:off x="1484310" y="1414273"/>
            <a:ext cx="10018713" cy="4949951"/>
          </a:xfrm>
        </p:spPr>
        <p:txBody>
          <a:bodyPr>
            <a:normAutofit/>
          </a:bodyPr>
          <a:lstStyle/>
          <a:p>
            <a:endParaRPr lang="en-US" dirty="0">
              <a:latin typeface="Times New Roman" panose="02020603050405020304" pitchFamily="18" charset="0"/>
              <a:cs typeface="Times New Roman" panose="02020603050405020304" pitchFamily="18" charset="0"/>
            </a:endParaRPr>
          </a:p>
          <a:p>
            <a:pPr>
              <a:buSzPct val="100000"/>
              <a:buFont typeface="Wingdings" panose="05000000000000000000" pitchFamily="2" charset="2"/>
              <a:buChar char="v"/>
            </a:pPr>
            <a:r>
              <a:rPr lang="en-US" dirty="0">
                <a:latin typeface="Arial" pitchFamily="34" charset="0"/>
                <a:cs typeface="Arial" pitchFamily="34" charset="0"/>
              </a:rPr>
              <a:t>Data was collected by two semi-structured one on one interviews and memos of researcher insight and experience (Creswell &amp; Creswell, 2018; Groenewald, 2014</a:t>
            </a:r>
            <a:r>
              <a:rPr lang="en-US" dirty="0" smtClean="0">
                <a:latin typeface="Arial" pitchFamily="34" charset="0"/>
                <a:cs typeface="Arial" pitchFamily="34" charset="0"/>
              </a:rPr>
              <a:t>).</a:t>
            </a:r>
            <a:endParaRPr lang="en-US" dirty="0">
              <a:latin typeface="Arial" pitchFamily="34" charset="0"/>
              <a:cs typeface="Arial" pitchFamily="34" charset="0"/>
            </a:endParaRPr>
          </a:p>
          <a:p>
            <a:pPr>
              <a:buSzPct val="100000"/>
              <a:buFont typeface="Wingdings" panose="05000000000000000000" pitchFamily="2" charset="2"/>
              <a:buChar char="v"/>
            </a:pPr>
            <a:r>
              <a:rPr lang="en-US" dirty="0">
                <a:latin typeface="Arial" pitchFamily="34" charset="0"/>
                <a:cs typeface="Arial" pitchFamily="34" charset="0"/>
              </a:rPr>
              <a:t>Two broad open-ended interview questions were developed to elicit participants experience with bullying. Probing questions were used to gain a deeper understanding of the participant’s experience (“Phenomenology Research,” </a:t>
            </a:r>
            <a:r>
              <a:rPr lang="en-US" dirty="0" err="1">
                <a:latin typeface="Arial" pitchFamily="34" charset="0"/>
                <a:cs typeface="Arial" pitchFamily="34" charset="0"/>
              </a:rPr>
              <a:t>n.d</a:t>
            </a:r>
            <a:r>
              <a:rPr lang="en-US" dirty="0" smtClean="0">
                <a:latin typeface="Arial" pitchFamily="34" charset="0"/>
                <a:cs typeface="Arial" pitchFamily="34" charset="0"/>
              </a:rPr>
              <a:t>.)</a:t>
            </a:r>
            <a:endParaRPr lang="en-US" dirty="0">
              <a:latin typeface="Arial" pitchFamily="34" charset="0"/>
              <a:cs typeface="Arial" pitchFamily="34" charset="0"/>
            </a:endParaRPr>
          </a:p>
          <a:p>
            <a:pPr>
              <a:buSzPct val="100000"/>
              <a:buFont typeface="Wingdings" panose="05000000000000000000" pitchFamily="2" charset="2"/>
              <a:buChar char="v"/>
            </a:pPr>
            <a:r>
              <a:rPr lang="en-US" dirty="0">
                <a:latin typeface="Arial" pitchFamily="34" charset="0"/>
                <a:cs typeface="Arial" pitchFamily="34" charset="0"/>
              </a:rPr>
              <a:t>Questions were based on the Affective Events Theory and validated using a </a:t>
            </a:r>
            <a:r>
              <a:rPr lang="en-US" dirty="0" err="1">
                <a:latin typeface="Arial" pitchFamily="34" charset="0"/>
                <a:cs typeface="Arial" pitchFamily="34" charset="0"/>
              </a:rPr>
              <a:t>delphi</a:t>
            </a:r>
            <a:r>
              <a:rPr lang="en-US" dirty="0">
                <a:latin typeface="Arial" pitchFamily="34" charset="0"/>
                <a:cs typeface="Arial" pitchFamily="34" charset="0"/>
              </a:rPr>
              <a:t> study (Habibi, </a:t>
            </a:r>
            <a:r>
              <a:rPr lang="en-US" dirty="0" err="1">
                <a:latin typeface="Arial" pitchFamily="34" charset="0"/>
                <a:cs typeface="Arial" pitchFamily="34" charset="0"/>
              </a:rPr>
              <a:t>Sarafrazi</a:t>
            </a:r>
            <a:r>
              <a:rPr lang="en-US" dirty="0">
                <a:latin typeface="Arial" pitchFamily="34" charset="0"/>
                <a:cs typeface="Arial" pitchFamily="34" charset="0"/>
              </a:rPr>
              <a:t> &amp; </a:t>
            </a:r>
            <a:r>
              <a:rPr lang="en-US" dirty="0" err="1">
                <a:latin typeface="Arial" pitchFamily="34" charset="0"/>
                <a:cs typeface="Arial" pitchFamily="34" charset="0"/>
              </a:rPr>
              <a:t>Izadyar</a:t>
            </a:r>
            <a:r>
              <a:rPr lang="en-US" dirty="0">
                <a:latin typeface="Arial" pitchFamily="34" charset="0"/>
                <a:cs typeface="Arial" pitchFamily="34" charset="0"/>
              </a:rPr>
              <a:t>, 2014).</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xmlns="" val="116089378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65F19A-A127-41B6-8B93-F00C57C09230}"/>
              </a:ext>
            </a:extLst>
          </p:cNvPr>
          <p:cNvSpPr>
            <a:spLocks noGrp="1"/>
          </p:cNvSpPr>
          <p:nvPr>
            <p:ph type="title"/>
          </p:nvPr>
        </p:nvSpPr>
        <p:spPr>
          <a:xfrm>
            <a:off x="1484311" y="463296"/>
            <a:ext cx="10018713" cy="1109473"/>
          </a:xfrm>
        </p:spPr>
        <p:txBody>
          <a:bodyPr>
            <a:normAutofit/>
          </a:bodyPr>
          <a:lstStyle/>
          <a:p>
            <a:r>
              <a:rPr lang="en-US" sz="3600" dirty="0" smtClean="0">
                <a:latin typeface="Arial Black" pitchFamily="34" charset="0"/>
                <a:cs typeface="Times New Roman" panose="02020603050405020304" pitchFamily="18" charset="0"/>
              </a:rPr>
              <a:t>METHOD - DATA COLLECTION </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0F0D608C-82B4-4C20-8170-CDFE831769E7}"/>
              </a:ext>
            </a:extLst>
          </p:cNvPr>
          <p:cNvSpPr>
            <a:spLocks noGrp="1"/>
          </p:cNvSpPr>
          <p:nvPr>
            <p:ph idx="1"/>
          </p:nvPr>
        </p:nvSpPr>
        <p:spPr>
          <a:xfrm>
            <a:off x="1484310" y="1346737"/>
            <a:ext cx="10018713" cy="4450080"/>
          </a:xfrm>
        </p:spPr>
        <p:txBody>
          <a:bodyPr>
            <a:normAutofit/>
          </a:bodyPr>
          <a:lstStyle/>
          <a:p>
            <a:r>
              <a:rPr lang="en-US" dirty="0">
                <a:latin typeface="Arial" pitchFamily="34" charset="0"/>
                <a:cs typeface="Arial" pitchFamily="34" charset="0"/>
              </a:rPr>
              <a:t>Process-</a:t>
            </a:r>
          </a:p>
          <a:p>
            <a:pPr lvl="1"/>
            <a:r>
              <a:rPr lang="en-US" sz="2400" dirty="0">
                <a:latin typeface="Arial" pitchFamily="34" charset="0"/>
                <a:cs typeface="Arial" pitchFamily="34" charset="0"/>
              </a:rPr>
              <a:t>Internet search to identify community mental health agencies in North Kentucky</a:t>
            </a:r>
          </a:p>
          <a:p>
            <a:pPr lvl="1"/>
            <a:r>
              <a:rPr lang="en-US" sz="2400" dirty="0">
                <a:latin typeface="Arial" pitchFamily="34" charset="0"/>
                <a:cs typeface="Arial" pitchFamily="34" charset="0"/>
              </a:rPr>
              <a:t>Email &amp; letter sent to gatekeepers. Letters of approval obtained</a:t>
            </a:r>
          </a:p>
          <a:p>
            <a:pPr lvl="1"/>
            <a:r>
              <a:rPr lang="en-US" sz="2400" dirty="0">
                <a:latin typeface="Arial" pitchFamily="34" charset="0"/>
                <a:cs typeface="Arial" pitchFamily="34" charset="0"/>
              </a:rPr>
              <a:t>Obtained contact information for possible participants</a:t>
            </a:r>
          </a:p>
          <a:p>
            <a:pPr lvl="1"/>
            <a:r>
              <a:rPr lang="en-US" sz="2400" dirty="0">
                <a:latin typeface="Arial" pitchFamily="34" charset="0"/>
                <a:cs typeface="Arial" pitchFamily="34" charset="0"/>
              </a:rPr>
              <a:t>An invitation sent via email </a:t>
            </a:r>
          </a:p>
          <a:p>
            <a:pPr lvl="1"/>
            <a:r>
              <a:rPr lang="en-US" sz="2400" dirty="0">
                <a:latin typeface="Arial" pitchFamily="34" charset="0"/>
                <a:cs typeface="Arial" pitchFamily="34" charset="0"/>
              </a:rPr>
              <a:t>Interviews scheduled,</a:t>
            </a:r>
          </a:p>
        </p:txBody>
      </p:sp>
      <p:pic>
        <p:nvPicPr>
          <p:cNvPr id="4" name="Picture 3">
            <a:extLst>
              <a:ext uri="{FF2B5EF4-FFF2-40B4-BE49-F238E27FC236}">
                <a16:creationId xmlns:a16="http://schemas.microsoft.com/office/drawing/2014/main" xmlns="" id="{1D35D8D9-E001-42C3-9E85-E6E5ADE1C0C5}"/>
              </a:ext>
            </a:extLst>
          </p:cNvPr>
          <p:cNvPicPr>
            <a:picLocks noChangeAspect="1"/>
          </p:cNvPicPr>
          <p:nvPr/>
        </p:nvPicPr>
        <p:blipFill>
          <a:blip r:embed="rId2"/>
          <a:stretch>
            <a:fillRect/>
          </a:stretch>
        </p:blipFill>
        <p:spPr>
          <a:xfrm>
            <a:off x="10116802" y="3429000"/>
            <a:ext cx="1800225" cy="25431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xmlns="" val="1841503439"/>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27FFA5F-D152-4E65-AC75-DEC8D602F042}"/>
              </a:ext>
            </a:extLst>
          </p:cNvPr>
          <p:cNvSpPr>
            <a:spLocks noGrp="1"/>
          </p:cNvSpPr>
          <p:nvPr>
            <p:ph idx="1"/>
          </p:nvPr>
        </p:nvSpPr>
        <p:spPr>
          <a:xfrm>
            <a:off x="838200" y="0"/>
            <a:ext cx="10515600" cy="6437375"/>
          </a:xfrm>
        </p:spPr>
        <p:txBody>
          <a:bodyPr>
            <a:normAutofit lnSpcReduction="10000"/>
          </a:bodyPr>
          <a:lstStyle/>
          <a:p>
            <a:pPr marL="0" indent="0">
              <a:buNone/>
            </a:pPr>
            <a:r>
              <a:rPr lang="en-US" sz="3600" dirty="0">
                <a:latin typeface="Times New Roman" panose="02020603050405020304" pitchFamily="18" charset="0"/>
                <a:cs typeface="Times New Roman" panose="02020603050405020304" pitchFamily="18" charset="0"/>
              </a:rPr>
              <a:t>                     </a:t>
            </a:r>
          </a:p>
          <a:p>
            <a:pPr marL="0" indent="0" algn="ctr">
              <a:buNone/>
            </a:pPr>
            <a:r>
              <a:rPr lang="en-US" sz="3900" dirty="0" smtClean="0">
                <a:latin typeface="Arial Black" pitchFamily="34" charset="0"/>
                <a:cs typeface="Times New Roman" panose="02020603050405020304" pitchFamily="18" charset="0"/>
              </a:rPr>
              <a:t>PROCESS</a:t>
            </a:r>
            <a:r>
              <a:rPr lang="en-US" sz="3600" dirty="0" smtClean="0">
                <a:latin typeface="Arial Black" pitchFamily="34" charset="0"/>
                <a:cs typeface="Times New Roman" panose="02020603050405020304" pitchFamily="18" charset="0"/>
              </a:rPr>
              <a:t> OF DATA COLLECTION CONT.</a:t>
            </a:r>
          </a:p>
          <a:p>
            <a:pPr marL="0" indent="0" algn="ctr">
              <a:buNone/>
            </a:pPr>
            <a:endParaRPr lang="en-US" sz="3600" dirty="0">
              <a:latin typeface="Times New Roman" panose="02020603050405020304" pitchFamily="18" charset="0"/>
              <a:cs typeface="Times New Roman" panose="02020603050405020304" pitchFamily="18" charset="0"/>
            </a:endParaRPr>
          </a:p>
          <a:p>
            <a:pPr lvl="1"/>
            <a:r>
              <a:rPr lang="en-US" sz="2400" dirty="0">
                <a:latin typeface="Arial" pitchFamily="34" charset="0"/>
                <a:cs typeface="Arial" pitchFamily="34" charset="0"/>
              </a:rPr>
              <a:t>Interview process- introduction, purpose, confidentiality, risks/benefits, consent. </a:t>
            </a:r>
          </a:p>
          <a:p>
            <a:pPr lvl="1"/>
            <a:r>
              <a:rPr lang="en-US" sz="2400" dirty="0">
                <a:latin typeface="Arial" pitchFamily="34" charset="0"/>
                <a:cs typeface="Arial" pitchFamily="34" charset="0"/>
              </a:rPr>
              <a:t>In-depth semi-structured approach focused on understanding participant’s experience </a:t>
            </a:r>
          </a:p>
          <a:p>
            <a:pPr lvl="1"/>
            <a:r>
              <a:rPr lang="en-US" sz="2400" dirty="0">
                <a:latin typeface="Arial" pitchFamily="34" charset="0"/>
                <a:cs typeface="Arial" pitchFamily="34" charset="0"/>
              </a:rPr>
              <a:t>Follow-up interview- shorter, gain more information on presenting themes, check understanding</a:t>
            </a:r>
          </a:p>
          <a:p>
            <a:pPr lvl="1"/>
            <a:r>
              <a:rPr lang="en-US" sz="2400" dirty="0">
                <a:latin typeface="Arial" pitchFamily="34" charset="0"/>
                <a:cs typeface="Arial" pitchFamily="34" charset="0"/>
              </a:rPr>
              <a:t>List of local mental health professionals was provided for referral to participants that would like assistance in coping with their experience.</a:t>
            </a:r>
          </a:p>
          <a:p>
            <a:pPr lvl="1"/>
            <a:r>
              <a:rPr lang="en-US" sz="2400" dirty="0">
                <a:latin typeface="Arial" pitchFamily="34" charset="0"/>
                <a:cs typeface="Arial" pitchFamily="34" charset="0"/>
              </a:rPr>
              <a:t>Thank you email and amazon gift card amounting $40 included </a:t>
            </a:r>
          </a:p>
          <a:p>
            <a:pPr lvl="1"/>
            <a:r>
              <a:rPr lang="en-US" sz="2400" dirty="0">
                <a:latin typeface="Arial" pitchFamily="34" charset="0"/>
                <a:cs typeface="Arial" pitchFamily="34" charset="0"/>
              </a:rPr>
              <a:t>Completed findings of study shared with participants</a:t>
            </a:r>
          </a:p>
          <a:p>
            <a:pPr lvl="1"/>
            <a:endParaRPr lang="en-US" dirty="0"/>
          </a:p>
        </p:txBody>
      </p:sp>
    </p:spTree>
    <p:extLst>
      <p:ext uri="{BB962C8B-B14F-4D97-AF65-F5344CB8AC3E}">
        <p14:creationId xmlns:p14="http://schemas.microsoft.com/office/powerpoint/2010/main" xmlns="" val="362105471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77E3F5-F3C6-6949-AF8D-E6AB9476A4EE}"/>
              </a:ext>
            </a:extLst>
          </p:cNvPr>
          <p:cNvSpPr>
            <a:spLocks noGrp="1"/>
          </p:cNvSpPr>
          <p:nvPr>
            <p:ph type="title"/>
          </p:nvPr>
        </p:nvSpPr>
        <p:spPr>
          <a:xfrm>
            <a:off x="1484311" y="243840"/>
            <a:ext cx="10018713" cy="926593"/>
          </a:xfrm>
        </p:spPr>
        <p:txBody>
          <a:bodyPr>
            <a:normAutofit/>
          </a:bodyPr>
          <a:lstStyle/>
          <a:p>
            <a:r>
              <a:rPr lang="en-US" sz="3600" dirty="0" smtClean="0">
                <a:latin typeface="Arial Black" pitchFamily="34" charset="0"/>
                <a:cs typeface="Times New Roman" panose="02020603050405020304" pitchFamily="18" charset="0"/>
              </a:rPr>
              <a:t>METHOD - DATA RECORDING</a:t>
            </a:r>
            <a:r>
              <a:rPr lang="en-US" sz="3600" dirty="0" smtClean="0">
                <a:effectLst/>
                <a:latin typeface="Arial Black" pitchFamily="34" charset="0"/>
                <a:cs typeface="Times New Roman" panose="02020603050405020304" pitchFamily="18" charset="0"/>
              </a:rPr>
              <a:t> </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3F896725-B464-2646-907E-72E442400CF5}"/>
              </a:ext>
            </a:extLst>
          </p:cNvPr>
          <p:cNvSpPr>
            <a:spLocks noGrp="1"/>
          </p:cNvSpPr>
          <p:nvPr>
            <p:ph idx="1"/>
          </p:nvPr>
        </p:nvSpPr>
        <p:spPr>
          <a:xfrm>
            <a:off x="1633728" y="1743456"/>
            <a:ext cx="9720072" cy="4433507"/>
          </a:xfrm>
        </p:spPr>
        <p:txBody>
          <a:bodyPr>
            <a:normAutofit/>
          </a:bodyPr>
          <a:lstStyle/>
          <a:p>
            <a:r>
              <a:rPr lang="en-US" sz="2400" dirty="0">
                <a:latin typeface="Arial" pitchFamily="34" charset="0"/>
                <a:cs typeface="Arial" pitchFamily="34" charset="0"/>
              </a:rPr>
              <a:t>Researchers will record answers to the questions asked during the semi-structured interview and follow-up interview using handwritten notes and audiotaping for accuracy. </a:t>
            </a:r>
          </a:p>
          <a:p>
            <a:r>
              <a:rPr lang="en-US" sz="2400" dirty="0">
                <a:latin typeface="Arial" pitchFamily="34" charset="0"/>
                <a:cs typeface="Arial" pitchFamily="34" charset="0"/>
              </a:rPr>
              <a:t>The researchers will then transcribe by hand the information from the interviews in addition to any field notes that accompanied the interviews. </a:t>
            </a:r>
          </a:p>
          <a:p>
            <a:pPr marL="0" indent="0">
              <a:buNone/>
            </a:pP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xmlns="" val="88830092"/>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008888"/>
          </a:xfrm>
        </p:spPr>
        <p:txBody>
          <a:bodyPr>
            <a:normAutofit fontScale="90000"/>
          </a:bodyPr>
          <a:lstStyle/>
          <a:p>
            <a:r>
              <a:rPr lang="en-US" dirty="0" smtClean="0">
                <a:latin typeface="Arial Black" pitchFamily="34" charset="0"/>
                <a:cs typeface="Times New Roman" panose="02020603050405020304" pitchFamily="18" charset="0"/>
              </a:rPr>
              <a:t>METHOD -  DATA PROTECTION AND CONFIDENTIALITY</a:t>
            </a: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84310" y="1377697"/>
            <a:ext cx="10018713" cy="4413504"/>
          </a:xfrm>
        </p:spPr>
        <p:txBody>
          <a:bodyPr>
            <a:normAutofit/>
          </a:bodyPr>
          <a:lstStyle/>
          <a:p>
            <a:r>
              <a:rPr lang="en-US" dirty="0">
                <a:latin typeface="Arial" pitchFamily="34" charset="0"/>
                <a:cs typeface="Arial" pitchFamily="34" charset="0"/>
              </a:rPr>
              <a:t>The data will be protected using encryption software and only researchers who have IRB approval will have access to data.</a:t>
            </a:r>
          </a:p>
          <a:p>
            <a:r>
              <a:rPr lang="en-US" dirty="0">
                <a:latin typeface="Arial" pitchFamily="34" charset="0"/>
                <a:cs typeface="Arial" pitchFamily="34" charset="0"/>
              </a:rPr>
              <a:t>Access to data information will be regularly reviewed and all emails will be encrypted.</a:t>
            </a:r>
          </a:p>
          <a:p>
            <a:r>
              <a:rPr lang="en-US" dirty="0">
                <a:latin typeface="Arial" pitchFamily="34" charset="0"/>
                <a:cs typeface="Arial" pitchFamily="34" charset="0"/>
              </a:rPr>
              <a:t>Passwords to access data will be changed frequently</a:t>
            </a:r>
          </a:p>
          <a:p>
            <a:r>
              <a:rPr lang="en-US" dirty="0">
                <a:latin typeface="Arial" pitchFamily="34" charset="0"/>
                <a:cs typeface="Arial" pitchFamily="34" charset="0"/>
              </a:rPr>
              <a:t>Physically secure devices and paper documents</a:t>
            </a:r>
          </a:p>
          <a:p>
            <a:r>
              <a:rPr lang="en-US" dirty="0">
                <a:latin typeface="Arial" pitchFamily="34" charset="0"/>
                <a:cs typeface="Arial" pitchFamily="34" charset="0"/>
              </a:rPr>
              <a:t>Securely dispose of data, devices, and paper records</a:t>
            </a:r>
          </a:p>
          <a:p>
            <a:r>
              <a:rPr lang="en-US" dirty="0">
                <a:latin typeface="Arial" pitchFamily="34" charset="0"/>
                <a:cs typeface="Arial" pitchFamily="34" charset="0"/>
              </a:rPr>
              <a:t>Manage devices (</a:t>
            </a:r>
            <a:r>
              <a:rPr lang="en-US" dirty="0" err="1">
                <a:latin typeface="Arial" pitchFamily="34" charset="0"/>
                <a:cs typeface="Arial" pitchFamily="34" charset="0"/>
              </a:rPr>
              <a:t>Kirilova</a:t>
            </a:r>
            <a:r>
              <a:rPr lang="en-US" dirty="0">
                <a:latin typeface="Arial" pitchFamily="34" charset="0"/>
                <a:cs typeface="Arial" pitchFamily="34" charset="0"/>
              </a:rPr>
              <a:t> &amp; </a:t>
            </a:r>
            <a:r>
              <a:rPr lang="en-US" dirty="0" err="1">
                <a:latin typeface="Arial" pitchFamily="34" charset="0"/>
                <a:cs typeface="Arial" pitchFamily="34" charset="0"/>
              </a:rPr>
              <a:t>Karcher</a:t>
            </a:r>
            <a:r>
              <a:rPr lang="en-US" dirty="0">
                <a:latin typeface="Arial" pitchFamily="34" charset="0"/>
                <a:cs typeface="Arial" pitchFamily="34" charset="0"/>
              </a:rPr>
              <a:t>, 2017)</a:t>
            </a:r>
          </a:p>
          <a:p>
            <a:endParaRPr lang="en-US" dirty="0"/>
          </a:p>
        </p:txBody>
      </p:sp>
    </p:spTree>
    <p:extLst>
      <p:ext uri="{BB962C8B-B14F-4D97-AF65-F5344CB8AC3E}">
        <p14:creationId xmlns:p14="http://schemas.microsoft.com/office/powerpoint/2010/main" xmlns="" val="4022608230"/>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279479"/>
          </a:xfrm>
        </p:spPr>
        <p:txBody>
          <a:bodyPr>
            <a:normAutofit/>
          </a:bodyPr>
          <a:lstStyle/>
          <a:p>
            <a:r>
              <a:rPr lang="en-US" sz="3600" dirty="0" smtClean="0">
                <a:latin typeface="Arial Black" pitchFamily="34" charset="0"/>
                <a:cs typeface="Times New Roman" panose="02020603050405020304" pitchFamily="18" charset="0"/>
              </a:rPr>
              <a:t>BACKGROUND</a:t>
            </a:r>
            <a:endParaRPr lang="en-US" sz="3600" dirty="0">
              <a:latin typeface="Arial Black" pitchFamily="34" charset="0"/>
              <a:cs typeface="Times New Roman" panose="02020603050405020304" pitchFamily="18" charset="0"/>
            </a:endParaRPr>
          </a:p>
        </p:txBody>
      </p:sp>
      <p:sp>
        <p:nvSpPr>
          <p:cNvPr id="3" name="Content Placeholder 2"/>
          <p:cNvSpPr>
            <a:spLocks noGrp="1"/>
          </p:cNvSpPr>
          <p:nvPr>
            <p:ph sz="half" idx="1"/>
          </p:nvPr>
        </p:nvSpPr>
        <p:spPr>
          <a:xfrm>
            <a:off x="1484312" y="1965279"/>
            <a:ext cx="4895055" cy="3821372"/>
          </a:xfrm>
        </p:spPr>
        <p:txBody>
          <a:bodyPr>
            <a:normAutofit/>
          </a:bodyPr>
          <a:lstStyle/>
          <a:p>
            <a:r>
              <a:rPr lang="en-US" sz="2400" dirty="0" smtClean="0">
                <a:latin typeface="Arial" pitchFamily="34" charset="0"/>
                <a:cs typeface="Arial" pitchFamily="34" charset="0"/>
              </a:rPr>
              <a:t>Workplace bullying experiences have become common in the job sector (</a:t>
            </a:r>
            <a:r>
              <a:rPr lang="en-US" sz="2400" dirty="0">
                <a:latin typeface="Arial" pitchFamily="34" charset="0"/>
                <a:cs typeface="Arial" pitchFamily="34" charset="0"/>
              </a:rPr>
              <a:t>Vie, </a:t>
            </a:r>
            <a:r>
              <a:rPr lang="en-US" sz="2400" dirty="0" smtClean="0">
                <a:latin typeface="Arial" pitchFamily="34" charset="0"/>
                <a:cs typeface="Arial" pitchFamily="34" charset="0"/>
              </a:rPr>
              <a:t>2012).</a:t>
            </a:r>
          </a:p>
          <a:p>
            <a:r>
              <a:rPr lang="en-US" sz="2400" dirty="0" smtClean="0">
                <a:latin typeface="Arial" pitchFamily="34" charset="0"/>
                <a:cs typeface="Arial" pitchFamily="34" charset="0"/>
              </a:rPr>
              <a:t>Mental Health Counselors have been seen to experience workplace bullying.</a:t>
            </a:r>
          </a:p>
          <a:p>
            <a:r>
              <a:rPr lang="en-US" sz="2400" dirty="0" smtClean="0">
                <a:latin typeface="Arial" pitchFamily="34" charset="0"/>
                <a:cs typeface="Arial" pitchFamily="34" charset="0"/>
              </a:rPr>
              <a:t>However, this is not a well studied or explored area.</a:t>
            </a:r>
          </a:p>
          <a:p>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xmlns="" val="0"/>
              </a:ext>
            </a:extLst>
          </a:blip>
          <a:stretch>
            <a:fillRect/>
          </a:stretch>
        </p:blipFill>
        <p:spPr>
          <a:xfrm>
            <a:off x="6744565" y="2202977"/>
            <a:ext cx="4621069" cy="3124200"/>
          </a:xfrm>
        </p:spPr>
      </p:pic>
    </p:spTree>
    <p:extLst>
      <p:ext uri="{BB962C8B-B14F-4D97-AF65-F5344CB8AC3E}">
        <p14:creationId xmlns:p14="http://schemas.microsoft.com/office/powerpoint/2010/main" xmlns="" val="196788782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E53968-E9EE-1C43-AFE7-51873422B1E1}"/>
              </a:ext>
            </a:extLst>
          </p:cNvPr>
          <p:cNvSpPr>
            <a:spLocks noGrp="1"/>
          </p:cNvSpPr>
          <p:nvPr>
            <p:ph type="title"/>
          </p:nvPr>
        </p:nvSpPr>
        <p:spPr>
          <a:xfrm>
            <a:off x="838200" y="231649"/>
            <a:ext cx="10515600" cy="1048511"/>
          </a:xfrm>
        </p:spPr>
        <p:txBody>
          <a:bodyPr>
            <a:normAutofit fontScale="90000"/>
          </a:bodyPr>
          <a:lstStyle/>
          <a:p>
            <a:r>
              <a:rPr lang="en-US" sz="2700" dirty="0">
                <a:latin typeface="Times New Roman" panose="02020603050405020304" pitchFamily="18" charset="0"/>
                <a:cs typeface="Times New Roman" panose="02020603050405020304" pitchFamily="18" charset="0"/>
              </a:rPr>
              <a:t/>
            </a:r>
            <a:br>
              <a:rPr lang="en-US" sz="27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
            </a:r>
            <a:br>
              <a:rPr lang="en-US" sz="2200" dirty="0">
                <a:latin typeface="Times New Roman" panose="02020603050405020304" pitchFamily="18" charset="0"/>
                <a:cs typeface="Times New Roman" panose="02020603050405020304" pitchFamily="18" charset="0"/>
              </a:rPr>
            </a:br>
            <a:r>
              <a:rPr lang="en-US" sz="4000" dirty="0" smtClean="0">
                <a:latin typeface="Arial Black" pitchFamily="34" charset="0"/>
                <a:cs typeface="Times New Roman" panose="02020603050405020304" pitchFamily="18" charset="0"/>
              </a:rPr>
              <a:t>METHODS- DATA ANALYSIS</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E8103C40-FBA7-AB4B-B49C-CBEECD4E693E}"/>
              </a:ext>
            </a:extLst>
          </p:cNvPr>
          <p:cNvSpPr>
            <a:spLocks noGrp="1"/>
          </p:cNvSpPr>
          <p:nvPr>
            <p:ph idx="1"/>
          </p:nvPr>
        </p:nvSpPr>
        <p:spPr>
          <a:xfrm>
            <a:off x="1426464" y="1280160"/>
            <a:ext cx="10290048" cy="4896803"/>
          </a:xfrm>
        </p:spPr>
        <p:txBody>
          <a:bodyPr>
            <a:normAutofit/>
          </a:bodyPr>
          <a:lstStyle/>
          <a:p>
            <a:r>
              <a:rPr lang="en-US" dirty="0">
                <a:latin typeface="Arial" pitchFamily="34" charset="0"/>
                <a:cs typeface="Arial" pitchFamily="34" charset="0"/>
              </a:rPr>
              <a:t>Data analysis will be performed by the researchers and will occur simultaneously while other parts of the study are being conducted such as data collection and the write-up of findings.  In the attempt to aggregate data into a small number of themes (between 5 and 7) information will be winnowed.  In addition, using qualitative analysis software programs, such as NVivo or </a:t>
            </a:r>
            <a:r>
              <a:rPr lang="en-US" dirty="0" err="1">
                <a:latin typeface="Arial" pitchFamily="34" charset="0"/>
                <a:cs typeface="Arial" pitchFamily="34" charset="0"/>
              </a:rPr>
              <a:t>Atlas.ti</a:t>
            </a:r>
            <a:r>
              <a:rPr lang="en-US" dirty="0">
                <a:latin typeface="Arial" pitchFamily="34" charset="0"/>
                <a:cs typeface="Arial" pitchFamily="34" charset="0"/>
              </a:rPr>
              <a:t>, the data collection will be analyzed.</a:t>
            </a:r>
          </a:p>
          <a:p>
            <a:r>
              <a:rPr lang="en-US" dirty="0">
                <a:latin typeface="Arial" pitchFamily="34" charset="0"/>
                <a:cs typeface="Arial" pitchFamily="34" charset="0"/>
              </a:rPr>
              <a:t>Transcribe interviews – Obtaining a general sense of what has been said in the interviews, checking for credibility and tone of the responses, and reading field notes.</a:t>
            </a:r>
          </a:p>
          <a:p>
            <a:pPr marL="0" indent="0">
              <a:buNone/>
            </a:pPr>
            <a:endParaRPr lang="en-US" sz="2000" dirty="0"/>
          </a:p>
        </p:txBody>
      </p:sp>
    </p:spTree>
    <p:extLst>
      <p:ext uri="{BB962C8B-B14F-4D97-AF65-F5344CB8AC3E}">
        <p14:creationId xmlns:p14="http://schemas.microsoft.com/office/powerpoint/2010/main" xmlns="" val="2310133127"/>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379" y="576073"/>
            <a:ext cx="10058400" cy="911352"/>
          </a:xfrm>
        </p:spPr>
        <p:txBody>
          <a:bodyPr>
            <a:normAutofit fontScale="90000"/>
          </a:bodyPr>
          <a:lstStyle/>
          <a:p>
            <a:r>
              <a:rPr lang="en-US" dirty="0"/>
              <a:t/>
            </a:r>
            <a:br>
              <a:rPr lang="en-US" dirty="0"/>
            </a:br>
            <a:r>
              <a:rPr lang="en-US" dirty="0"/>
              <a:t/>
            </a:r>
            <a:br>
              <a:rPr lang="en-US" dirty="0"/>
            </a:br>
            <a:r>
              <a:rPr lang="en-US" dirty="0" smtClean="0">
                <a:latin typeface="Arial Black" pitchFamily="34" charset="0"/>
                <a:cs typeface="Times New Roman" panose="02020603050405020304" pitchFamily="18" charset="0"/>
              </a:rPr>
              <a:t>METHODS- DATA ANALYSIS</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1484310" y="1487425"/>
            <a:ext cx="10018713" cy="3840479"/>
          </a:xfrm>
        </p:spPr>
        <p:txBody>
          <a:bodyPr>
            <a:normAutofit lnSpcReduction="10000"/>
          </a:bodyPr>
          <a:lstStyle/>
          <a:p>
            <a:r>
              <a:rPr lang="en-US" dirty="0">
                <a:latin typeface="Arial" pitchFamily="34" charset="0"/>
                <a:cs typeface="Arial" pitchFamily="34" charset="0"/>
              </a:rPr>
              <a:t>Coding – Organize the data by bracketing text into categories and labeling with terms used. Coding falls into three categories which are expected codes (topics researchers would expect to find), surprising codes (which are findings that could not be anticipated before the study began), and codes of unusual or of conceptual interest (which are unusual ideas).</a:t>
            </a:r>
          </a:p>
          <a:p>
            <a:r>
              <a:rPr lang="en-US" dirty="0">
                <a:latin typeface="Arial" pitchFamily="34" charset="0"/>
                <a:cs typeface="Arial" pitchFamily="34" charset="0"/>
              </a:rPr>
              <a:t>The codes/themes will be arranged in a flow of ideas in the findings section.  Finally, in the phenomenological study a narrative will be written for each theme in the findings section or for a general summary.  It may also go into the discussion section of the study. </a:t>
            </a:r>
          </a:p>
          <a:p>
            <a:endParaRPr lang="en-US" dirty="0"/>
          </a:p>
        </p:txBody>
      </p:sp>
    </p:spTree>
    <p:extLst>
      <p:ext uri="{BB962C8B-B14F-4D97-AF65-F5344CB8AC3E}">
        <p14:creationId xmlns:p14="http://schemas.microsoft.com/office/powerpoint/2010/main" xmlns="" val="262526935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68FEAE-207A-1648-8F1B-69A1FE1B479D}"/>
              </a:ext>
            </a:extLst>
          </p:cNvPr>
          <p:cNvSpPr>
            <a:spLocks noGrp="1"/>
          </p:cNvSpPr>
          <p:nvPr>
            <p:ph type="title"/>
          </p:nvPr>
        </p:nvSpPr>
        <p:spPr/>
        <p:txBody>
          <a:bodyPr>
            <a:normAutofit/>
          </a:bodyPr>
          <a:lstStyle/>
          <a:p>
            <a:r>
              <a:rPr lang="en-US" sz="3600" dirty="0" smtClean="0">
                <a:latin typeface="Arial Black" pitchFamily="34" charset="0"/>
                <a:cs typeface="Times New Roman" panose="02020603050405020304" pitchFamily="18" charset="0"/>
              </a:rPr>
              <a:t>INTERPRETATION AND OUTCOME</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745ACCBD-C96A-FA4D-A53A-BCCF0D0ABCA0}"/>
              </a:ext>
            </a:extLst>
          </p:cNvPr>
          <p:cNvSpPr>
            <a:spLocks noGrp="1"/>
          </p:cNvSpPr>
          <p:nvPr>
            <p:ph idx="1"/>
          </p:nvPr>
        </p:nvSpPr>
        <p:spPr>
          <a:xfrm>
            <a:off x="1484310" y="2060449"/>
            <a:ext cx="10018713" cy="4162930"/>
          </a:xfrm>
        </p:spPr>
        <p:txBody>
          <a:bodyPr>
            <a:normAutofit lnSpcReduction="10000"/>
          </a:bodyPr>
          <a:lstStyle/>
          <a:p>
            <a:pPr marL="0" indent="0">
              <a:buNone/>
            </a:pPr>
            <a:endParaRPr lang="en-US" sz="2000" dirty="0">
              <a:latin typeface="Times New Roman" panose="02020603050405020304" pitchFamily="18" charset="0"/>
              <a:cs typeface="Times New Roman" panose="02020603050405020304" pitchFamily="18" charset="0"/>
            </a:endParaRPr>
          </a:p>
          <a:p>
            <a:r>
              <a:rPr lang="en-US" dirty="0">
                <a:latin typeface="Arial" pitchFamily="34" charset="0"/>
                <a:cs typeface="Arial" pitchFamily="34" charset="0"/>
              </a:rPr>
              <a:t>Interpretation involves summarizing the overall findings.</a:t>
            </a:r>
          </a:p>
          <a:p>
            <a:r>
              <a:rPr lang="en-US" dirty="0">
                <a:latin typeface="Arial" pitchFamily="34" charset="0"/>
                <a:cs typeface="Arial" pitchFamily="34" charset="0"/>
              </a:rPr>
              <a:t>Comparing the findings to the literature and whether it confirms past research or diverges from it.</a:t>
            </a:r>
          </a:p>
          <a:p>
            <a:r>
              <a:rPr lang="en-US" dirty="0">
                <a:latin typeface="Arial" pitchFamily="34" charset="0"/>
                <a:cs typeface="Arial" pitchFamily="34" charset="0"/>
              </a:rPr>
              <a:t>The findings may also raise new questions that emerged during the study.</a:t>
            </a:r>
          </a:p>
          <a:p>
            <a:r>
              <a:rPr lang="en-US" dirty="0">
                <a:latin typeface="Arial" pitchFamily="34" charset="0"/>
                <a:cs typeface="Arial" pitchFamily="34" charset="0"/>
              </a:rPr>
              <a:t>Stating limitations may indicate weaknesses or problems with the study that the author acknowledges so that future studies will not suffer the same problems.</a:t>
            </a:r>
          </a:p>
          <a:p>
            <a:r>
              <a:rPr lang="en-US" dirty="0">
                <a:latin typeface="Arial" pitchFamily="34" charset="0"/>
                <a:cs typeface="Arial" pitchFamily="34" charset="0"/>
              </a:rPr>
              <a:t>Directions for future research to advance findings.</a:t>
            </a:r>
          </a:p>
        </p:txBody>
      </p:sp>
    </p:spTree>
    <p:extLst>
      <p:ext uri="{BB962C8B-B14F-4D97-AF65-F5344CB8AC3E}">
        <p14:creationId xmlns:p14="http://schemas.microsoft.com/office/powerpoint/2010/main" xmlns="" val="2811041328"/>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68FEAE-207A-1648-8F1B-69A1FE1B479D}"/>
              </a:ext>
            </a:extLst>
          </p:cNvPr>
          <p:cNvSpPr>
            <a:spLocks noGrp="1"/>
          </p:cNvSpPr>
          <p:nvPr>
            <p:ph type="title"/>
          </p:nvPr>
        </p:nvSpPr>
        <p:spPr>
          <a:xfrm>
            <a:off x="1484311" y="232012"/>
            <a:ext cx="10018713" cy="877461"/>
          </a:xfrm>
        </p:spPr>
        <p:txBody>
          <a:bodyPr>
            <a:normAutofit fontScale="90000"/>
          </a:bodyPr>
          <a:lstStyle/>
          <a:p>
            <a:r>
              <a:rPr lang="en-US" sz="3600" dirty="0" smtClean="0">
                <a:latin typeface="Arial Black" pitchFamily="34" charset="0"/>
                <a:cs typeface="Times New Roman" panose="02020603050405020304" pitchFamily="18" charset="0"/>
              </a:rPr>
              <a:t>STRATEGIES FOR VALIDATING FINDINGS</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745ACCBD-C96A-FA4D-A53A-BCCF0D0ABCA0}"/>
              </a:ext>
            </a:extLst>
          </p:cNvPr>
          <p:cNvSpPr>
            <a:spLocks noGrp="1"/>
          </p:cNvSpPr>
          <p:nvPr>
            <p:ph idx="1"/>
          </p:nvPr>
        </p:nvSpPr>
        <p:spPr>
          <a:xfrm>
            <a:off x="947928" y="2002375"/>
            <a:ext cx="5125277" cy="4437888"/>
          </a:xfrm>
        </p:spPr>
        <p:txBody>
          <a:bodyPr>
            <a:normAutofit fontScale="92500" lnSpcReduction="10000"/>
          </a:bodyPr>
          <a:lstStyle/>
          <a:p>
            <a:pPr lvl="1">
              <a:buSzPct val="100000"/>
              <a:buFont typeface="Wingdings" panose="05000000000000000000" pitchFamily="2" charset="2"/>
              <a:buChar char="v"/>
            </a:pPr>
            <a:r>
              <a:rPr lang="en-US" sz="2600" b="1" dirty="0">
                <a:latin typeface="Arial" pitchFamily="34" charset="0"/>
                <a:cs typeface="Arial" pitchFamily="34" charset="0"/>
              </a:rPr>
              <a:t>Triangulation Strategy: </a:t>
            </a:r>
            <a:r>
              <a:rPr lang="en-US" sz="2600" dirty="0">
                <a:latin typeface="Arial" pitchFamily="34" charset="0"/>
                <a:cs typeface="Arial" pitchFamily="34" charset="0"/>
              </a:rPr>
              <a:t>Use various perspectives (</a:t>
            </a:r>
            <a:r>
              <a:rPr lang="en-US" sz="2600" dirty="0" err="1">
                <a:latin typeface="Arial" pitchFamily="34" charset="0"/>
                <a:cs typeface="Arial" pitchFamily="34" charset="0"/>
              </a:rPr>
              <a:t>i.e</a:t>
            </a:r>
            <a:r>
              <a:rPr lang="en-US" sz="2600" dirty="0">
                <a:latin typeface="Arial" pitchFamily="34" charset="0"/>
                <a:cs typeface="Arial" pitchFamily="34" charset="0"/>
              </a:rPr>
              <a:t>, multiple moderators, varied locations, several different individuals analyze the same data</a:t>
            </a:r>
            <a:r>
              <a:rPr lang="en-US" sz="2600" dirty="0" smtClean="0">
                <a:latin typeface="Arial" pitchFamily="34" charset="0"/>
                <a:cs typeface="Arial" pitchFamily="34" charset="0"/>
              </a:rPr>
              <a:t>).</a:t>
            </a:r>
            <a:endParaRPr lang="en-US" sz="2600" dirty="0">
              <a:latin typeface="Arial" pitchFamily="34" charset="0"/>
              <a:cs typeface="Arial" pitchFamily="34" charset="0"/>
            </a:endParaRPr>
          </a:p>
          <a:p>
            <a:pPr lvl="1">
              <a:buSzPct val="100000"/>
              <a:buFont typeface="Wingdings" panose="05000000000000000000" pitchFamily="2" charset="2"/>
              <a:buChar char="v"/>
            </a:pPr>
            <a:r>
              <a:rPr lang="en-US" sz="2600" dirty="0">
                <a:latin typeface="Arial" pitchFamily="34" charset="0"/>
                <a:cs typeface="Arial" pitchFamily="34" charset="0"/>
              </a:rPr>
              <a:t>Ex. We will conduct semi-structured 	interviews </a:t>
            </a:r>
            <a:r>
              <a:rPr lang="en-US" sz="2600" b="1" i="1" dirty="0">
                <a:latin typeface="Arial" pitchFamily="34" charset="0"/>
                <a:cs typeface="Arial" pitchFamily="34" charset="0"/>
              </a:rPr>
              <a:t>and</a:t>
            </a:r>
            <a:r>
              <a:rPr lang="en-US" sz="2600" dirty="0">
                <a:latin typeface="Arial" pitchFamily="34" charset="0"/>
                <a:cs typeface="Arial" pitchFamily="34" charset="0"/>
              </a:rPr>
              <a:t> gather informal 	observations from the site studied 	to find common themes from the 	data in both.</a:t>
            </a:r>
          </a:p>
          <a:p>
            <a:pPr lvl="1" fontAlgn="base"/>
            <a:endParaRPr lang="en-US" sz="2200" dirty="0"/>
          </a:p>
          <a:p>
            <a:pPr lvl="1" fontAlgn="base"/>
            <a:endParaRPr lang="en-US" sz="1400" dirty="0"/>
          </a:p>
          <a:p>
            <a:endParaRPr lang="en-US" sz="1400" dirty="0"/>
          </a:p>
        </p:txBody>
      </p:sp>
      <p:pic>
        <p:nvPicPr>
          <p:cNvPr id="1026" name="Picture 2" descr="Image result for validating findings triangulation">
            <a:extLst>
              <a:ext uri="{FF2B5EF4-FFF2-40B4-BE49-F238E27FC236}">
                <a16:creationId xmlns:a16="http://schemas.microsoft.com/office/drawing/2014/main" xmlns="" id="{2D3B3CFD-4EC2-40FC-A1DB-83727ABB30A6}"/>
              </a:ext>
            </a:extLst>
          </p:cNvPr>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11702" r="13899" b="2"/>
          <a:stretch/>
        </p:blipFill>
        <p:spPr bwMode="auto">
          <a:xfrm>
            <a:off x="6459176" y="2002375"/>
            <a:ext cx="4541318" cy="311296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27921480"/>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6441D7-FA8A-4C35-BF32-DC17C6D6B43C}"/>
              </a:ext>
            </a:extLst>
          </p:cNvPr>
          <p:cNvSpPr>
            <a:spLocks noGrp="1"/>
          </p:cNvSpPr>
          <p:nvPr>
            <p:ph type="ctrTitle"/>
          </p:nvPr>
        </p:nvSpPr>
        <p:spPr>
          <a:xfrm>
            <a:off x="1699458" y="177421"/>
            <a:ext cx="9144000" cy="875804"/>
          </a:xfrm>
        </p:spPr>
        <p:txBody>
          <a:bodyPr>
            <a:noAutofit/>
          </a:bodyPr>
          <a:lstStyle/>
          <a:p>
            <a:pPr algn="ctr"/>
            <a:r>
              <a:rPr lang="en-US" sz="3600" dirty="0" smtClean="0">
                <a:latin typeface="Arial Black" pitchFamily="34" charset="0"/>
                <a:cs typeface="Times New Roman" panose="02020603050405020304" pitchFamily="18" charset="0"/>
              </a:rPr>
              <a:t>VALIDATING FINDINGS (CONT.)</a:t>
            </a:r>
            <a:endParaRPr lang="en-US" sz="3600" dirty="0">
              <a:latin typeface="Arial Black"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xmlns="" id="{E0D615B9-5470-4A2C-AC07-902C6DE05047}"/>
              </a:ext>
            </a:extLst>
          </p:cNvPr>
          <p:cNvSpPr>
            <a:spLocks noGrp="1"/>
          </p:cNvSpPr>
          <p:nvPr>
            <p:ph type="subTitle" idx="1"/>
          </p:nvPr>
        </p:nvSpPr>
        <p:spPr>
          <a:xfrm>
            <a:off x="4857186" y="4141604"/>
            <a:ext cx="6785112" cy="2318777"/>
          </a:xfrm>
        </p:spPr>
        <p:txBody>
          <a:bodyPr>
            <a:noAutofit/>
          </a:bodyPr>
          <a:lstStyle/>
          <a:p>
            <a:pPr marL="342900" indent="-342900" algn="l">
              <a:buSzPct val="100000"/>
              <a:buFont typeface="Wingdings" panose="05000000000000000000" pitchFamily="2" charset="2"/>
              <a:buChar char="v"/>
            </a:pPr>
            <a:r>
              <a:rPr lang="en-US" sz="2400" b="1" dirty="0">
                <a:latin typeface="Arial" pitchFamily="34" charset="0"/>
                <a:cs typeface="Arial" pitchFamily="34" charset="0"/>
              </a:rPr>
              <a:t>Thick description: </a:t>
            </a:r>
            <a:r>
              <a:rPr lang="en-US" sz="2400" dirty="0">
                <a:latin typeface="Arial" pitchFamily="34" charset="0"/>
                <a:cs typeface="Arial" pitchFamily="34" charset="0"/>
              </a:rPr>
              <a:t>Describe situation with rich detail so readers develop their own conclusions of findings.</a:t>
            </a:r>
          </a:p>
          <a:p>
            <a:pPr marL="800100" lvl="1" indent="-342900" algn="l">
              <a:buSzPct val="100000"/>
              <a:buFont typeface="Wingdings" panose="05000000000000000000" pitchFamily="2" charset="2"/>
              <a:buChar char="v"/>
            </a:pPr>
            <a:r>
              <a:rPr lang="en-US" sz="2400" b="1" dirty="0">
                <a:solidFill>
                  <a:schemeClr val="tx2"/>
                </a:solidFill>
                <a:latin typeface="Arial" pitchFamily="34" charset="0"/>
                <a:cs typeface="Arial" pitchFamily="34" charset="0"/>
              </a:rPr>
              <a:t>Ex. </a:t>
            </a:r>
            <a:r>
              <a:rPr lang="en-US" sz="2400" dirty="0">
                <a:solidFill>
                  <a:schemeClr val="tx2"/>
                </a:solidFill>
                <a:latin typeface="Arial" pitchFamily="34" charset="0"/>
                <a:cs typeface="Arial" pitchFamily="34" charset="0"/>
              </a:rPr>
              <a:t>Observations of the site described in more detail and experiences from participants have more descriptive examples.</a:t>
            </a:r>
          </a:p>
        </p:txBody>
      </p:sp>
      <p:sp>
        <p:nvSpPr>
          <p:cNvPr id="5" name="TextBox 4">
            <a:extLst>
              <a:ext uri="{FF2B5EF4-FFF2-40B4-BE49-F238E27FC236}">
                <a16:creationId xmlns:a16="http://schemas.microsoft.com/office/drawing/2014/main" xmlns="" id="{2235C2E9-8833-41E3-B45E-749C398F1706}"/>
              </a:ext>
            </a:extLst>
          </p:cNvPr>
          <p:cNvSpPr txBox="1"/>
          <p:nvPr/>
        </p:nvSpPr>
        <p:spPr>
          <a:xfrm>
            <a:off x="2255519" y="1397086"/>
            <a:ext cx="6649413" cy="3323987"/>
          </a:xfrm>
          <a:prstGeom prst="rect">
            <a:avLst/>
          </a:prstGeom>
          <a:noFill/>
          <a:ln>
            <a:noFill/>
          </a:ln>
        </p:spPr>
        <p:txBody>
          <a:bodyPr wrap="square" rtlCol="0">
            <a:spAutoFit/>
          </a:bodyPr>
          <a:lstStyle/>
          <a:p>
            <a:pPr marL="342900" indent="-342900" fontAlgn="base">
              <a:buClr>
                <a:schemeClr val="accent1">
                  <a:lumMod val="75000"/>
                </a:schemeClr>
              </a:buClr>
              <a:buFont typeface="Wingdings" panose="05000000000000000000" pitchFamily="2" charset="2"/>
              <a:buChar char="v"/>
            </a:pPr>
            <a:r>
              <a:rPr lang="en-US" sz="2400" b="1" dirty="0">
                <a:latin typeface="Arial" pitchFamily="34" charset="0"/>
                <a:cs typeface="Arial" pitchFamily="34" charset="0"/>
              </a:rPr>
              <a:t>Respondent Validation: </a:t>
            </a:r>
            <a:r>
              <a:rPr lang="en-US" sz="2400" dirty="0">
                <a:latin typeface="Arial" pitchFamily="34" charset="0"/>
                <a:cs typeface="Arial" pitchFamily="34" charset="0"/>
              </a:rPr>
              <a:t>Test initial results with participants to see if still true. </a:t>
            </a:r>
          </a:p>
          <a:p>
            <a:pPr marL="800100" lvl="1" indent="-342900" fontAlgn="base">
              <a:buClr>
                <a:schemeClr val="accent1">
                  <a:lumMod val="75000"/>
                </a:schemeClr>
              </a:buClr>
              <a:buFont typeface="Wingdings" panose="05000000000000000000" pitchFamily="2" charset="2"/>
              <a:buChar char="v"/>
            </a:pPr>
            <a:r>
              <a:rPr lang="en-US" sz="2400" dirty="0">
                <a:latin typeface="Arial" pitchFamily="34" charset="0"/>
                <a:cs typeface="Arial" pitchFamily="34" charset="0"/>
              </a:rPr>
              <a:t>Despite research having been interpreted and narrowed in focus, they should still recognize findings (i.e., our observations, their personal experience) as authentic. May also refine the researcher’s understanding.</a:t>
            </a:r>
          </a:p>
          <a:p>
            <a:endParaRPr lang="en-US" dirty="0"/>
          </a:p>
        </p:txBody>
      </p:sp>
      <p:pic>
        <p:nvPicPr>
          <p:cNvPr id="2050" name="Picture 2" descr="Image result for respondent validation">
            <a:extLst>
              <a:ext uri="{FF2B5EF4-FFF2-40B4-BE49-F238E27FC236}">
                <a16:creationId xmlns:a16="http://schemas.microsoft.com/office/drawing/2014/main" xmlns="" id="{B8494C5C-F005-423B-B757-C8A7B54F8902}"/>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904933" y="1797403"/>
            <a:ext cx="3096768" cy="16000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63470928"/>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C3D357-C367-43F9-9F84-AC26FA5A84F4}"/>
              </a:ext>
            </a:extLst>
          </p:cNvPr>
          <p:cNvSpPr>
            <a:spLocks noGrp="1"/>
          </p:cNvSpPr>
          <p:nvPr>
            <p:ph type="ctrTitle"/>
          </p:nvPr>
        </p:nvSpPr>
        <p:spPr>
          <a:xfrm>
            <a:off x="2299159" y="228281"/>
            <a:ext cx="9301438" cy="801969"/>
          </a:xfrm>
        </p:spPr>
        <p:txBody>
          <a:bodyPr vert="horz" lIns="91440" tIns="45720" rIns="91440" bIns="45720" rtlCol="0" anchor="ctr">
            <a:normAutofit/>
          </a:bodyPr>
          <a:lstStyle/>
          <a:p>
            <a:pPr algn="ctr"/>
            <a:r>
              <a:rPr lang="en-US" sz="3600" dirty="0" smtClean="0">
                <a:latin typeface="Arial Black" pitchFamily="34" charset="0"/>
                <a:cs typeface="Times New Roman" panose="02020603050405020304" pitchFamily="18" charset="0"/>
              </a:rPr>
              <a:t>VALIDATING FINDINGS (CONT.)</a:t>
            </a:r>
            <a:endParaRPr lang="en-US" sz="3600" dirty="0">
              <a:latin typeface="Arial Black"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xmlns="" id="{F1131131-C3D8-437A-B6D5-1FB55E9D95B8}"/>
              </a:ext>
            </a:extLst>
          </p:cNvPr>
          <p:cNvSpPr>
            <a:spLocks noGrp="1"/>
          </p:cNvSpPr>
          <p:nvPr>
            <p:ph type="subTitle" idx="1"/>
          </p:nvPr>
        </p:nvSpPr>
        <p:spPr>
          <a:xfrm>
            <a:off x="4188919" y="1211699"/>
            <a:ext cx="7709413" cy="4984385"/>
          </a:xfrm>
        </p:spPr>
        <p:txBody>
          <a:bodyPr vert="horz" lIns="91440" tIns="45720" rIns="91440" bIns="45720" rtlCol="0">
            <a:noAutofit/>
          </a:bodyPr>
          <a:lstStyle/>
          <a:p>
            <a:pPr marL="457200" indent="-342900" algn="l">
              <a:buSzPct val="100000"/>
              <a:buFont typeface="Wingdings" panose="05000000000000000000" pitchFamily="2" charset="2"/>
              <a:buChar char="v"/>
            </a:pPr>
            <a:r>
              <a:rPr lang="en-US" sz="2400" b="1" dirty="0">
                <a:latin typeface="Arial" pitchFamily="34" charset="0"/>
                <a:cs typeface="Arial" pitchFamily="34" charset="0"/>
              </a:rPr>
              <a:t>Analysis of contradictory findings: </a:t>
            </a:r>
            <a:r>
              <a:rPr lang="en-US" sz="2400" dirty="0">
                <a:latin typeface="Arial" pitchFamily="34" charset="0"/>
                <a:cs typeface="Arial" pitchFamily="34" charset="0"/>
              </a:rPr>
              <a:t>Actively look for inconsistencies, or discrepant voices in data. Continually revise assertions throughout all findings.</a:t>
            </a:r>
          </a:p>
          <a:p>
            <a:pPr marL="914400" lvl="1" indent="-342900" algn="l">
              <a:buSzPct val="100000"/>
              <a:buFont typeface="Wingdings" panose="05000000000000000000" pitchFamily="2" charset="2"/>
              <a:buChar char="v"/>
            </a:pPr>
            <a:r>
              <a:rPr lang="en-US" sz="2400" b="1" dirty="0">
                <a:solidFill>
                  <a:schemeClr val="tx1"/>
                </a:solidFill>
                <a:latin typeface="Arial" pitchFamily="34" charset="0"/>
                <a:cs typeface="Arial" pitchFamily="34" charset="0"/>
              </a:rPr>
              <a:t>Ex. </a:t>
            </a:r>
            <a:r>
              <a:rPr lang="en-US" sz="2400" dirty="0">
                <a:solidFill>
                  <a:schemeClr val="tx1"/>
                </a:solidFill>
                <a:latin typeface="Arial" pitchFamily="34" charset="0"/>
                <a:cs typeface="Arial" pitchFamily="34" charset="0"/>
              </a:rPr>
              <a:t>Researcher looks for discrepancy among observations collected and interview responses to refine explanations.</a:t>
            </a:r>
            <a:endParaRPr lang="en-US" sz="2400" dirty="0">
              <a:latin typeface="Arial" pitchFamily="34" charset="0"/>
              <a:cs typeface="Arial" pitchFamily="34" charset="0"/>
            </a:endParaRPr>
          </a:p>
          <a:p>
            <a:pPr marL="457200" indent="-342900" algn="l">
              <a:buSzPct val="100000"/>
              <a:buFont typeface="Wingdings" panose="05000000000000000000" pitchFamily="2" charset="2"/>
              <a:buChar char="v"/>
            </a:pPr>
            <a:r>
              <a:rPr lang="en-US" sz="2400" b="1" dirty="0">
                <a:latin typeface="Arial" pitchFamily="34" charset="0"/>
                <a:cs typeface="Arial" pitchFamily="34" charset="0"/>
              </a:rPr>
              <a:t>Follow-up studies: </a:t>
            </a:r>
            <a:r>
              <a:rPr lang="en-US" sz="2400" dirty="0">
                <a:latin typeface="Arial" pitchFamily="34" charset="0"/>
                <a:cs typeface="Arial" pitchFamily="34" charset="0"/>
              </a:rPr>
              <a:t>To eliminate alternate explanations for findings and reduce other interpretations from the results.</a:t>
            </a:r>
          </a:p>
          <a:p>
            <a:pPr marL="914400" lvl="1" indent="-342900" algn="l">
              <a:buSzPct val="100000"/>
              <a:buFont typeface="Wingdings" panose="05000000000000000000" pitchFamily="2" charset="2"/>
              <a:buChar char="v"/>
            </a:pPr>
            <a:r>
              <a:rPr lang="en-US" sz="2400" b="1" dirty="0">
                <a:solidFill>
                  <a:schemeClr val="tx1"/>
                </a:solidFill>
                <a:latin typeface="Arial" pitchFamily="34" charset="0"/>
                <a:cs typeface="Arial" pitchFamily="34" charset="0"/>
              </a:rPr>
              <a:t>Ex.</a:t>
            </a:r>
            <a:r>
              <a:rPr lang="en-US" sz="2400" dirty="0">
                <a:solidFill>
                  <a:schemeClr val="tx1"/>
                </a:solidFill>
                <a:latin typeface="Arial" pitchFamily="34" charset="0"/>
                <a:cs typeface="Arial" pitchFamily="34" charset="0"/>
              </a:rPr>
              <a:t> Researcher conducts at least one follow-up interview to discredit possibility of other explanations (i.e., ask questions in inverse format).</a:t>
            </a:r>
          </a:p>
        </p:txBody>
      </p:sp>
      <p:pic>
        <p:nvPicPr>
          <p:cNvPr id="3074" name="Picture 2" descr="Image result for follow up checklist">
            <a:extLst>
              <a:ext uri="{FF2B5EF4-FFF2-40B4-BE49-F238E27FC236}">
                <a16:creationId xmlns:a16="http://schemas.microsoft.com/office/drawing/2014/main" xmlns="" id="{7C7A22E6-70D0-4667-9A39-B69107C70D46}"/>
              </a:ext>
            </a:extLst>
          </p:cNvPr>
          <p:cNvPicPr>
            <a:picLocks noChangeAspect="1" noChangeArrowheads="1"/>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xmlns="" val="0"/>
              </a:ext>
            </a:extLst>
          </a:blip>
          <a:srcRect t="172" r="3" b="3"/>
          <a:stretch/>
        </p:blipFill>
        <p:spPr bwMode="auto">
          <a:xfrm>
            <a:off x="1743456" y="1211699"/>
            <a:ext cx="2241343" cy="217767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78165765"/>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3AD7FD-A9A1-C345-A42F-69D8381F4DF4}"/>
              </a:ext>
            </a:extLst>
          </p:cNvPr>
          <p:cNvSpPr>
            <a:spLocks noGrp="1"/>
          </p:cNvSpPr>
          <p:nvPr>
            <p:ph type="title"/>
          </p:nvPr>
        </p:nvSpPr>
        <p:spPr>
          <a:xfrm>
            <a:off x="1948401" y="338691"/>
            <a:ext cx="9092638" cy="1107303"/>
          </a:xfrm>
        </p:spPr>
        <p:txBody>
          <a:bodyPr>
            <a:normAutofit fontScale="90000"/>
          </a:bodyPr>
          <a:lstStyle/>
          <a:p>
            <a:r>
              <a:rPr lang="en-US" dirty="0" smtClean="0">
                <a:latin typeface="Arial Black" pitchFamily="34" charset="0"/>
                <a:cs typeface="Times New Roman" panose="02020603050405020304" pitchFamily="18" charset="0"/>
              </a:rPr>
              <a:t>ANTICIPATED ETHICAL CONSIDERATIONS</a:t>
            </a:r>
            <a:endParaRPr lang="en-US" dirty="0">
              <a:latin typeface="Arial Black"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xmlns="" id="{AFED16DD-48A2-4D3A-9312-EBC0E4E7860D}"/>
              </a:ext>
            </a:extLst>
          </p:cNvPr>
          <p:cNvSpPr txBox="1"/>
          <p:nvPr/>
        </p:nvSpPr>
        <p:spPr>
          <a:xfrm>
            <a:off x="6644640" y="1460613"/>
            <a:ext cx="4709161" cy="5509200"/>
          </a:xfrm>
          <a:prstGeom prst="rect">
            <a:avLst/>
          </a:prstGeom>
          <a:noFill/>
        </p:spPr>
        <p:txBody>
          <a:bodyPr wrap="square" rtlCol="0">
            <a:spAutoFit/>
          </a:bodyPr>
          <a:lstStyle/>
          <a:p>
            <a:endParaRPr lang="en-US" sz="2200" b="1" i="1" dirty="0">
              <a:latin typeface="Times New Roman" panose="02020603050405020304" pitchFamily="18" charset="0"/>
              <a:cs typeface="Times New Roman" panose="02020603050405020304" pitchFamily="18" charset="0"/>
            </a:endParaRPr>
          </a:p>
          <a:p>
            <a:r>
              <a:rPr lang="en-US" sz="2400" b="1" i="1" dirty="0">
                <a:latin typeface="Arial" pitchFamily="34" charset="0"/>
                <a:cs typeface="Arial" pitchFamily="34" charset="0"/>
              </a:rPr>
              <a:t>This ethical issue can be minimized by:</a:t>
            </a:r>
          </a:p>
          <a:p>
            <a:endParaRPr lang="en-US" sz="2400" b="1" dirty="0">
              <a:latin typeface="Arial" pitchFamily="34" charset="0"/>
              <a:cs typeface="Arial" pitchFamily="34" charset="0"/>
            </a:endParaRPr>
          </a:p>
          <a:p>
            <a:r>
              <a:rPr lang="en-US" sz="2400" b="1" dirty="0">
                <a:latin typeface="Arial" pitchFamily="34" charset="0"/>
                <a:cs typeface="Arial" pitchFamily="34" charset="0"/>
              </a:rPr>
              <a:t>Identifying and obtaining local approval, finding gatekeepers/significant personnel to gain permission for the study.</a:t>
            </a:r>
          </a:p>
          <a:p>
            <a:endParaRPr lang="en-US" sz="2400" b="1" dirty="0">
              <a:latin typeface="Arial" pitchFamily="34" charset="0"/>
              <a:cs typeface="Arial" pitchFamily="34" charset="0"/>
            </a:endParaRPr>
          </a:p>
          <a:p>
            <a:r>
              <a:rPr lang="en-US" sz="2400" b="1" dirty="0">
                <a:latin typeface="Arial" pitchFamily="34" charset="0"/>
                <a:cs typeface="Arial" pitchFamily="34" charset="0"/>
              </a:rPr>
              <a:t>Letting participants know that they are not obligated to sign the forms.</a:t>
            </a:r>
          </a:p>
          <a:p>
            <a:r>
              <a:rPr lang="en-US" sz="2400" dirty="0">
                <a:latin typeface="Arial" pitchFamily="34" charset="0"/>
                <a:cs typeface="Arial" pitchFamily="34" charset="0"/>
              </a:rPr>
              <a:t> </a:t>
            </a:r>
          </a:p>
          <a:p>
            <a:endParaRPr lang="en-US" dirty="0"/>
          </a:p>
        </p:txBody>
      </p:sp>
      <p:sp>
        <p:nvSpPr>
          <p:cNvPr id="5" name="TextBox 4">
            <a:extLst>
              <a:ext uri="{FF2B5EF4-FFF2-40B4-BE49-F238E27FC236}">
                <a16:creationId xmlns:a16="http://schemas.microsoft.com/office/drawing/2014/main" xmlns="" id="{48AD4205-3ACF-468B-9364-94EB9F6948A9}"/>
              </a:ext>
            </a:extLst>
          </p:cNvPr>
          <p:cNvSpPr txBox="1"/>
          <p:nvPr/>
        </p:nvSpPr>
        <p:spPr>
          <a:xfrm>
            <a:off x="1377766" y="1491391"/>
            <a:ext cx="4074180" cy="4801314"/>
          </a:xfrm>
          <a:prstGeom prst="rect">
            <a:avLst/>
          </a:prstGeom>
          <a:noFill/>
        </p:spPr>
        <p:txBody>
          <a:bodyPr wrap="square" rtlCol="0">
            <a:spAutoFit/>
          </a:bodyPr>
          <a:lstStyle/>
          <a:p>
            <a:r>
              <a:rPr lang="en-US" sz="2400" b="1" i="1" dirty="0">
                <a:latin typeface="Arial" pitchFamily="34" charset="0"/>
                <a:cs typeface="Arial" pitchFamily="34" charset="0"/>
              </a:rPr>
              <a:t>Specific standards that may be jeopardized for this study include:</a:t>
            </a:r>
          </a:p>
          <a:p>
            <a:endParaRPr lang="en-US" sz="2400" b="1" dirty="0">
              <a:latin typeface="Arial" pitchFamily="34" charset="0"/>
              <a:cs typeface="Arial" pitchFamily="34" charset="0"/>
            </a:endParaRPr>
          </a:p>
          <a:p>
            <a:pPr marL="285750" indent="-285750">
              <a:buClr>
                <a:schemeClr val="accent1">
                  <a:lumMod val="75000"/>
                </a:schemeClr>
              </a:buClr>
              <a:buFont typeface="Wingdings" panose="05000000000000000000" pitchFamily="2" charset="2"/>
              <a:buChar char="v"/>
            </a:pPr>
            <a:r>
              <a:rPr lang="en-US" sz="2400" dirty="0">
                <a:latin typeface="Arial" pitchFamily="34" charset="0"/>
                <a:cs typeface="Arial" pitchFamily="34" charset="0"/>
              </a:rPr>
              <a:t>Obtaining local permission from the site being studied and its participants;</a:t>
            </a:r>
          </a:p>
          <a:p>
            <a:pPr marL="285750" indent="-285750">
              <a:buFont typeface="Wingdings" panose="05000000000000000000" pitchFamily="2" charset="2"/>
              <a:buChar char="v"/>
            </a:pPr>
            <a:endParaRPr lang="en-US" sz="2400" dirty="0">
              <a:latin typeface="Arial" pitchFamily="34" charset="0"/>
              <a:cs typeface="Arial" pitchFamily="34" charset="0"/>
            </a:endParaRPr>
          </a:p>
          <a:p>
            <a:pPr marL="285750" indent="-285750">
              <a:buClr>
                <a:schemeClr val="accent1">
                  <a:lumMod val="75000"/>
                </a:schemeClr>
              </a:buClr>
              <a:buFont typeface="Wingdings" panose="05000000000000000000" pitchFamily="2" charset="2"/>
              <a:buChar char="v"/>
            </a:pPr>
            <a:r>
              <a:rPr lang="en-US" sz="2400" dirty="0">
                <a:latin typeface="Arial" pitchFamily="34" charset="0"/>
                <a:cs typeface="Arial" pitchFamily="34" charset="0"/>
              </a:rPr>
              <a:t>Preventing from pressuring participants into signing consent forms;</a:t>
            </a:r>
          </a:p>
          <a:p>
            <a:endParaRPr lang="en-US" dirty="0"/>
          </a:p>
        </p:txBody>
      </p:sp>
      <p:sp>
        <p:nvSpPr>
          <p:cNvPr id="6" name="Arrow: Right 5">
            <a:extLst>
              <a:ext uri="{FF2B5EF4-FFF2-40B4-BE49-F238E27FC236}">
                <a16:creationId xmlns:a16="http://schemas.microsoft.com/office/drawing/2014/main" xmlns="" id="{2AF67AAB-514E-4D4B-AFF4-DD6D7D614AC6}"/>
              </a:ext>
            </a:extLst>
          </p:cNvPr>
          <p:cNvSpPr/>
          <p:nvPr/>
        </p:nvSpPr>
        <p:spPr>
          <a:xfrm>
            <a:off x="5750119" y="2963226"/>
            <a:ext cx="596348" cy="4624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xmlns="" id="{9D2B194C-FACE-4A49-9F8C-4B9BD17BA57B}"/>
              </a:ext>
            </a:extLst>
          </p:cNvPr>
          <p:cNvSpPr/>
          <p:nvPr/>
        </p:nvSpPr>
        <p:spPr>
          <a:xfrm>
            <a:off x="5750118" y="4307343"/>
            <a:ext cx="596347" cy="4624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96914687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0B53B5-FC49-4369-B6D6-EE4CCE720DBA}"/>
              </a:ext>
            </a:extLst>
          </p:cNvPr>
          <p:cNvSpPr>
            <a:spLocks noGrp="1"/>
          </p:cNvSpPr>
          <p:nvPr>
            <p:ph type="ctrTitle"/>
          </p:nvPr>
        </p:nvSpPr>
        <p:spPr>
          <a:xfrm>
            <a:off x="1978925" y="438861"/>
            <a:ext cx="9658077" cy="890449"/>
          </a:xfrm>
        </p:spPr>
        <p:txBody>
          <a:bodyPr>
            <a:normAutofit/>
          </a:bodyPr>
          <a:lstStyle/>
          <a:p>
            <a:pPr algn="ctr"/>
            <a:r>
              <a:rPr lang="en-US" sz="3600" dirty="0" smtClean="0">
                <a:latin typeface="Arial Black" pitchFamily="34" charset="0"/>
                <a:cs typeface="Times New Roman" panose="02020603050405020304" pitchFamily="18" charset="0"/>
              </a:rPr>
              <a:t>ETHICAL CONSIDERATIONS (CONT.)</a:t>
            </a:r>
            <a:endParaRPr lang="en-US" sz="3600" dirty="0">
              <a:latin typeface="Arial Black"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xmlns="" id="{4D8D9ADD-E4FD-4CD2-A89B-73A38FEF9091}"/>
              </a:ext>
            </a:extLst>
          </p:cNvPr>
          <p:cNvSpPr>
            <a:spLocks noGrp="1"/>
          </p:cNvSpPr>
          <p:nvPr>
            <p:ph type="subTitle" idx="1"/>
          </p:nvPr>
        </p:nvSpPr>
        <p:spPr>
          <a:xfrm>
            <a:off x="3109493" y="1586427"/>
            <a:ext cx="3389376" cy="4091042"/>
          </a:xfrm>
        </p:spPr>
        <p:txBody>
          <a:bodyPr>
            <a:normAutofit lnSpcReduction="10000"/>
          </a:bodyPr>
          <a:lstStyle/>
          <a:p>
            <a:pPr marL="342900" indent="-342900" algn="l">
              <a:buFont typeface="Wingdings" panose="05000000000000000000" pitchFamily="2" charset="2"/>
              <a:buChar char="v"/>
            </a:pPr>
            <a:endParaRPr lang="en-US" sz="2200" dirty="0">
              <a:latin typeface="Times New Roman" panose="02020603050405020304" pitchFamily="18" charset="0"/>
              <a:cs typeface="Times New Roman" panose="02020603050405020304" pitchFamily="18" charset="0"/>
            </a:endParaRPr>
          </a:p>
          <a:p>
            <a:pPr marL="342900" indent="-342900" algn="l">
              <a:buFont typeface="Wingdings" panose="05000000000000000000" pitchFamily="2" charset="2"/>
              <a:buChar char="v"/>
            </a:pPr>
            <a:r>
              <a:rPr lang="en-US" sz="2400" dirty="0">
                <a:latin typeface="Arial" pitchFamily="34" charset="0"/>
                <a:cs typeface="Arial" pitchFamily="34" charset="0"/>
              </a:rPr>
              <a:t>Respecting anonymity and privacy rights of the participants;</a:t>
            </a:r>
          </a:p>
          <a:p>
            <a:pPr marL="342900" indent="-342900" algn="l">
              <a:buFont typeface="Wingdings" panose="05000000000000000000" pitchFamily="2" charset="2"/>
              <a:buChar char="v"/>
            </a:pPr>
            <a:endParaRPr lang="en-US" sz="2400" dirty="0">
              <a:latin typeface="Arial" pitchFamily="34" charset="0"/>
              <a:cs typeface="Arial" pitchFamily="34" charset="0"/>
            </a:endParaRPr>
          </a:p>
          <a:p>
            <a:pPr marL="342900" indent="-342900" algn="l">
              <a:buFont typeface="Wingdings" panose="05000000000000000000" pitchFamily="2" charset="2"/>
              <a:buChar char="v"/>
            </a:pPr>
            <a:r>
              <a:rPr lang="en-US" sz="2400" dirty="0">
                <a:latin typeface="Arial" pitchFamily="34" charset="0"/>
                <a:cs typeface="Arial" pitchFamily="34" charset="0"/>
              </a:rPr>
              <a:t>Avoiding taking sides/ supporting participant’s side of the story;</a:t>
            </a:r>
          </a:p>
          <a:p>
            <a:endParaRPr lang="en-US" dirty="0"/>
          </a:p>
        </p:txBody>
      </p:sp>
      <p:sp>
        <p:nvSpPr>
          <p:cNvPr id="4" name="TextBox 3">
            <a:extLst>
              <a:ext uri="{FF2B5EF4-FFF2-40B4-BE49-F238E27FC236}">
                <a16:creationId xmlns:a16="http://schemas.microsoft.com/office/drawing/2014/main" xmlns="" id="{D2BD94BF-4B58-4605-BE7E-BC478DB965D1}"/>
              </a:ext>
            </a:extLst>
          </p:cNvPr>
          <p:cNvSpPr txBox="1"/>
          <p:nvPr/>
        </p:nvSpPr>
        <p:spPr>
          <a:xfrm>
            <a:off x="8022336" y="1501083"/>
            <a:ext cx="3614666" cy="4985980"/>
          </a:xfrm>
          <a:prstGeom prst="rect">
            <a:avLst/>
          </a:prstGeom>
          <a:noFill/>
        </p:spPr>
        <p:txBody>
          <a:bodyPr wrap="square" rtlCol="0">
            <a:spAutoFit/>
          </a:bodyPr>
          <a:lstStyle/>
          <a:p>
            <a:pPr marL="285750" indent="-285750">
              <a:buFontTx/>
              <a:buChar char="-"/>
            </a:pPr>
            <a:endParaRPr lang="en-US" dirty="0"/>
          </a:p>
          <a:p>
            <a:endParaRPr lang="en-US" sz="2200" b="1" dirty="0">
              <a:latin typeface="Times New Roman" panose="02020603050405020304" pitchFamily="18" charset="0"/>
              <a:cs typeface="Times New Roman" panose="02020603050405020304" pitchFamily="18" charset="0"/>
            </a:endParaRPr>
          </a:p>
          <a:p>
            <a:r>
              <a:rPr lang="en-US" sz="2400" b="1" dirty="0">
                <a:latin typeface="Arial" pitchFamily="34" charset="0"/>
                <a:cs typeface="Arial" pitchFamily="34" charset="0"/>
              </a:rPr>
              <a:t>Not revealing actual names; use initials or fictitious names and composite profiles of participants</a:t>
            </a:r>
          </a:p>
          <a:p>
            <a:endParaRPr lang="en-US" sz="2400" dirty="0">
              <a:latin typeface="Arial" pitchFamily="34" charset="0"/>
              <a:cs typeface="Arial" pitchFamily="34" charset="0"/>
            </a:endParaRPr>
          </a:p>
          <a:p>
            <a:r>
              <a:rPr lang="en-US" sz="2400" b="1" dirty="0">
                <a:latin typeface="Arial" pitchFamily="34" charset="0"/>
                <a:cs typeface="Arial" pitchFamily="34" charset="0"/>
              </a:rPr>
              <a:t>Including in data multiple and different perspectives of participants.</a:t>
            </a:r>
          </a:p>
          <a:p>
            <a:endParaRPr lang="en-US" sz="2000" b="1" dirty="0"/>
          </a:p>
          <a:p>
            <a:endParaRPr lang="en-US" dirty="0"/>
          </a:p>
        </p:txBody>
      </p:sp>
      <p:sp>
        <p:nvSpPr>
          <p:cNvPr id="5" name="Arrow: Right 4">
            <a:extLst>
              <a:ext uri="{FF2B5EF4-FFF2-40B4-BE49-F238E27FC236}">
                <a16:creationId xmlns:a16="http://schemas.microsoft.com/office/drawing/2014/main" xmlns="" id="{87CB27B9-D2FC-4866-9D00-4AE59ECF3312}"/>
              </a:ext>
            </a:extLst>
          </p:cNvPr>
          <p:cNvSpPr/>
          <p:nvPr/>
        </p:nvSpPr>
        <p:spPr>
          <a:xfrm>
            <a:off x="6762321" y="2286285"/>
            <a:ext cx="715616" cy="512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xmlns="" id="{A08F12AB-FEB8-4974-A553-AD71F3E7D150}"/>
              </a:ext>
            </a:extLst>
          </p:cNvPr>
          <p:cNvSpPr/>
          <p:nvPr/>
        </p:nvSpPr>
        <p:spPr>
          <a:xfrm>
            <a:off x="6794658" y="3755678"/>
            <a:ext cx="715616" cy="512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709196452"/>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0AD058-027E-4420-BFB9-842A32EC5396}"/>
              </a:ext>
            </a:extLst>
          </p:cNvPr>
          <p:cNvSpPr>
            <a:spLocks noGrp="1"/>
          </p:cNvSpPr>
          <p:nvPr>
            <p:ph type="ctrTitle"/>
          </p:nvPr>
        </p:nvSpPr>
        <p:spPr>
          <a:xfrm>
            <a:off x="1819260" y="412974"/>
            <a:ext cx="9144000" cy="834891"/>
          </a:xfrm>
        </p:spPr>
        <p:txBody>
          <a:bodyPr>
            <a:normAutofit fontScale="90000"/>
          </a:bodyPr>
          <a:lstStyle/>
          <a:p>
            <a:pPr algn="ctr"/>
            <a:r>
              <a:rPr lang="en-US" sz="3600" dirty="0" smtClean="0">
                <a:latin typeface="Arial Black" pitchFamily="34" charset="0"/>
                <a:cs typeface="Times New Roman" panose="02020603050405020304" pitchFamily="18" charset="0"/>
              </a:rPr>
              <a:t>ETHICAL CONSIDERATIONS (CONT.)</a:t>
            </a:r>
            <a:endParaRPr lang="en-US" sz="3600" dirty="0">
              <a:latin typeface="Arial Black"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xmlns="" id="{CE2172F8-CCCC-4438-9873-BD7DC51132FB}"/>
              </a:ext>
            </a:extLst>
          </p:cNvPr>
          <p:cNvSpPr>
            <a:spLocks noGrp="1"/>
          </p:cNvSpPr>
          <p:nvPr>
            <p:ph type="subTitle" idx="1"/>
          </p:nvPr>
        </p:nvSpPr>
        <p:spPr>
          <a:xfrm>
            <a:off x="3486912" y="1597152"/>
            <a:ext cx="3405989" cy="4244089"/>
          </a:xfrm>
        </p:spPr>
        <p:txBody>
          <a:bodyPr>
            <a:normAutofit lnSpcReduction="10000"/>
          </a:bodyPr>
          <a:lstStyle/>
          <a:p>
            <a:pPr marL="342900" indent="-342900" algn="l">
              <a:buSzPct val="100000"/>
              <a:buFont typeface="Wingdings" panose="05000000000000000000" pitchFamily="2" charset="2"/>
              <a:buChar char="v"/>
            </a:pPr>
            <a:r>
              <a:rPr lang="en-US" sz="2400" dirty="0">
                <a:latin typeface="Arial" pitchFamily="34" charset="0"/>
                <a:cs typeface="Arial" pitchFamily="34" charset="0"/>
              </a:rPr>
              <a:t>Avoiding the reporting of any false information of findings and conclusions;</a:t>
            </a:r>
          </a:p>
          <a:p>
            <a:pPr marL="342900" indent="-342900" algn="l">
              <a:buSzPct val="100000"/>
              <a:buFont typeface="Wingdings" panose="05000000000000000000" pitchFamily="2" charset="2"/>
              <a:buChar char="v"/>
            </a:pPr>
            <a:endParaRPr lang="en-US" sz="2400" dirty="0">
              <a:latin typeface="Arial" pitchFamily="34" charset="0"/>
              <a:cs typeface="Arial" pitchFamily="34" charset="0"/>
            </a:endParaRPr>
          </a:p>
          <a:p>
            <a:pPr marL="342900" indent="-342900" algn="l">
              <a:buSzPct val="100000"/>
              <a:buFont typeface="Wingdings" panose="05000000000000000000" pitchFamily="2" charset="2"/>
              <a:buChar char="v"/>
            </a:pPr>
            <a:r>
              <a:rPr lang="en-US" sz="2400" dirty="0">
                <a:latin typeface="Arial" pitchFamily="34" charset="0"/>
                <a:cs typeface="Arial" pitchFamily="34" charset="0"/>
              </a:rPr>
              <a:t>Refraining from disclosing any information that could potentially harm the participant;</a:t>
            </a:r>
          </a:p>
          <a:p>
            <a:endParaRPr lang="en-US" dirty="0"/>
          </a:p>
        </p:txBody>
      </p:sp>
      <p:sp>
        <p:nvSpPr>
          <p:cNvPr id="4" name="TextBox 3">
            <a:extLst>
              <a:ext uri="{FF2B5EF4-FFF2-40B4-BE49-F238E27FC236}">
                <a16:creationId xmlns:a16="http://schemas.microsoft.com/office/drawing/2014/main" xmlns="" id="{8AB2D3BC-0588-40DE-AB1C-D2CBB5915F7B}"/>
              </a:ext>
            </a:extLst>
          </p:cNvPr>
          <p:cNvSpPr txBox="1"/>
          <p:nvPr/>
        </p:nvSpPr>
        <p:spPr>
          <a:xfrm>
            <a:off x="8302752" y="1609009"/>
            <a:ext cx="2835698" cy="4801314"/>
          </a:xfrm>
          <a:prstGeom prst="rect">
            <a:avLst/>
          </a:prstGeom>
          <a:noFill/>
        </p:spPr>
        <p:txBody>
          <a:bodyPr wrap="square" rtlCol="0">
            <a:spAutoFit/>
          </a:bodyPr>
          <a:lstStyle/>
          <a:p>
            <a:r>
              <a:rPr lang="en-US" sz="2400" b="1" dirty="0">
                <a:latin typeface="Arial" pitchFamily="34" charset="0"/>
                <a:cs typeface="Arial" pitchFamily="34" charset="0"/>
              </a:rPr>
              <a:t>Reporting findings and conclusions honestly with accurate information</a:t>
            </a:r>
          </a:p>
          <a:p>
            <a:endParaRPr lang="en-US" sz="2400" b="1" dirty="0">
              <a:latin typeface="Arial" pitchFamily="34" charset="0"/>
              <a:cs typeface="Arial" pitchFamily="34" charset="0"/>
            </a:endParaRPr>
          </a:p>
          <a:p>
            <a:endParaRPr lang="en-US" sz="2400" b="1" dirty="0">
              <a:latin typeface="Arial" pitchFamily="34" charset="0"/>
              <a:cs typeface="Arial" pitchFamily="34" charset="0"/>
            </a:endParaRPr>
          </a:p>
          <a:p>
            <a:r>
              <a:rPr lang="en-US" sz="2400" b="1" dirty="0">
                <a:latin typeface="Arial" pitchFamily="34" charset="0"/>
                <a:cs typeface="Arial" pitchFamily="34" charset="0"/>
              </a:rPr>
              <a:t>Using composite stories to maintain anonymity</a:t>
            </a:r>
          </a:p>
          <a:p>
            <a:endParaRPr lang="en-US" dirty="0"/>
          </a:p>
        </p:txBody>
      </p:sp>
      <p:sp>
        <p:nvSpPr>
          <p:cNvPr id="5" name="Arrow: Right 4">
            <a:extLst>
              <a:ext uri="{FF2B5EF4-FFF2-40B4-BE49-F238E27FC236}">
                <a16:creationId xmlns:a16="http://schemas.microsoft.com/office/drawing/2014/main" xmlns="" id="{B8810859-B294-4C78-9673-526D2C450C6F}"/>
              </a:ext>
            </a:extLst>
          </p:cNvPr>
          <p:cNvSpPr/>
          <p:nvPr/>
        </p:nvSpPr>
        <p:spPr>
          <a:xfrm>
            <a:off x="7139773" y="2208774"/>
            <a:ext cx="669235" cy="5035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xmlns="" id="{A1D32177-25ED-4A03-BE1E-D8862E2DF8F6}"/>
              </a:ext>
            </a:extLst>
          </p:cNvPr>
          <p:cNvSpPr/>
          <p:nvPr/>
        </p:nvSpPr>
        <p:spPr>
          <a:xfrm>
            <a:off x="7139772" y="3730178"/>
            <a:ext cx="669235" cy="5035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25281541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9C5A86-A918-486E-826B-B80B4A56ABB0}"/>
              </a:ext>
            </a:extLst>
          </p:cNvPr>
          <p:cNvSpPr>
            <a:spLocks noGrp="1"/>
          </p:cNvSpPr>
          <p:nvPr>
            <p:ph type="ctrTitle"/>
          </p:nvPr>
        </p:nvSpPr>
        <p:spPr>
          <a:xfrm>
            <a:off x="2033516" y="43362"/>
            <a:ext cx="9853684" cy="890170"/>
          </a:xfrm>
        </p:spPr>
        <p:txBody>
          <a:bodyPr>
            <a:normAutofit/>
          </a:bodyPr>
          <a:lstStyle/>
          <a:p>
            <a:pPr algn="ctr"/>
            <a:r>
              <a:rPr lang="en-US" sz="3600" dirty="0" smtClean="0">
                <a:latin typeface="Arial Black" pitchFamily="34" charset="0"/>
                <a:cs typeface="Times New Roman" panose="02020603050405020304" pitchFamily="18" charset="0"/>
              </a:rPr>
              <a:t>ETHICAL CONSIDERATIONS (CONT.)</a:t>
            </a:r>
            <a:endParaRPr lang="en-US" sz="3600" dirty="0">
              <a:latin typeface="Arial Black"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xmlns="" id="{75717AEC-9582-4417-A66D-E95B222705B1}"/>
              </a:ext>
            </a:extLst>
          </p:cNvPr>
          <p:cNvSpPr>
            <a:spLocks noGrp="1"/>
          </p:cNvSpPr>
          <p:nvPr>
            <p:ph type="subTitle" idx="1"/>
          </p:nvPr>
        </p:nvSpPr>
        <p:spPr>
          <a:xfrm>
            <a:off x="2935092" y="1320120"/>
            <a:ext cx="3300320" cy="5146449"/>
          </a:xfrm>
        </p:spPr>
        <p:txBody>
          <a:bodyPr>
            <a:normAutofit/>
          </a:bodyPr>
          <a:lstStyle/>
          <a:p>
            <a:pPr marL="342900" indent="-342900" algn="l">
              <a:buFont typeface="Wingdings" panose="05000000000000000000" pitchFamily="2" charset="2"/>
              <a:buChar char="v"/>
            </a:pPr>
            <a:r>
              <a:rPr lang="en-US" sz="2400" dirty="0">
                <a:latin typeface="Arial" pitchFamily="34" charset="0"/>
                <a:cs typeface="Arial" pitchFamily="34" charset="0"/>
              </a:rPr>
              <a:t>Communicating with clear and appropriate language;</a:t>
            </a:r>
          </a:p>
          <a:p>
            <a:pPr marL="342900" indent="-342900" algn="l">
              <a:buFont typeface="Wingdings" panose="05000000000000000000" pitchFamily="2" charset="2"/>
              <a:buChar char="v"/>
            </a:pPr>
            <a:r>
              <a:rPr lang="en-US" sz="2400" dirty="0">
                <a:latin typeface="Arial" pitchFamily="34" charset="0"/>
                <a:cs typeface="Arial" pitchFamily="34" charset="0"/>
              </a:rPr>
              <a:t>Refraining from plagiarism;</a:t>
            </a:r>
          </a:p>
          <a:p>
            <a:pPr marL="342900" indent="-342900" algn="l">
              <a:buFont typeface="Wingdings" panose="05000000000000000000" pitchFamily="2" charset="2"/>
              <a:buChar char="v"/>
            </a:pPr>
            <a:r>
              <a:rPr lang="en-US" sz="2400" dirty="0">
                <a:latin typeface="Arial" pitchFamily="34" charset="0"/>
                <a:cs typeface="Arial" pitchFamily="34" charset="0"/>
              </a:rPr>
              <a:t>Avoiding duplication of material or piecemealing publications</a:t>
            </a:r>
          </a:p>
        </p:txBody>
      </p:sp>
      <p:sp>
        <p:nvSpPr>
          <p:cNvPr id="4" name="TextBox 3">
            <a:extLst>
              <a:ext uri="{FF2B5EF4-FFF2-40B4-BE49-F238E27FC236}">
                <a16:creationId xmlns:a16="http://schemas.microsoft.com/office/drawing/2014/main" xmlns="" id="{4A57370D-88B6-47A6-B645-32008B1B9560}"/>
              </a:ext>
            </a:extLst>
          </p:cNvPr>
          <p:cNvSpPr txBox="1"/>
          <p:nvPr/>
        </p:nvSpPr>
        <p:spPr>
          <a:xfrm>
            <a:off x="7712235" y="1503134"/>
            <a:ext cx="4479765" cy="4862870"/>
          </a:xfrm>
          <a:prstGeom prst="rect">
            <a:avLst/>
          </a:prstGeom>
          <a:noFill/>
        </p:spPr>
        <p:txBody>
          <a:bodyPr wrap="square" rtlCol="0">
            <a:spAutoFit/>
          </a:bodyPr>
          <a:lstStyle/>
          <a:p>
            <a:r>
              <a:rPr lang="en-US" sz="2400" b="1" dirty="0">
                <a:latin typeface="Arial" pitchFamily="34" charset="0"/>
                <a:cs typeface="Arial" pitchFamily="34" charset="0"/>
              </a:rPr>
              <a:t>Using unbiased, straightforward language when presenting the study </a:t>
            </a:r>
          </a:p>
          <a:p>
            <a:endParaRPr lang="en-US" sz="2400" b="1" dirty="0">
              <a:latin typeface="Arial" pitchFamily="34" charset="0"/>
              <a:cs typeface="Arial" pitchFamily="34" charset="0"/>
            </a:endParaRPr>
          </a:p>
          <a:p>
            <a:r>
              <a:rPr lang="en-US" sz="2400" b="1" dirty="0">
                <a:latin typeface="Arial" pitchFamily="34" charset="0"/>
                <a:cs typeface="Arial" pitchFamily="34" charset="0"/>
              </a:rPr>
              <a:t>Referring to APA (2014) guidelines on permissions required to adapt/reproduce another’s work</a:t>
            </a:r>
          </a:p>
          <a:p>
            <a:endParaRPr lang="en-US" sz="2400" b="1" dirty="0">
              <a:latin typeface="Arial" pitchFamily="34" charset="0"/>
              <a:cs typeface="Arial" pitchFamily="34" charset="0"/>
            </a:endParaRPr>
          </a:p>
          <a:p>
            <a:r>
              <a:rPr lang="en-US" sz="2400" b="1" dirty="0">
                <a:latin typeface="Arial" pitchFamily="34" charset="0"/>
                <a:cs typeface="Arial" pitchFamily="34" charset="0"/>
              </a:rPr>
              <a:t>Avoiding using the same material for more than one publication</a:t>
            </a:r>
          </a:p>
          <a:p>
            <a:endParaRPr lang="en-US" sz="2200" dirty="0">
              <a:latin typeface="Times New Roman" panose="02020603050405020304" pitchFamily="18" charset="0"/>
              <a:cs typeface="Times New Roman" panose="02020603050405020304" pitchFamily="18" charset="0"/>
            </a:endParaRPr>
          </a:p>
        </p:txBody>
      </p:sp>
      <p:sp>
        <p:nvSpPr>
          <p:cNvPr id="5" name="Arrow: Right 4">
            <a:extLst>
              <a:ext uri="{FF2B5EF4-FFF2-40B4-BE49-F238E27FC236}">
                <a16:creationId xmlns:a16="http://schemas.microsoft.com/office/drawing/2014/main" xmlns="" id="{C32F3FA1-025D-4FFA-A93C-859FA4E063B1}"/>
              </a:ext>
            </a:extLst>
          </p:cNvPr>
          <p:cNvSpPr/>
          <p:nvPr/>
        </p:nvSpPr>
        <p:spPr>
          <a:xfrm>
            <a:off x="6506816" y="1503134"/>
            <a:ext cx="662610" cy="4719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xmlns="" id="{6B561557-4CD4-4FAB-9A76-00CE6A5936BA}"/>
              </a:ext>
            </a:extLst>
          </p:cNvPr>
          <p:cNvSpPr/>
          <p:nvPr/>
        </p:nvSpPr>
        <p:spPr>
          <a:xfrm>
            <a:off x="6506816" y="2638716"/>
            <a:ext cx="662610" cy="4719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xmlns="" id="{0BDA4A1E-4764-49D1-9BD9-FEC42CC09573}"/>
              </a:ext>
            </a:extLst>
          </p:cNvPr>
          <p:cNvSpPr/>
          <p:nvPr/>
        </p:nvSpPr>
        <p:spPr>
          <a:xfrm>
            <a:off x="6506816" y="3774298"/>
            <a:ext cx="662610" cy="4719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179483769"/>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3AC95D-6E97-D940-AA5C-8C6119D94572}"/>
              </a:ext>
            </a:extLst>
          </p:cNvPr>
          <p:cNvSpPr>
            <a:spLocks noGrp="1"/>
          </p:cNvSpPr>
          <p:nvPr>
            <p:ph type="title"/>
          </p:nvPr>
        </p:nvSpPr>
        <p:spPr/>
        <p:txBody>
          <a:bodyPr>
            <a:normAutofit/>
          </a:bodyPr>
          <a:lstStyle/>
          <a:p>
            <a:r>
              <a:rPr lang="en-US" sz="3600" dirty="0" smtClean="0">
                <a:latin typeface="Arial Black" pitchFamily="34" charset="0"/>
                <a:cs typeface="Times New Roman" panose="02020603050405020304" pitchFamily="18" charset="0"/>
              </a:rPr>
              <a:t>DEFINITION OF TERMS</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12435D63-934E-4946-B60E-7E6691DB4F29}"/>
              </a:ext>
            </a:extLst>
          </p:cNvPr>
          <p:cNvSpPr>
            <a:spLocks noGrp="1"/>
          </p:cNvSpPr>
          <p:nvPr>
            <p:ph idx="1"/>
          </p:nvPr>
        </p:nvSpPr>
        <p:spPr/>
        <p:txBody>
          <a:bodyPr>
            <a:normAutofit/>
          </a:bodyPr>
          <a:lstStyle/>
          <a:p>
            <a:r>
              <a:rPr lang="en-US" dirty="0" smtClean="0">
                <a:latin typeface="Arial Black" pitchFamily="34" charset="0"/>
                <a:cs typeface="Times New Roman" panose="02020603050405020304" pitchFamily="18" charset="0"/>
              </a:rPr>
              <a:t>Lived experiences: </a:t>
            </a:r>
            <a:r>
              <a:rPr lang="en-US" dirty="0" smtClean="0">
                <a:latin typeface="Arial" pitchFamily="34" charset="0"/>
                <a:cs typeface="Arial" pitchFamily="34" charset="0"/>
              </a:rPr>
              <a:t>Understanding and defining experiences of a research participant.</a:t>
            </a:r>
          </a:p>
          <a:p>
            <a:r>
              <a:rPr lang="en-US" dirty="0" smtClean="0">
                <a:latin typeface="Arial Black" pitchFamily="34" charset="0"/>
                <a:cs typeface="Times New Roman" panose="02020603050405020304" pitchFamily="18" charset="0"/>
              </a:rPr>
              <a:t>Phenomenological studies</a:t>
            </a:r>
            <a:r>
              <a:rPr lang="en-US" dirty="0" smtClean="0">
                <a:latin typeface="Times New Roman" panose="02020603050405020304" pitchFamily="18" charset="0"/>
                <a:cs typeface="Times New Roman" panose="02020603050405020304" pitchFamily="18" charset="0"/>
              </a:rPr>
              <a:t>: </a:t>
            </a:r>
            <a:r>
              <a:rPr lang="en-US" dirty="0" smtClean="0">
                <a:latin typeface="Arial" pitchFamily="34" charset="0"/>
                <a:cs typeface="Arial" pitchFamily="34" charset="0"/>
              </a:rPr>
              <a:t>Research approach that focuses on commonality of lived experiences. </a:t>
            </a:r>
          </a:p>
          <a:p>
            <a:r>
              <a:rPr lang="en-US" dirty="0" smtClean="0">
                <a:latin typeface="Arial Black" pitchFamily="34" charset="0"/>
                <a:cs typeface="Times New Roman" panose="02020603050405020304" pitchFamily="18" charset="0"/>
              </a:rPr>
              <a:t>Mental health counseling: </a:t>
            </a:r>
            <a:r>
              <a:rPr lang="en-US" dirty="0" smtClean="0">
                <a:latin typeface="Arial" pitchFamily="34" charset="0"/>
                <a:cs typeface="Arial" pitchFamily="34" charset="0"/>
              </a:rPr>
              <a:t>Medical approach to help individuals achieve emotional wellness. </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2840610848"/>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C04808-1D20-1141-B041-87FDE089141C}"/>
              </a:ext>
            </a:extLst>
          </p:cNvPr>
          <p:cNvSpPr>
            <a:spLocks noGrp="1"/>
          </p:cNvSpPr>
          <p:nvPr>
            <p:ph type="title"/>
          </p:nvPr>
        </p:nvSpPr>
        <p:spPr>
          <a:xfrm>
            <a:off x="838200" y="365126"/>
            <a:ext cx="10515600" cy="759667"/>
          </a:xfrm>
        </p:spPr>
        <p:txBody>
          <a:bodyPr/>
          <a:lstStyle/>
          <a:p>
            <a:r>
              <a:rPr lang="en-US" sz="3600" dirty="0" smtClean="0">
                <a:latin typeface="Arial Black" pitchFamily="34" charset="0"/>
                <a:cs typeface="Times New Roman" panose="02020603050405020304" pitchFamily="18" charset="0"/>
              </a:rPr>
              <a:t>REFERENCES</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4E1D3752-314F-EE40-9BCE-9FD45C9ACFAF}"/>
              </a:ext>
            </a:extLst>
          </p:cNvPr>
          <p:cNvSpPr>
            <a:spLocks noGrp="1"/>
          </p:cNvSpPr>
          <p:nvPr>
            <p:ph idx="1"/>
          </p:nvPr>
        </p:nvSpPr>
        <p:spPr>
          <a:xfrm>
            <a:off x="838200" y="1124794"/>
            <a:ext cx="10515600" cy="5412484"/>
          </a:xfrm>
        </p:spPr>
        <p:txBody>
          <a:bodyPr>
            <a:normAutofit fontScale="40000" lnSpcReduction="20000"/>
          </a:bodyPr>
          <a:lstStyle/>
          <a:p>
            <a:pPr marL="0" marR="0" indent="0">
              <a:lnSpc>
                <a:spcPct val="100000"/>
              </a:lnSpc>
              <a:spcBef>
                <a:spcPts val="0"/>
              </a:spcBef>
              <a:spcAft>
                <a:spcPts val="0"/>
              </a:spcAft>
              <a:buNone/>
            </a:pPr>
            <a:endParaRPr lang="en-US" sz="29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3400" dirty="0">
                <a:latin typeface="Arial" pitchFamily="34" charset="0"/>
                <a:cs typeface="Arial" pitchFamily="34" charset="0"/>
              </a:rPr>
              <a:t>American Counseling Association (ACA). (2014). ACA code of ethics. </a:t>
            </a:r>
            <a:r>
              <a:rPr lang="en-US" sz="3400" i="1" dirty="0">
                <a:latin typeface="Arial" pitchFamily="34" charset="0"/>
                <a:cs typeface="Arial" pitchFamily="34" charset="0"/>
              </a:rPr>
              <a:t>American Counseling Association. </a:t>
            </a:r>
            <a:r>
              <a:rPr lang="en-US" sz="3400" dirty="0">
                <a:latin typeface="Arial" pitchFamily="34" charset="0"/>
                <a:cs typeface="Arial" pitchFamily="34" charset="0"/>
              </a:rPr>
              <a:t>Retrieved from </a:t>
            </a:r>
            <a:r>
              <a:rPr lang="en-US" sz="3400" dirty="0">
                <a:latin typeface="Arial" pitchFamily="34" charset="0"/>
                <a:cs typeface="Arial" pitchFamily="34" charset="0"/>
                <a:hlinkClick r:id="rId2"/>
              </a:rPr>
              <a:t>https://www.counseling.org/docs/default-source/default-document-library/2014-code-of-ethics-finaladdress.pdf?sfvrsn=96b532c_2</a:t>
            </a:r>
            <a:endParaRPr lang="en-US" sz="3400" dirty="0">
              <a:latin typeface="Arial" pitchFamily="34" charset="0"/>
              <a:cs typeface="Arial" pitchFamily="34" charset="0"/>
            </a:endParaRPr>
          </a:p>
          <a:p>
            <a:pPr marL="0" marR="0" indent="0">
              <a:lnSpc>
                <a:spcPct val="100000"/>
              </a:lnSpc>
              <a:spcBef>
                <a:spcPts val="0"/>
              </a:spcBef>
              <a:spcAft>
                <a:spcPts val="0"/>
              </a:spcAft>
              <a:buNone/>
            </a:pPr>
            <a:endParaRPr lang="en-US" sz="34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r>
              <a:rPr lang="en-US" sz="3400" dirty="0" err="1">
                <a:latin typeface="Arial" pitchFamily="34" charset="0"/>
                <a:ea typeface="Times New Roman" panose="02020603050405020304" pitchFamily="18" charset="0"/>
                <a:cs typeface="Arial" pitchFamily="34" charset="0"/>
              </a:rPr>
              <a:t>Anjum</a:t>
            </a:r>
            <a:r>
              <a:rPr lang="en-US" sz="3400" dirty="0">
                <a:latin typeface="Arial" pitchFamily="34" charset="0"/>
                <a:ea typeface="Times New Roman" panose="02020603050405020304" pitchFamily="18" charset="0"/>
                <a:cs typeface="Arial" pitchFamily="34" charset="0"/>
              </a:rPr>
              <a:t>, A., Ming, X., Siddiqi, A., &amp; </a:t>
            </a:r>
            <a:r>
              <a:rPr lang="en-US" sz="3400" dirty="0" err="1">
                <a:latin typeface="Arial" pitchFamily="34" charset="0"/>
                <a:ea typeface="Times New Roman" panose="02020603050405020304" pitchFamily="18" charset="0"/>
                <a:cs typeface="Arial" pitchFamily="34" charset="0"/>
              </a:rPr>
              <a:t>Rasool</a:t>
            </a:r>
            <a:r>
              <a:rPr lang="en-US" sz="3400" dirty="0">
                <a:latin typeface="Arial" pitchFamily="34" charset="0"/>
                <a:ea typeface="Times New Roman" panose="02020603050405020304" pitchFamily="18" charset="0"/>
                <a:cs typeface="Arial" pitchFamily="34" charset="0"/>
              </a:rPr>
              <a:t>, S. (2018). An Empirical Study Analyzing Job </a:t>
            </a:r>
          </a:p>
          <a:p>
            <a:pPr marL="0" marR="0" indent="0">
              <a:lnSpc>
                <a:spcPct val="100000"/>
              </a:lnSpc>
              <a:spcBef>
                <a:spcPts val="0"/>
              </a:spcBef>
              <a:spcAft>
                <a:spcPts val="0"/>
              </a:spcAft>
              <a:buNone/>
            </a:pPr>
            <a:r>
              <a:rPr lang="en-US" sz="3400" dirty="0">
                <a:latin typeface="Arial" pitchFamily="34" charset="0"/>
                <a:ea typeface="Times New Roman" panose="02020603050405020304" pitchFamily="18" charset="0"/>
                <a:cs typeface="Arial" pitchFamily="34" charset="0"/>
              </a:rPr>
              <a:t>       	Productivity in Toxic Workplace Environments. </a:t>
            </a:r>
            <a:r>
              <a:rPr lang="en-US" sz="3400" i="1" dirty="0">
                <a:latin typeface="Arial" pitchFamily="34" charset="0"/>
                <a:ea typeface="Times New Roman" panose="02020603050405020304" pitchFamily="18" charset="0"/>
                <a:cs typeface="Arial" pitchFamily="34" charset="0"/>
              </a:rPr>
              <a:t>International Journal of Environmental 	Research and Public Health, 15</a:t>
            </a:r>
            <a:r>
              <a:rPr lang="en-US" sz="3400" dirty="0">
                <a:latin typeface="Arial" pitchFamily="34" charset="0"/>
                <a:ea typeface="Times New Roman" panose="02020603050405020304" pitchFamily="18" charset="0"/>
                <a:cs typeface="Arial" pitchFamily="34" charset="0"/>
              </a:rPr>
              <a:t>(5), 1035. </a:t>
            </a:r>
          </a:p>
          <a:p>
            <a:pPr marL="0" marR="0" indent="0">
              <a:lnSpc>
                <a:spcPct val="100000"/>
              </a:lnSpc>
              <a:spcBef>
                <a:spcPts val="0"/>
              </a:spcBef>
              <a:spcAft>
                <a:spcPts val="0"/>
              </a:spcAft>
              <a:buNone/>
            </a:pPr>
            <a:r>
              <a:rPr lang="en-US" sz="3400" dirty="0">
                <a:latin typeface="Arial" pitchFamily="34" charset="0"/>
                <a:ea typeface="Times New Roman" panose="02020603050405020304" pitchFamily="18" charset="0"/>
                <a:cs typeface="Arial" pitchFamily="34" charset="0"/>
              </a:rPr>
              <a:t>	https://doi.org/10.3390/ijerph15051035</a:t>
            </a:r>
          </a:p>
          <a:p>
            <a:pPr marL="0" marR="0" indent="0">
              <a:lnSpc>
                <a:spcPct val="100000"/>
              </a:lnSpc>
              <a:spcBef>
                <a:spcPts val="0"/>
              </a:spcBef>
              <a:spcAft>
                <a:spcPts val="0"/>
              </a:spcAft>
              <a:buNone/>
            </a:pPr>
            <a:endParaRPr lang="en-US" sz="34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r>
              <a:rPr lang="en-US" sz="3400" dirty="0">
                <a:latin typeface="Arial" pitchFamily="34" charset="0"/>
                <a:ea typeface="Times New Roman" panose="02020603050405020304" pitchFamily="18" charset="0"/>
                <a:cs typeface="Arial" pitchFamily="34" charset="0"/>
              </a:rPr>
              <a:t>Creswell, J. W., &amp; Creswell, J. D. (2018). </a:t>
            </a:r>
            <a:r>
              <a:rPr lang="en-US" sz="3400" i="1" dirty="0">
                <a:latin typeface="Arial" pitchFamily="34" charset="0"/>
                <a:ea typeface="Times New Roman" panose="02020603050405020304" pitchFamily="18" charset="0"/>
                <a:cs typeface="Arial" pitchFamily="34" charset="0"/>
              </a:rPr>
              <a:t>Research design: qualitative, quantitative, and mixed</a:t>
            </a:r>
          </a:p>
          <a:p>
            <a:pPr marL="0" marR="0" indent="0">
              <a:lnSpc>
                <a:spcPct val="100000"/>
              </a:lnSpc>
              <a:spcBef>
                <a:spcPts val="0"/>
              </a:spcBef>
              <a:spcAft>
                <a:spcPts val="0"/>
              </a:spcAft>
              <a:buNone/>
            </a:pPr>
            <a:r>
              <a:rPr lang="en-US" sz="3400" i="1" dirty="0">
                <a:latin typeface="Arial" pitchFamily="34" charset="0"/>
                <a:ea typeface="Times New Roman" panose="02020603050405020304" pitchFamily="18" charset="0"/>
                <a:cs typeface="Arial" pitchFamily="34" charset="0"/>
              </a:rPr>
              <a:t>	methods approaches</a:t>
            </a:r>
            <a:r>
              <a:rPr lang="en-US" sz="3400" dirty="0">
                <a:latin typeface="Arial" pitchFamily="34" charset="0"/>
                <a:ea typeface="Times New Roman" panose="02020603050405020304" pitchFamily="18" charset="0"/>
                <a:cs typeface="Arial" pitchFamily="34" charset="0"/>
              </a:rPr>
              <a:t>. Los Angeles, CA: SAGE Publications.</a:t>
            </a:r>
          </a:p>
          <a:p>
            <a:pPr marL="0" marR="0" indent="0">
              <a:lnSpc>
                <a:spcPct val="100000"/>
              </a:lnSpc>
              <a:spcBef>
                <a:spcPts val="0"/>
              </a:spcBef>
              <a:spcAft>
                <a:spcPts val="0"/>
              </a:spcAft>
              <a:buNone/>
            </a:pPr>
            <a:endParaRPr lang="en-US" sz="34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r>
              <a:rPr lang="en-US" sz="3400" dirty="0" err="1">
                <a:latin typeface="Arial" pitchFamily="34" charset="0"/>
                <a:ea typeface="Times New Roman" panose="02020603050405020304" pitchFamily="18" charset="0"/>
                <a:cs typeface="Arial" pitchFamily="34" charset="0"/>
              </a:rPr>
              <a:t>Dellasega</a:t>
            </a:r>
            <a:r>
              <a:rPr lang="en-US" sz="3400" dirty="0">
                <a:latin typeface="Arial" pitchFamily="34" charset="0"/>
                <a:ea typeface="Times New Roman" panose="02020603050405020304" pitchFamily="18" charset="0"/>
                <a:cs typeface="Arial" pitchFamily="34" charset="0"/>
              </a:rPr>
              <a:t>, C., Volpe, R. L., Edmonson, C., &amp; Hopkins, M. (2014). An exploration of relational aggression 	in the nursing workplace. </a:t>
            </a:r>
            <a:r>
              <a:rPr lang="en-US" sz="3400" i="1" dirty="0">
                <a:latin typeface="Arial" pitchFamily="34" charset="0"/>
                <a:ea typeface="Times New Roman" panose="02020603050405020304" pitchFamily="18" charset="0"/>
                <a:cs typeface="Arial" pitchFamily="34" charset="0"/>
              </a:rPr>
              <a:t>Journal of Nursing Administration, 44</a:t>
            </a:r>
            <a:r>
              <a:rPr lang="en-US" sz="3400" dirty="0">
                <a:latin typeface="Arial" pitchFamily="34" charset="0"/>
                <a:ea typeface="Times New Roman" panose="02020603050405020304" pitchFamily="18" charset="0"/>
                <a:cs typeface="Arial" pitchFamily="34" charset="0"/>
              </a:rPr>
              <a:t>(4), 212–218.</a:t>
            </a:r>
          </a:p>
          <a:p>
            <a:pPr marL="0" marR="0" indent="0">
              <a:lnSpc>
                <a:spcPct val="100000"/>
              </a:lnSpc>
              <a:spcBef>
                <a:spcPts val="0"/>
              </a:spcBef>
              <a:spcAft>
                <a:spcPts val="0"/>
              </a:spcAft>
              <a:buNone/>
            </a:pPr>
            <a:r>
              <a:rPr lang="en-US" sz="3400" dirty="0">
                <a:latin typeface="Arial" pitchFamily="34" charset="0"/>
                <a:ea typeface="Times New Roman" panose="02020603050405020304" pitchFamily="18" charset="0"/>
                <a:cs typeface="Arial" pitchFamily="34" charset="0"/>
              </a:rPr>
              <a:t>	</a:t>
            </a:r>
            <a:r>
              <a:rPr lang="en-US" sz="3400" dirty="0">
                <a:latin typeface="Arial" pitchFamily="34" charset="0"/>
                <a:ea typeface="Times New Roman" panose="02020603050405020304" pitchFamily="18" charset="0"/>
                <a:cs typeface="Arial" pitchFamily="34" charset="0"/>
                <a:hlinkClick r:id="rId3"/>
              </a:rPr>
              <a:t>https://doi.org/10.1097/NNA.0000000000000052</a:t>
            </a:r>
            <a:endParaRPr lang="en-US" sz="34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endParaRPr lang="en-US" sz="34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r>
              <a:rPr lang="en-US" sz="3400" dirty="0" err="1">
                <a:latin typeface="Arial" pitchFamily="34" charset="0"/>
                <a:ea typeface="Times New Roman" panose="02020603050405020304" pitchFamily="18" charset="0"/>
                <a:cs typeface="Arial" pitchFamily="34" charset="0"/>
              </a:rPr>
              <a:t>Fahie</a:t>
            </a:r>
            <a:r>
              <a:rPr lang="en-US" sz="3400" dirty="0">
                <a:latin typeface="Arial" pitchFamily="34" charset="0"/>
                <a:ea typeface="Times New Roman" panose="02020603050405020304" pitchFamily="18" charset="0"/>
                <a:cs typeface="Arial" pitchFamily="34" charset="0"/>
              </a:rPr>
              <a:t>, D., &amp; Devine, D. (2014). The Impact of Workplace Bullying on Primary School Teachers and Principals. Scandinavian Journal of Educational Research, 58(2), 235–252. Retrieved from </a:t>
            </a:r>
            <a:r>
              <a:rPr lang="en-US" sz="3400" dirty="0">
                <a:latin typeface="Arial" pitchFamily="34" charset="0"/>
                <a:ea typeface="Times New Roman" panose="02020603050405020304" pitchFamily="18" charset="0"/>
                <a:cs typeface="Arial" pitchFamily="34" charset="0"/>
                <a:hlinkClick r:id="rId4"/>
              </a:rPr>
              <a:t>https://search.ebscohost.com/login.aspx?direct=true&amp;AuthType=shib&amp;db=eric&amp;AN=EJ1027607&amp;site=ehost-live</a:t>
            </a:r>
            <a:endParaRPr lang="en-US" sz="34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endParaRPr lang="en-US" sz="34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r>
              <a:rPr lang="en-US" sz="3400" dirty="0">
                <a:latin typeface="Arial" pitchFamily="34" charset="0"/>
                <a:ea typeface="Times New Roman" panose="02020603050405020304" pitchFamily="18" charset="0"/>
                <a:cs typeface="Arial" pitchFamily="34" charset="0"/>
              </a:rPr>
              <a:t>Gardner, D., O'Driscoll, M., Cooper-Thomas, H. D., Roche, M., Bentley, T., </a:t>
            </a:r>
            <a:r>
              <a:rPr lang="en-US" sz="3400" dirty="0" err="1">
                <a:latin typeface="Arial" pitchFamily="34" charset="0"/>
                <a:ea typeface="Times New Roman" panose="02020603050405020304" pitchFamily="18" charset="0"/>
                <a:cs typeface="Arial" pitchFamily="34" charset="0"/>
              </a:rPr>
              <a:t>Catley</a:t>
            </a:r>
            <a:r>
              <a:rPr lang="en-US" sz="3400" dirty="0">
                <a:latin typeface="Arial" pitchFamily="34" charset="0"/>
                <a:ea typeface="Times New Roman" panose="02020603050405020304" pitchFamily="18" charset="0"/>
                <a:cs typeface="Arial" pitchFamily="34" charset="0"/>
              </a:rPr>
              <a:t>, B., … Trenberth, L. (2016). Predictors of workplace bullying and cyber-bullying in New Zealand. International Journal of Environmental Research and Public Health, 13(5), 448. </a:t>
            </a:r>
            <a:r>
              <a:rPr lang="en-US" sz="3400" dirty="0">
                <a:latin typeface="Arial" pitchFamily="34" charset="0"/>
                <a:ea typeface="Times New Roman" panose="02020603050405020304" pitchFamily="18" charset="0"/>
                <a:cs typeface="Arial" pitchFamily="34" charset="0"/>
                <a:hlinkClick r:id="rId5"/>
              </a:rPr>
              <a:t>https://doi.org/10.3390/ijerph13050448</a:t>
            </a:r>
            <a:endParaRPr lang="en-US" sz="34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endParaRPr lang="en-US" sz="34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endParaRPr lang="en-US" sz="34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r>
              <a:rPr lang="lt-LT" sz="3400" dirty="0">
                <a:latin typeface="Arial" pitchFamily="34" charset="0"/>
                <a:ea typeface="Times New Roman" panose="02020603050405020304" pitchFamily="18" charset="0"/>
                <a:cs typeface="Arial" pitchFamily="34" charset="0"/>
              </a:rPr>
              <a:t>Giorgi, G., Perminienė, M., Montani, F., Fiz-Perez, J., Mucci, N., &amp; Arcangeli, G. (2016). </a:t>
            </a:r>
          </a:p>
          <a:p>
            <a:pPr marL="0" marR="0" indent="0">
              <a:lnSpc>
                <a:spcPct val="100000"/>
              </a:lnSpc>
              <a:spcBef>
                <a:spcPts val="0"/>
              </a:spcBef>
              <a:spcAft>
                <a:spcPts val="0"/>
              </a:spcAft>
              <a:buNone/>
            </a:pPr>
            <a:r>
              <a:rPr lang="lt-LT" sz="3400" dirty="0">
                <a:latin typeface="Arial" pitchFamily="34" charset="0"/>
                <a:ea typeface="Times New Roman" panose="02020603050405020304" pitchFamily="18" charset="0"/>
                <a:cs typeface="Arial" pitchFamily="34" charset="0"/>
              </a:rPr>
              <a:t>       </a:t>
            </a:r>
            <a:r>
              <a:rPr lang="en-US" sz="3400" dirty="0">
                <a:latin typeface="Arial" pitchFamily="34" charset="0"/>
                <a:ea typeface="Times New Roman" panose="02020603050405020304" pitchFamily="18" charset="0"/>
                <a:cs typeface="Arial" pitchFamily="34" charset="0"/>
              </a:rPr>
              <a:t>	</a:t>
            </a:r>
            <a:r>
              <a:rPr lang="lt-LT" sz="3400" dirty="0">
                <a:latin typeface="Arial" pitchFamily="34" charset="0"/>
                <a:ea typeface="Times New Roman" panose="02020603050405020304" pitchFamily="18" charset="0"/>
                <a:cs typeface="Arial" pitchFamily="34" charset="0"/>
              </a:rPr>
              <a:t>Detrimental effects of workplace bullying: Impediment of self-management </a:t>
            </a:r>
            <a:endParaRPr lang="en-US" sz="34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r>
              <a:rPr lang="en-US" sz="3400" dirty="0">
                <a:latin typeface="Arial" pitchFamily="34" charset="0"/>
                <a:ea typeface="Times New Roman" panose="02020603050405020304" pitchFamily="18" charset="0"/>
                <a:cs typeface="Arial" pitchFamily="34" charset="0"/>
              </a:rPr>
              <a:t>	</a:t>
            </a:r>
            <a:r>
              <a:rPr lang="lt-LT" sz="3400" dirty="0">
                <a:latin typeface="Arial" pitchFamily="34" charset="0"/>
                <a:ea typeface="Times New Roman" panose="02020603050405020304" pitchFamily="18" charset="0"/>
                <a:cs typeface="Arial" pitchFamily="34" charset="0"/>
              </a:rPr>
              <a:t>competence via psychological distress. </a:t>
            </a:r>
            <a:r>
              <a:rPr lang="lt-LT" sz="3400" i="1" dirty="0">
                <a:latin typeface="Arial" pitchFamily="34" charset="0"/>
                <a:ea typeface="Times New Roman" panose="02020603050405020304" pitchFamily="18" charset="0"/>
                <a:cs typeface="Arial" pitchFamily="34" charset="0"/>
              </a:rPr>
              <a:t>Frontiers in Psychology, 7</a:t>
            </a:r>
            <a:r>
              <a:rPr lang="lt-LT" sz="3400" dirty="0">
                <a:latin typeface="Arial" pitchFamily="34" charset="0"/>
                <a:ea typeface="Times New Roman" panose="02020603050405020304" pitchFamily="18" charset="0"/>
                <a:cs typeface="Arial" pitchFamily="34" charset="0"/>
              </a:rPr>
              <a:t>. </a:t>
            </a:r>
            <a:endParaRPr lang="en-US" sz="34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r>
              <a:rPr lang="en-US" sz="3400" dirty="0">
                <a:latin typeface="Arial" pitchFamily="34" charset="0"/>
                <a:ea typeface="Times New Roman" panose="02020603050405020304" pitchFamily="18" charset="0"/>
                <a:cs typeface="Arial" pitchFamily="34" charset="0"/>
              </a:rPr>
              <a:t>	</a:t>
            </a:r>
            <a:r>
              <a:rPr lang="en-US" sz="3400" dirty="0">
                <a:latin typeface="Arial" pitchFamily="34" charset="0"/>
                <a:ea typeface="Times New Roman" panose="02020603050405020304" pitchFamily="18" charset="0"/>
                <a:cs typeface="Arial" pitchFamily="34" charset="0"/>
                <a:hlinkClick r:id="rId6"/>
              </a:rPr>
              <a:t>https://</a:t>
            </a:r>
            <a:r>
              <a:rPr lang="lt-LT" sz="3400" dirty="0">
                <a:latin typeface="Arial" pitchFamily="34" charset="0"/>
                <a:ea typeface="Times New Roman" panose="02020603050405020304" pitchFamily="18" charset="0"/>
                <a:cs typeface="Arial" pitchFamily="34" charset="0"/>
                <a:hlinkClick r:id="rId6"/>
              </a:rPr>
              <a:t>doi</a:t>
            </a:r>
            <a:r>
              <a:rPr lang="en-US" sz="3400" dirty="0">
                <a:latin typeface="Arial" pitchFamily="34" charset="0"/>
                <a:ea typeface="Times New Roman" panose="02020603050405020304" pitchFamily="18" charset="0"/>
                <a:cs typeface="Arial" pitchFamily="34" charset="0"/>
                <a:hlinkClick r:id="rId6"/>
              </a:rPr>
              <a:t>.org/1</a:t>
            </a:r>
            <a:r>
              <a:rPr lang="lt-LT" sz="3400" dirty="0" smtClean="0">
                <a:latin typeface="Arial" pitchFamily="34" charset="0"/>
                <a:ea typeface="Times New Roman" panose="02020603050405020304" pitchFamily="18" charset="0"/>
                <a:cs typeface="Arial" pitchFamily="34" charset="0"/>
                <a:hlinkClick r:id="rId6"/>
              </a:rPr>
              <a:t>0.3389/fpsyg.2016.00060</a:t>
            </a:r>
            <a:endParaRPr lang="en-US" sz="3400" dirty="0" smtClean="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endParaRPr lang="en-US" sz="2900" dirty="0">
              <a:latin typeface="Times New Roman" panose="02020603050405020304" pitchFamily="18" charset="0"/>
              <a:ea typeface="Times New Roman" panose="02020603050405020304" pitchFamily="18" charset="0"/>
            </a:endParaRPr>
          </a:p>
          <a:p>
            <a:pPr marL="0" marR="0" indent="0">
              <a:lnSpc>
                <a:spcPct val="100000"/>
              </a:lnSpc>
              <a:spcBef>
                <a:spcPts val="0"/>
              </a:spcBef>
              <a:spcAft>
                <a:spcPts val="0"/>
              </a:spcAft>
              <a:buNone/>
            </a:pPr>
            <a:endParaRPr lang="en-US" sz="2400" dirty="0">
              <a:latin typeface="Times New Roman" panose="02020603050405020304" pitchFamily="18" charset="0"/>
              <a:ea typeface="Times New Roman" panose="02020603050405020304" pitchFamily="18" charset="0"/>
            </a:endParaRPr>
          </a:p>
          <a:p>
            <a:pPr marL="0" marR="0" indent="0">
              <a:lnSpc>
                <a:spcPct val="100000"/>
              </a:lnSpc>
              <a:spcBef>
                <a:spcPts val="0"/>
              </a:spcBef>
              <a:spcAft>
                <a:spcPts val="0"/>
              </a:spcAft>
              <a:buNone/>
            </a:pPr>
            <a:endParaRPr lang="en-US" sz="2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423306272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C04808-1D20-1141-B041-87FDE089141C}"/>
              </a:ext>
            </a:extLst>
          </p:cNvPr>
          <p:cNvSpPr>
            <a:spLocks noGrp="1"/>
          </p:cNvSpPr>
          <p:nvPr>
            <p:ph type="title"/>
          </p:nvPr>
        </p:nvSpPr>
        <p:spPr>
          <a:xfrm>
            <a:off x="838200" y="0"/>
            <a:ext cx="10515600" cy="864864"/>
          </a:xfrm>
        </p:spPr>
        <p:txBody>
          <a:bodyPr>
            <a:normAutofit/>
          </a:bodyPr>
          <a:lstStyle/>
          <a:p>
            <a:r>
              <a:rPr lang="en-US" sz="3600" dirty="0" smtClean="0">
                <a:latin typeface="Arial Black" pitchFamily="34" charset="0"/>
                <a:cs typeface="Times New Roman" panose="02020603050405020304" pitchFamily="18" charset="0"/>
              </a:rPr>
              <a:t>REFERENCES</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4E1D3752-314F-EE40-9BCE-9FD45C9ACFAF}"/>
              </a:ext>
            </a:extLst>
          </p:cNvPr>
          <p:cNvSpPr>
            <a:spLocks noGrp="1"/>
          </p:cNvSpPr>
          <p:nvPr>
            <p:ph idx="1"/>
          </p:nvPr>
        </p:nvSpPr>
        <p:spPr>
          <a:xfrm>
            <a:off x="1351129" y="864864"/>
            <a:ext cx="10454184" cy="5754299"/>
          </a:xfrm>
        </p:spPr>
        <p:txBody>
          <a:bodyPr>
            <a:noAutofit/>
          </a:bodyPr>
          <a:lstStyle/>
          <a:p>
            <a:pPr marL="0" indent="0">
              <a:spcBef>
                <a:spcPts val="0"/>
              </a:spcBef>
              <a:buNone/>
            </a:pPr>
            <a:endParaRPr lang="en-US" sz="1200" dirty="0">
              <a:latin typeface="Arial" pitchFamily="34" charset="0"/>
              <a:cs typeface="Arial" pitchFamily="34" charset="0"/>
            </a:endParaRPr>
          </a:p>
          <a:p>
            <a:pPr marL="0" marR="0" indent="0">
              <a:lnSpc>
                <a:spcPct val="100000"/>
              </a:lnSpc>
              <a:spcBef>
                <a:spcPts val="0"/>
              </a:spcBef>
              <a:spcAft>
                <a:spcPts val="0"/>
              </a:spcAft>
              <a:buNone/>
            </a:pPr>
            <a:endParaRPr lang="en-US" sz="12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r>
              <a:rPr lang="en-US" sz="1200" dirty="0" err="1">
                <a:latin typeface="Arial" pitchFamily="34" charset="0"/>
                <a:ea typeface="Times New Roman" panose="02020603050405020304" pitchFamily="18" charset="0"/>
                <a:cs typeface="Arial" pitchFamily="34" charset="0"/>
              </a:rPr>
              <a:t>Glambek</a:t>
            </a:r>
            <a:r>
              <a:rPr lang="en-US" sz="1200" dirty="0">
                <a:latin typeface="Arial" pitchFamily="34" charset="0"/>
                <a:ea typeface="Times New Roman" panose="02020603050405020304" pitchFamily="18" charset="0"/>
                <a:cs typeface="Arial" pitchFamily="34" charset="0"/>
              </a:rPr>
              <a:t>, M., </a:t>
            </a:r>
            <a:r>
              <a:rPr lang="en-US" sz="1200" dirty="0" err="1">
                <a:latin typeface="Arial" pitchFamily="34" charset="0"/>
                <a:ea typeface="Times New Roman" panose="02020603050405020304" pitchFamily="18" charset="0"/>
                <a:cs typeface="Arial" pitchFamily="34" charset="0"/>
              </a:rPr>
              <a:t>Skogstad</a:t>
            </a:r>
            <a:r>
              <a:rPr lang="en-US" sz="1200" dirty="0">
                <a:latin typeface="Arial" pitchFamily="34" charset="0"/>
                <a:ea typeface="Times New Roman" panose="02020603050405020304" pitchFamily="18" charset="0"/>
                <a:cs typeface="Arial" pitchFamily="34" charset="0"/>
              </a:rPr>
              <a:t>, A., &amp; </a:t>
            </a:r>
            <a:r>
              <a:rPr lang="en-US" sz="1200" dirty="0" err="1">
                <a:latin typeface="Arial" pitchFamily="34" charset="0"/>
                <a:ea typeface="Times New Roman" panose="02020603050405020304" pitchFamily="18" charset="0"/>
                <a:cs typeface="Arial" pitchFamily="34" charset="0"/>
              </a:rPr>
              <a:t>Einarsen</a:t>
            </a:r>
            <a:r>
              <a:rPr lang="en-US" sz="1200" dirty="0">
                <a:latin typeface="Arial" pitchFamily="34" charset="0"/>
                <a:ea typeface="Times New Roman" panose="02020603050405020304" pitchFamily="18" charset="0"/>
                <a:cs typeface="Arial" pitchFamily="34" charset="0"/>
              </a:rPr>
              <a:t>, S. (2018). Workplace bullying, the development of job insecurity and the role of laissez-faire leadership: A </a:t>
            </a:r>
            <a:r>
              <a:rPr lang="en-US" sz="1200" dirty="0" smtClean="0">
                <a:latin typeface="Arial" pitchFamily="34" charset="0"/>
                <a:ea typeface="Times New Roman" panose="02020603050405020304" pitchFamily="18" charset="0"/>
                <a:cs typeface="Arial" pitchFamily="34" charset="0"/>
              </a:rPr>
              <a:t>two-	wave </a:t>
            </a:r>
            <a:r>
              <a:rPr lang="en-US" sz="1200" dirty="0">
                <a:latin typeface="Arial" pitchFamily="34" charset="0"/>
                <a:ea typeface="Times New Roman" panose="02020603050405020304" pitchFamily="18" charset="0"/>
                <a:cs typeface="Arial" pitchFamily="34" charset="0"/>
              </a:rPr>
              <a:t>moderated mediation study. Work &amp; Stress: An International Journal of Work, Health &amp; </a:t>
            </a:r>
            <a:r>
              <a:rPr lang="en-US" sz="1200" dirty="0" err="1">
                <a:latin typeface="Arial" pitchFamily="34" charset="0"/>
                <a:ea typeface="Times New Roman" panose="02020603050405020304" pitchFamily="18" charset="0"/>
                <a:cs typeface="Arial" pitchFamily="34" charset="0"/>
              </a:rPr>
              <a:t>Organisations</a:t>
            </a:r>
            <a:r>
              <a:rPr lang="en-US" sz="1200" dirty="0">
                <a:latin typeface="Arial" pitchFamily="34" charset="0"/>
                <a:ea typeface="Times New Roman" panose="02020603050405020304" pitchFamily="18" charset="0"/>
                <a:cs typeface="Arial" pitchFamily="34" charset="0"/>
              </a:rPr>
              <a:t>, 32(3), 297-312. </a:t>
            </a:r>
            <a:r>
              <a:rPr lang="en-US" sz="1200" dirty="0" err="1">
                <a:latin typeface="Arial" pitchFamily="34" charset="0"/>
                <a:ea typeface="Times New Roman" panose="02020603050405020304" pitchFamily="18" charset="0"/>
                <a:cs typeface="Arial" pitchFamily="34" charset="0"/>
              </a:rPr>
              <a:t>doi</a:t>
            </a:r>
            <a:r>
              <a:rPr lang="en-US" sz="1200" dirty="0">
                <a:latin typeface="Arial" pitchFamily="34" charset="0"/>
                <a:ea typeface="Times New Roman" panose="02020603050405020304" pitchFamily="18" charset="0"/>
                <a:cs typeface="Arial" pitchFamily="34" charset="0"/>
              </a:rPr>
              <a:t>: </a:t>
            </a:r>
            <a:r>
              <a:rPr lang="en-US" sz="1200" dirty="0" smtClean="0">
                <a:latin typeface="Arial" pitchFamily="34" charset="0"/>
                <a:ea typeface="Times New Roman" panose="02020603050405020304" pitchFamily="18" charset="0"/>
                <a:cs typeface="Arial" pitchFamily="34" charset="0"/>
              </a:rPr>
              <a:t>	10.1080/02678373.2018.1427815</a:t>
            </a:r>
            <a:endParaRPr lang="en-US" sz="12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endParaRPr lang="en-US" sz="12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r>
              <a:rPr lang="en-US" sz="1200" dirty="0">
                <a:latin typeface="Arial" pitchFamily="34" charset="0"/>
                <a:ea typeface="Times New Roman" panose="02020603050405020304" pitchFamily="18" charset="0"/>
                <a:cs typeface="Arial" pitchFamily="34" charset="0"/>
              </a:rPr>
              <a:t>Grand Canyon University, Center for Innovation in Research and Teaching. (</a:t>
            </a:r>
            <a:r>
              <a:rPr lang="en-US" sz="1200" dirty="0" err="1">
                <a:latin typeface="Arial" pitchFamily="34" charset="0"/>
                <a:ea typeface="Times New Roman" panose="02020603050405020304" pitchFamily="18" charset="0"/>
                <a:cs typeface="Arial" pitchFamily="34" charset="0"/>
              </a:rPr>
              <a:t>n.d.</a:t>
            </a:r>
            <a:r>
              <a:rPr lang="en-US" sz="1200" dirty="0">
                <a:latin typeface="Arial" pitchFamily="34" charset="0"/>
                <a:ea typeface="Times New Roman" panose="02020603050405020304" pitchFamily="18" charset="0"/>
                <a:cs typeface="Arial" pitchFamily="34" charset="0"/>
              </a:rPr>
              <a:t>) Retrieved from </a:t>
            </a:r>
            <a:r>
              <a:rPr lang="en-US" sz="1200" dirty="0" smtClean="0">
                <a:latin typeface="Arial" pitchFamily="34" charset="0"/>
                <a:ea typeface="Times New Roman" panose="02020603050405020304" pitchFamily="18" charset="0"/>
                <a:cs typeface="Arial" pitchFamily="34" charset="0"/>
              </a:rPr>
              <a:t>	https</a:t>
            </a:r>
            <a:r>
              <a:rPr lang="en-US" sz="1200" dirty="0">
                <a:latin typeface="Arial" pitchFamily="34" charset="0"/>
                <a:ea typeface="Times New Roman" panose="02020603050405020304" pitchFamily="18" charset="0"/>
                <a:cs typeface="Arial" pitchFamily="34" charset="0"/>
              </a:rPr>
              <a:t>://cirt.gcu.edu/research/developmentresources/research_ready/phenomenology/phen_overview</a:t>
            </a:r>
          </a:p>
          <a:p>
            <a:pPr marL="0" marR="0" indent="0">
              <a:lnSpc>
                <a:spcPct val="100000"/>
              </a:lnSpc>
              <a:spcBef>
                <a:spcPts val="0"/>
              </a:spcBef>
              <a:spcAft>
                <a:spcPts val="0"/>
              </a:spcAft>
              <a:buNone/>
            </a:pPr>
            <a:endParaRPr lang="en-US" sz="12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r>
              <a:rPr lang="en-US" sz="1200" dirty="0">
                <a:latin typeface="Arial" pitchFamily="34" charset="0"/>
                <a:ea typeface="Times New Roman" panose="02020603050405020304" pitchFamily="18" charset="0"/>
                <a:cs typeface="Arial" pitchFamily="34" charset="0"/>
              </a:rPr>
              <a:t>Groenewald, T. (2004). A Phenomenological Research Design Illustrated. International Journal of Qualitative Methods, 42–55. </a:t>
            </a:r>
            <a:r>
              <a:rPr lang="en-US" sz="1200" dirty="0" smtClean="0">
                <a:latin typeface="Arial" pitchFamily="34" charset="0"/>
                <a:ea typeface="Times New Roman" panose="02020603050405020304" pitchFamily="18" charset="0"/>
                <a:cs typeface="Arial" pitchFamily="34" charset="0"/>
              </a:rPr>
              <a:t>	https</a:t>
            </a:r>
            <a:r>
              <a:rPr lang="en-US" sz="1200" dirty="0">
                <a:latin typeface="Arial" pitchFamily="34" charset="0"/>
                <a:ea typeface="Times New Roman" panose="02020603050405020304" pitchFamily="18" charset="0"/>
                <a:cs typeface="Arial" pitchFamily="34" charset="0"/>
              </a:rPr>
              <a:t>://doi.org/10.1177/160940690400300104 </a:t>
            </a:r>
            <a:endParaRPr lang="en-US" sz="1200" dirty="0" smtClean="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endParaRPr lang="en-US" sz="12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r>
              <a:rPr lang="en-US" sz="1200" dirty="0" err="1">
                <a:latin typeface="Arial" pitchFamily="34" charset="0"/>
                <a:ea typeface="Times New Roman" panose="02020603050405020304" pitchFamily="18" charset="0"/>
                <a:cs typeface="Arial" pitchFamily="34" charset="0"/>
              </a:rPr>
              <a:t>Habibi</a:t>
            </a:r>
            <a:r>
              <a:rPr lang="en-US" sz="1200" dirty="0">
                <a:latin typeface="Arial" pitchFamily="34" charset="0"/>
                <a:ea typeface="Times New Roman" panose="02020603050405020304" pitchFamily="18" charset="0"/>
                <a:cs typeface="Arial" pitchFamily="34" charset="0"/>
              </a:rPr>
              <a:t>, A., </a:t>
            </a:r>
            <a:r>
              <a:rPr lang="en-US" sz="1200" dirty="0" err="1">
                <a:latin typeface="Arial" pitchFamily="34" charset="0"/>
                <a:ea typeface="Times New Roman" panose="02020603050405020304" pitchFamily="18" charset="0"/>
                <a:cs typeface="Arial" pitchFamily="34" charset="0"/>
              </a:rPr>
              <a:t>Sarafrazi</a:t>
            </a:r>
            <a:r>
              <a:rPr lang="en-US" sz="1200" dirty="0">
                <a:latin typeface="Arial" pitchFamily="34" charset="0"/>
                <a:ea typeface="Times New Roman" panose="02020603050405020304" pitchFamily="18" charset="0"/>
                <a:cs typeface="Arial" pitchFamily="34" charset="0"/>
              </a:rPr>
              <a:t>, A., &amp; </a:t>
            </a:r>
            <a:r>
              <a:rPr lang="en-US" sz="1200" dirty="0" err="1">
                <a:latin typeface="Arial" pitchFamily="34" charset="0"/>
                <a:ea typeface="Times New Roman" panose="02020603050405020304" pitchFamily="18" charset="0"/>
                <a:cs typeface="Arial" pitchFamily="34" charset="0"/>
              </a:rPr>
              <a:t>Izadyar</a:t>
            </a:r>
            <a:r>
              <a:rPr lang="en-US" sz="1200" dirty="0">
                <a:latin typeface="Arial" pitchFamily="34" charset="0"/>
                <a:ea typeface="Times New Roman" panose="02020603050405020304" pitchFamily="18" charset="0"/>
                <a:cs typeface="Arial" pitchFamily="34" charset="0"/>
              </a:rPr>
              <a:t>, S. (2014). Delphi technique theoretical framework in qualitative research. The International Journal of Engineering </a:t>
            </a:r>
            <a:r>
              <a:rPr lang="en-US" sz="1200" dirty="0" smtClean="0">
                <a:latin typeface="Arial" pitchFamily="34" charset="0"/>
                <a:ea typeface="Times New Roman" panose="02020603050405020304" pitchFamily="18" charset="0"/>
                <a:cs typeface="Arial" pitchFamily="34" charset="0"/>
              </a:rPr>
              <a:t>	and </a:t>
            </a:r>
            <a:r>
              <a:rPr lang="en-US" sz="1200" dirty="0">
                <a:latin typeface="Arial" pitchFamily="34" charset="0"/>
                <a:ea typeface="Times New Roman" panose="02020603050405020304" pitchFamily="18" charset="0"/>
                <a:cs typeface="Arial" pitchFamily="34" charset="0"/>
              </a:rPr>
              <a:t>Science, </a:t>
            </a:r>
            <a:r>
              <a:rPr lang="en-US" sz="1200" dirty="0" smtClean="0">
                <a:latin typeface="Arial" pitchFamily="34" charset="0"/>
                <a:ea typeface="Times New Roman" panose="02020603050405020304" pitchFamily="18" charset="0"/>
                <a:cs typeface="Arial" pitchFamily="34" charset="0"/>
              </a:rPr>
              <a:t>	3(4</a:t>
            </a:r>
            <a:r>
              <a:rPr lang="en-US" sz="1200" dirty="0">
                <a:latin typeface="Arial" pitchFamily="34" charset="0"/>
                <a:ea typeface="Times New Roman" panose="02020603050405020304" pitchFamily="18" charset="0"/>
                <a:cs typeface="Arial" pitchFamily="34" charset="0"/>
              </a:rPr>
              <a:t>), 8-13</a:t>
            </a:r>
            <a:r>
              <a:rPr lang="en-US" sz="1200" dirty="0" smtClean="0">
                <a:latin typeface="Arial" pitchFamily="34" charset="0"/>
                <a:ea typeface="Times New Roman" panose="02020603050405020304" pitchFamily="18" charset="0"/>
                <a:cs typeface="Arial" pitchFamily="34" charset="0"/>
              </a:rPr>
              <a:t>.</a:t>
            </a:r>
            <a:endParaRPr lang="en-US" sz="12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endParaRPr lang="en-US" sz="1200" dirty="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r>
              <a:rPr lang="en-US" sz="1200" dirty="0" err="1">
                <a:latin typeface="Arial" pitchFamily="34" charset="0"/>
                <a:ea typeface="Times New Roman" panose="02020603050405020304" pitchFamily="18" charset="0"/>
                <a:cs typeface="Arial" pitchFamily="34" charset="0"/>
              </a:rPr>
              <a:t>Kirilova</a:t>
            </a:r>
            <a:r>
              <a:rPr lang="en-US" sz="1200" dirty="0">
                <a:latin typeface="Arial" pitchFamily="34" charset="0"/>
                <a:ea typeface="Times New Roman" panose="02020603050405020304" pitchFamily="18" charset="0"/>
                <a:cs typeface="Arial" pitchFamily="34" charset="0"/>
              </a:rPr>
              <a:t>, D. &amp; </a:t>
            </a:r>
            <a:r>
              <a:rPr lang="en-US" sz="1200" dirty="0" err="1">
                <a:latin typeface="Arial" pitchFamily="34" charset="0"/>
                <a:ea typeface="Times New Roman" panose="02020603050405020304" pitchFamily="18" charset="0"/>
                <a:cs typeface="Arial" pitchFamily="34" charset="0"/>
              </a:rPr>
              <a:t>Karcher</a:t>
            </a:r>
            <a:r>
              <a:rPr lang="en-US" sz="1200" dirty="0">
                <a:latin typeface="Arial" pitchFamily="34" charset="0"/>
                <a:ea typeface="Times New Roman" panose="02020603050405020304" pitchFamily="18" charset="0"/>
                <a:cs typeface="Arial" pitchFamily="34" charset="0"/>
              </a:rPr>
              <a:t>, S., (2017). Rethinking data sharing and human participant protection in</a:t>
            </a:r>
          </a:p>
          <a:p>
            <a:pPr marL="0" marR="0" indent="0">
              <a:lnSpc>
                <a:spcPct val="100000"/>
              </a:lnSpc>
              <a:spcBef>
                <a:spcPts val="0"/>
              </a:spcBef>
              <a:spcAft>
                <a:spcPts val="0"/>
              </a:spcAft>
              <a:buNone/>
            </a:pPr>
            <a:r>
              <a:rPr lang="en-US" sz="1200" dirty="0">
                <a:latin typeface="Arial" pitchFamily="34" charset="0"/>
                <a:ea typeface="Times New Roman" panose="02020603050405020304" pitchFamily="18" charset="0"/>
                <a:cs typeface="Arial" pitchFamily="34" charset="0"/>
              </a:rPr>
              <a:t>	social science research: Applications from the qualitative realm. </a:t>
            </a:r>
            <a:r>
              <a:rPr lang="en-US" sz="1200" i="1" dirty="0">
                <a:latin typeface="Arial" pitchFamily="34" charset="0"/>
                <a:ea typeface="Times New Roman" panose="02020603050405020304" pitchFamily="18" charset="0"/>
                <a:cs typeface="Arial" pitchFamily="34" charset="0"/>
              </a:rPr>
              <a:t>Data Science Journal, 16</a:t>
            </a:r>
            <a:r>
              <a:rPr lang="en-US" sz="1200" dirty="0">
                <a:latin typeface="Arial" pitchFamily="34" charset="0"/>
                <a:ea typeface="Times New Roman" panose="02020603050405020304" pitchFamily="18" charset="0"/>
                <a:cs typeface="Arial" pitchFamily="34" charset="0"/>
              </a:rPr>
              <a:t>,</a:t>
            </a:r>
          </a:p>
          <a:p>
            <a:pPr marL="0" marR="0" indent="0">
              <a:lnSpc>
                <a:spcPct val="100000"/>
              </a:lnSpc>
              <a:spcBef>
                <a:spcPts val="0"/>
              </a:spcBef>
              <a:spcAft>
                <a:spcPts val="0"/>
              </a:spcAft>
              <a:buNone/>
            </a:pPr>
            <a:r>
              <a:rPr lang="en-US" sz="1200" dirty="0">
                <a:latin typeface="Arial" pitchFamily="34" charset="0"/>
                <a:ea typeface="Times New Roman" panose="02020603050405020304" pitchFamily="18" charset="0"/>
                <a:cs typeface="Arial" pitchFamily="34" charset="0"/>
              </a:rPr>
              <a:t>	p.43. </a:t>
            </a:r>
            <a:r>
              <a:rPr lang="en-US" sz="1200" dirty="0">
                <a:latin typeface="Arial" pitchFamily="34" charset="0"/>
                <a:ea typeface="Times New Roman" panose="02020603050405020304" pitchFamily="18" charset="0"/>
                <a:cs typeface="Arial" pitchFamily="34" charset="0"/>
                <a:hlinkClick r:id="rId2"/>
              </a:rPr>
              <a:t>https://</a:t>
            </a:r>
            <a:r>
              <a:rPr lang="en-US" sz="1200" dirty="0" smtClean="0">
                <a:latin typeface="Arial" pitchFamily="34" charset="0"/>
                <a:ea typeface="Times New Roman" panose="02020603050405020304" pitchFamily="18" charset="0"/>
                <a:cs typeface="Arial" pitchFamily="34" charset="0"/>
                <a:hlinkClick r:id="rId2"/>
              </a:rPr>
              <a:t>doi.org/10.5334/dsj-2017-043</a:t>
            </a:r>
            <a:endParaRPr lang="en-US" sz="1200" dirty="0" smtClean="0">
              <a:latin typeface="Arial" pitchFamily="34" charset="0"/>
              <a:ea typeface="Times New Roman" panose="02020603050405020304" pitchFamily="18" charset="0"/>
              <a:cs typeface="Arial" pitchFamily="34" charset="0"/>
            </a:endParaRPr>
          </a:p>
          <a:p>
            <a:pPr marL="0" marR="0" indent="0">
              <a:lnSpc>
                <a:spcPct val="100000"/>
              </a:lnSpc>
              <a:spcBef>
                <a:spcPts val="0"/>
              </a:spcBef>
              <a:spcAft>
                <a:spcPts val="0"/>
              </a:spcAft>
              <a:buNone/>
            </a:pPr>
            <a:endParaRPr lang="en-US" sz="1200" dirty="0">
              <a:latin typeface="Arial" pitchFamily="34" charset="0"/>
              <a:cs typeface="Arial" pitchFamily="34" charset="0"/>
            </a:endParaRPr>
          </a:p>
          <a:p>
            <a:pPr marL="0" indent="0">
              <a:spcBef>
                <a:spcPts val="0"/>
              </a:spcBef>
              <a:buNone/>
            </a:pPr>
            <a:r>
              <a:rPr lang="en-US" sz="1200" dirty="0" err="1">
                <a:latin typeface="Arial" pitchFamily="34" charset="0"/>
                <a:cs typeface="Arial" pitchFamily="34" charset="0"/>
              </a:rPr>
              <a:t>Leedy</a:t>
            </a:r>
            <a:r>
              <a:rPr lang="en-US" sz="1200" dirty="0">
                <a:latin typeface="Arial" pitchFamily="34" charset="0"/>
                <a:cs typeface="Arial" pitchFamily="34" charset="0"/>
              </a:rPr>
              <a:t>, P. D., &amp; </a:t>
            </a:r>
            <a:r>
              <a:rPr lang="en-US" sz="1200" dirty="0" err="1">
                <a:latin typeface="Arial" pitchFamily="34" charset="0"/>
                <a:cs typeface="Arial" pitchFamily="34" charset="0"/>
              </a:rPr>
              <a:t>Ormrod</a:t>
            </a:r>
            <a:r>
              <a:rPr lang="en-US" sz="1200" dirty="0">
                <a:latin typeface="Arial" pitchFamily="34" charset="0"/>
                <a:cs typeface="Arial" pitchFamily="34" charset="0"/>
              </a:rPr>
              <a:t>, J. E. (2016). Practical research: planning and design. Boston: Pearson. </a:t>
            </a:r>
            <a:endParaRPr lang="en-US" sz="1200" dirty="0" smtClean="0">
              <a:latin typeface="Arial" pitchFamily="34" charset="0"/>
              <a:cs typeface="Arial" pitchFamily="34" charset="0"/>
            </a:endParaRPr>
          </a:p>
          <a:p>
            <a:pPr marL="0" indent="0">
              <a:spcBef>
                <a:spcPts val="0"/>
              </a:spcBef>
              <a:buNone/>
            </a:pPr>
            <a:endParaRPr lang="en-US" sz="1200" dirty="0">
              <a:latin typeface="Arial" pitchFamily="34" charset="0"/>
              <a:cs typeface="Arial" pitchFamily="34" charset="0"/>
            </a:endParaRPr>
          </a:p>
          <a:p>
            <a:pPr marL="0" indent="0">
              <a:spcBef>
                <a:spcPts val="0"/>
              </a:spcBef>
              <a:buNone/>
            </a:pPr>
            <a:r>
              <a:rPr lang="en-US" sz="1200" dirty="0">
                <a:latin typeface="Arial" pitchFamily="34" charset="0"/>
                <a:cs typeface="Arial" pitchFamily="34" charset="0"/>
              </a:rPr>
              <a:t>Pickering, C. E. Z. ., </a:t>
            </a:r>
            <a:r>
              <a:rPr lang="en-US" sz="1200" dirty="0" err="1">
                <a:latin typeface="Arial" pitchFamily="34" charset="0"/>
                <a:cs typeface="Arial" pitchFamily="34" charset="0"/>
              </a:rPr>
              <a:t>Nurenberg</a:t>
            </a:r>
            <a:r>
              <a:rPr lang="en-US" sz="1200" dirty="0">
                <a:latin typeface="Arial" pitchFamily="34" charset="0"/>
                <a:cs typeface="Arial" pitchFamily="34" charset="0"/>
              </a:rPr>
              <a:t>, K., &amp; </a:t>
            </a:r>
            <a:r>
              <a:rPr lang="en-US" sz="1200" dirty="0" err="1">
                <a:latin typeface="Arial" pitchFamily="34" charset="0"/>
                <a:cs typeface="Arial" pitchFamily="34" charset="0"/>
              </a:rPr>
              <a:t>Schiamberg</a:t>
            </a:r>
            <a:r>
              <a:rPr lang="en-US" sz="1200" dirty="0">
                <a:latin typeface="Arial" pitchFamily="34" charset="0"/>
                <a:cs typeface="Arial" pitchFamily="34" charset="0"/>
              </a:rPr>
              <a:t>, L. (2017). Recognizing and responding</a:t>
            </a:r>
          </a:p>
          <a:p>
            <a:pPr marL="0" indent="0">
              <a:spcBef>
                <a:spcPts val="0"/>
              </a:spcBef>
              <a:buNone/>
            </a:pPr>
            <a:r>
              <a:rPr lang="en-US" sz="1200" dirty="0">
                <a:latin typeface="Arial" pitchFamily="34" charset="0"/>
                <a:cs typeface="Arial" pitchFamily="34" charset="0"/>
              </a:rPr>
              <a:t>	to the “toxic” work environment: Worker safety, patient safety, and abuse/neglect in</a:t>
            </a:r>
          </a:p>
          <a:p>
            <a:pPr marL="0" indent="0">
              <a:spcBef>
                <a:spcPts val="0"/>
              </a:spcBef>
              <a:buNone/>
            </a:pPr>
            <a:r>
              <a:rPr lang="en-US" sz="1200" dirty="0">
                <a:latin typeface="Arial" pitchFamily="34" charset="0"/>
                <a:cs typeface="Arial" pitchFamily="34" charset="0"/>
              </a:rPr>
              <a:t>	nursing homes. </a:t>
            </a:r>
            <a:r>
              <a:rPr lang="en-US" sz="1200" i="1" dirty="0">
                <a:latin typeface="Arial" pitchFamily="34" charset="0"/>
                <a:cs typeface="Arial" pitchFamily="34" charset="0"/>
              </a:rPr>
              <a:t>Qualitative Health Research, 27</a:t>
            </a:r>
            <a:r>
              <a:rPr lang="en-US" sz="1200" dirty="0">
                <a:latin typeface="Arial" pitchFamily="34" charset="0"/>
                <a:cs typeface="Arial" pitchFamily="34" charset="0"/>
              </a:rPr>
              <a:t>(12), 1870–1881. </a:t>
            </a:r>
          </a:p>
          <a:p>
            <a:pPr marL="0" indent="0">
              <a:spcBef>
                <a:spcPts val="0"/>
              </a:spcBef>
              <a:buNone/>
            </a:pPr>
            <a:r>
              <a:rPr lang="en-US" sz="1200" dirty="0">
                <a:latin typeface="Arial" pitchFamily="34" charset="0"/>
                <a:cs typeface="Arial" pitchFamily="34" charset="0"/>
              </a:rPr>
              <a:t>	</a:t>
            </a:r>
            <a:r>
              <a:rPr lang="en-US" sz="1200" dirty="0">
                <a:latin typeface="Arial" pitchFamily="34" charset="0"/>
                <a:cs typeface="Arial" pitchFamily="34" charset="0"/>
                <a:hlinkClick r:id="rId3"/>
              </a:rPr>
              <a:t>https://</a:t>
            </a:r>
            <a:r>
              <a:rPr lang="en-US" sz="1200" dirty="0" smtClean="0">
                <a:latin typeface="Arial" pitchFamily="34" charset="0"/>
                <a:cs typeface="Arial" pitchFamily="34" charset="0"/>
                <a:hlinkClick r:id="rId3"/>
              </a:rPr>
              <a:t>doi.org/10.1177/1049732317723889</a:t>
            </a:r>
            <a:endParaRPr lang="en-US" sz="1200" dirty="0" smtClean="0">
              <a:latin typeface="Arial" pitchFamily="34" charset="0"/>
              <a:cs typeface="Arial" pitchFamily="34" charset="0"/>
            </a:endParaRPr>
          </a:p>
          <a:p>
            <a:pPr marL="0" indent="0">
              <a:spcBef>
                <a:spcPts val="0"/>
              </a:spcBef>
              <a:buNone/>
            </a:pPr>
            <a:r>
              <a:rPr lang="en-US" sz="1200" dirty="0">
                <a:latin typeface="Arial" pitchFamily="34" charset="0"/>
                <a:cs typeface="Arial" pitchFamily="34" charset="0"/>
              </a:rPr>
              <a:t>Thompson, I., </a:t>
            </a:r>
            <a:r>
              <a:rPr lang="en-US" sz="1200" dirty="0" err="1">
                <a:latin typeface="Arial" pitchFamily="34" charset="0"/>
                <a:cs typeface="Arial" pitchFamily="34" charset="0"/>
              </a:rPr>
              <a:t>Amatea</a:t>
            </a:r>
            <a:r>
              <a:rPr lang="en-US" sz="1200" dirty="0">
                <a:latin typeface="Arial" pitchFamily="34" charset="0"/>
                <a:cs typeface="Arial" pitchFamily="34" charset="0"/>
              </a:rPr>
              <a:t>, E., &amp; Thompson, E. (2014). Personal and contextual predictors of  mental health counselors compassion fatigue and burnout. </a:t>
            </a:r>
            <a:r>
              <a:rPr lang="en-US" sz="1200" dirty="0" smtClean="0">
                <a:latin typeface="Arial" pitchFamily="34" charset="0"/>
                <a:cs typeface="Arial" pitchFamily="34" charset="0"/>
              </a:rPr>
              <a:t>Journal </a:t>
            </a:r>
            <a:r>
              <a:rPr lang="en-US" sz="1200" dirty="0">
                <a:latin typeface="Arial" pitchFamily="34" charset="0"/>
                <a:cs typeface="Arial" pitchFamily="34" charset="0"/>
              </a:rPr>
              <a:t>of </a:t>
            </a:r>
            <a:r>
              <a:rPr lang="en-US" sz="1200" dirty="0" smtClean="0">
                <a:latin typeface="Arial" pitchFamily="34" charset="0"/>
                <a:cs typeface="Arial" pitchFamily="34" charset="0"/>
              </a:rPr>
              <a:t>	Mental </a:t>
            </a:r>
            <a:r>
              <a:rPr lang="en-US" sz="1200" dirty="0">
                <a:latin typeface="Arial" pitchFamily="34" charset="0"/>
                <a:cs typeface="Arial" pitchFamily="34" charset="0"/>
              </a:rPr>
              <a:t>Health Counseling, 36(1), 58–77.  https://doi.org/10.17744/mehc.36.1.p61m73373m4617r3 </a:t>
            </a:r>
            <a:endParaRPr lang="en-US" sz="1200" dirty="0" smtClean="0">
              <a:latin typeface="Arial" pitchFamily="34" charset="0"/>
              <a:cs typeface="Arial" pitchFamily="34" charset="0"/>
            </a:endParaRPr>
          </a:p>
          <a:p>
            <a:pPr marL="0" indent="0">
              <a:spcBef>
                <a:spcPts val="0"/>
              </a:spcBef>
              <a:buNone/>
            </a:pPr>
            <a:r>
              <a:rPr lang="en-US" sz="1200" dirty="0">
                <a:latin typeface="Arial" pitchFamily="34" charset="0"/>
                <a:cs typeface="Arial" pitchFamily="34" charset="0"/>
              </a:rPr>
              <a:t>Vie, T. L., </a:t>
            </a:r>
            <a:r>
              <a:rPr lang="en-US" sz="1200" dirty="0" err="1">
                <a:latin typeface="Arial" pitchFamily="34" charset="0"/>
                <a:cs typeface="Arial" pitchFamily="34" charset="0"/>
              </a:rPr>
              <a:t>Glasø</a:t>
            </a:r>
            <a:r>
              <a:rPr lang="en-US" sz="1200" dirty="0">
                <a:latin typeface="Arial" pitchFamily="34" charset="0"/>
                <a:cs typeface="Arial" pitchFamily="34" charset="0"/>
              </a:rPr>
              <a:t>, L., &amp; EINARSEN, S. (2012). How does it feel? Workplace bullying, emotions and musculoskeletal complaints. </a:t>
            </a:r>
            <a:r>
              <a:rPr lang="en-US" sz="1200" i="1" dirty="0">
                <a:latin typeface="Arial" pitchFamily="34" charset="0"/>
                <a:cs typeface="Arial" pitchFamily="34" charset="0"/>
              </a:rPr>
              <a:t>Scandinavian Journal </a:t>
            </a:r>
            <a:r>
              <a:rPr lang="en-US" sz="1200" i="1" dirty="0" smtClean="0">
                <a:latin typeface="Arial" pitchFamily="34" charset="0"/>
                <a:cs typeface="Arial" pitchFamily="34" charset="0"/>
              </a:rPr>
              <a:t>	of 	Psychology</a:t>
            </a:r>
            <a:r>
              <a:rPr lang="en-US" sz="1200" dirty="0">
                <a:latin typeface="Arial" pitchFamily="34" charset="0"/>
                <a:cs typeface="Arial" pitchFamily="34" charset="0"/>
              </a:rPr>
              <a:t>, </a:t>
            </a:r>
            <a:r>
              <a:rPr lang="en-US" sz="1200" i="1" dirty="0">
                <a:latin typeface="Arial" pitchFamily="34" charset="0"/>
                <a:cs typeface="Arial" pitchFamily="34" charset="0"/>
              </a:rPr>
              <a:t>53</a:t>
            </a:r>
            <a:r>
              <a:rPr lang="en-US" sz="1200" dirty="0">
                <a:latin typeface="Arial" pitchFamily="34" charset="0"/>
                <a:cs typeface="Arial" pitchFamily="34" charset="0"/>
              </a:rPr>
              <a:t>(2), </a:t>
            </a:r>
            <a:r>
              <a:rPr lang="en-US" sz="1200" dirty="0" smtClean="0">
                <a:latin typeface="Arial" pitchFamily="34" charset="0"/>
                <a:cs typeface="Arial" pitchFamily="34" charset="0"/>
              </a:rPr>
              <a:t>165-173.</a:t>
            </a:r>
          </a:p>
          <a:p>
            <a:pPr marL="0" indent="0">
              <a:spcBef>
                <a:spcPts val="0"/>
              </a:spcBef>
              <a:buNone/>
            </a:pPr>
            <a:r>
              <a:rPr lang="en-US" sz="1200" dirty="0">
                <a:latin typeface="Arial" pitchFamily="34" charset="0"/>
                <a:cs typeface="Arial" pitchFamily="34" charset="0"/>
              </a:rPr>
              <a:t>Watkins, D. C., Hunt, J. B., &amp; Eisenberg, D. (2012). Increased demand for mental health services on college campuses: Perspectives from administrators. </a:t>
            </a:r>
            <a:r>
              <a:rPr lang="en-US" sz="1200" i="1" dirty="0">
                <a:latin typeface="Arial" pitchFamily="34" charset="0"/>
                <a:cs typeface="Arial" pitchFamily="34" charset="0"/>
              </a:rPr>
              <a:t>Qualitative </a:t>
            </a:r>
            <a:r>
              <a:rPr lang="en-US" sz="1200" i="1" dirty="0" smtClean="0">
                <a:latin typeface="Arial" pitchFamily="34" charset="0"/>
                <a:cs typeface="Arial" pitchFamily="34" charset="0"/>
              </a:rPr>
              <a:t>	Social </a:t>
            </a:r>
            <a:r>
              <a:rPr lang="en-US" sz="1200" i="1" dirty="0">
                <a:latin typeface="Arial" pitchFamily="34" charset="0"/>
                <a:cs typeface="Arial" pitchFamily="34" charset="0"/>
              </a:rPr>
              <a:t>Work</a:t>
            </a:r>
            <a:r>
              <a:rPr lang="en-US" sz="1200" dirty="0">
                <a:latin typeface="Arial" pitchFamily="34" charset="0"/>
                <a:cs typeface="Arial" pitchFamily="34" charset="0"/>
              </a:rPr>
              <a:t>, </a:t>
            </a:r>
            <a:r>
              <a:rPr lang="en-US" sz="1200" i="1" dirty="0">
                <a:latin typeface="Arial" pitchFamily="34" charset="0"/>
                <a:cs typeface="Arial" pitchFamily="34" charset="0"/>
              </a:rPr>
              <a:t>11</a:t>
            </a:r>
            <a:r>
              <a:rPr lang="en-US" sz="1200" dirty="0">
                <a:latin typeface="Arial" pitchFamily="34" charset="0"/>
                <a:cs typeface="Arial" pitchFamily="34" charset="0"/>
              </a:rPr>
              <a:t>(3), 319-337.</a:t>
            </a:r>
          </a:p>
          <a:p>
            <a:pPr marL="0" indent="0">
              <a:buNone/>
            </a:pP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21328587"/>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8191AF-510F-9143-B749-C62C0689DD37}"/>
              </a:ext>
            </a:extLst>
          </p:cNvPr>
          <p:cNvSpPr>
            <a:spLocks noGrp="1"/>
          </p:cNvSpPr>
          <p:nvPr>
            <p:ph type="title"/>
          </p:nvPr>
        </p:nvSpPr>
        <p:spPr>
          <a:xfrm>
            <a:off x="1484311" y="436728"/>
            <a:ext cx="10018713" cy="1719618"/>
          </a:xfrm>
        </p:spPr>
        <p:txBody>
          <a:bodyPr>
            <a:normAutofit fontScale="90000"/>
          </a:bodyPr>
          <a:lstStyle/>
          <a:p>
            <a:r>
              <a:rPr lang="en-US" dirty="0" smtClean="0">
                <a:latin typeface="Arial Black" pitchFamily="34" charset="0"/>
                <a:cs typeface="Times New Roman" panose="02020603050405020304" pitchFamily="18" charset="0"/>
              </a:rPr>
              <a:t>RESEARCH PURPOSE AND SIGNIFICANCE</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46AA3191-7E7C-8F43-BEE5-BB38957C1B1E}"/>
              </a:ext>
            </a:extLst>
          </p:cNvPr>
          <p:cNvSpPr>
            <a:spLocks noGrp="1"/>
          </p:cNvSpPr>
          <p:nvPr>
            <p:ph idx="1"/>
          </p:nvPr>
        </p:nvSpPr>
        <p:spPr>
          <a:xfrm>
            <a:off x="1484310" y="1937983"/>
            <a:ext cx="10018713" cy="3853218"/>
          </a:xfrm>
        </p:spPr>
        <p:txBody>
          <a:bodyPr>
            <a:normAutofit/>
          </a:bodyPr>
          <a:lstStyle/>
          <a:p>
            <a:r>
              <a:rPr lang="en-US" dirty="0" smtClean="0">
                <a:latin typeface="Arial Black" pitchFamily="34" charset="0"/>
                <a:cs typeface="Times New Roman" panose="02020603050405020304" pitchFamily="18" charset="0"/>
              </a:rPr>
              <a:t>Purpose statement: </a:t>
            </a:r>
            <a:r>
              <a:rPr lang="en-US" dirty="0" smtClean="0">
                <a:latin typeface="Arial" pitchFamily="34" charset="0"/>
                <a:cs typeface="Arial" pitchFamily="34" charset="0"/>
              </a:rPr>
              <a:t>The purpose of this phenomenological study is to understand the life experiences of mental health counselors who have experienced bullying within a community mental health work environment (who live in Northern Kentucky with 5 years or more experience).</a:t>
            </a:r>
          </a:p>
          <a:p>
            <a:r>
              <a:rPr lang="en-US" dirty="0" smtClean="0">
                <a:latin typeface="Arial Black" pitchFamily="34" charset="0"/>
                <a:cs typeface="Times New Roman" panose="02020603050405020304" pitchFamily="18" charset="0"/>
              </a:rPr>
              <a:t>Studies Significance: </a:t>
            </a:r>
            <a:r>
              <a:rPr lang="en-US" dirty="0" smtClean="0">
                <a:latin typeface="Arial" pitchFamily="34" charset="0"/>
                <a:cs typeface="Arial" pitchFamily="34" charset="0"/>
              </a:rPr>
              <a:t>The importance of this study is to reduce and to prevent the case of workplace bullies for mental health counselors.</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449479470"/>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AE96A1-8DFA-5345-B1B5-33291A2C64FF}"/>
              </a:ext>
            </a:extLst>
          </p:cNvPr>
          <p:cNvSpPr>
            <a:spLocks noGrp="1"/>
          </p:cNvSpPr>
          <p:nvPr>
            <p:ph type="title"/>
          </p:nvPr>
        </p:nvSpPr>
        <p:spPr/>
        <p:txBody>
          <a:bodyPr>
            <a:normAutofit/>
          </a:bodyPr>
          <a:lstStyle/>
          <a:p>
            <a:r>
              <a:rPr lang="en-US" sz="3600" dirty="0" smtClean="0">
                <a:latin typeface="Arial Black" pitchFamily="34" charset="0"/>
                <a:cs typeface="Times New Roman" panose="02020603050405020304" pitchFamily="18" charset="0"/>
              </a:rPr>
              <a:t>RESEARCH QUESTION(S) AND SUB-QUESTION(S)</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6CCC4B67-DF90-4E4F-A4DD-7C4E20ED37A2}"/>
              </a:ext>
            </a:extLst>
          </p:cNvPr>
          <p:cNvSpPr>
            <a:spLocks noGrp="1"/>
          </p:cNvSpPr>
          <p:nvPr>
            <p:ph idx="1"/>
          </p:nvPr>
        </p:nvSpPr>
        <p:spPr/>
        <p:txBody>
          <a:bodyPr>
            <a:normAutofit/>
          </a:bodyPr>
          <a:lstStyle/>
          <a:p>
            <a:r>
              <a:rPr lang="en-US" b="1" dirty="0" smtClean="0">
                <a:latin typeface="Arial Black" pitchFamily="34" charset="0"/>
                <a:cs typeface="Times New Roman" panose="02020603050405020304" pitchFamily="18" charset="0"/>
              </a:rPr>
              <a:t>Research question: </a:t>
            </a:r>
            <a:r>
              <a:rPr lang="en-US" sz="2200" dirty="0" smtClean="0">
                <a:latin typeface="Arial" pitchFamily="34" charset="0"/>
                <a:cs typeface="Arial" pitchFamily="34" charset="0"/>
              </a:rPr>
              <a:t>What are the life experiences of mental health counselors who experience bullying with the community mental health work environment (who live in Northern Kentucky with 5 years of more experience)?</a:t>
            </a:r>
          </a:p>
          <a:p>
            <a:r>
              <a:rPr lang="en-US" b="1" dirty="0" smtClean="0">
                <a:latin typeface="Arial Black" pitchFamily="34" charset="0"/>
                <a:cs typeface="Times New Roman" panose="02020603050405020304" pitchFamily="18" charset="0"/>
              </a:rPr>
              <a:t>Sub-questions</a:t>
            </a:r>
            <a:r>
              <a:rPr lang="en-US" sz="2200" b="1" dirty="0" smtClean="0">
                <a:latin typeface="Times New Roman" panose="02020603050405020304" pitchFamily="18" charset="0"/>
                <a:cs typeface="Times New Roman" panose="02020603050405020304" pitchFamily="18" charset="0"/>
              </a:rPr>
              <a:t>:−</a:t>
            </a:r>
            <a:r>
              <a:rPr lang="en-US" dirty="0" smtClean="0">
                <a:latin typeface="Arial" pitchFamily="34" charset="0"/>
                <a:cs typeface="Arial" pitchFamily="34" charset="0"/>
              </a:rPr>
              <a:t>Has bullying led to low job satisfaction and mental health disorders?−Is bullying among mental health workers a neglected area?</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3521745287"/>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7A2CAE-178C-1140-BDFC-669076408A53}"/>
              </a:ext>
            </a:extLst>
          </p:cNvPr>
          <p:cNvSpPr>
            <a:spLocks noGrp="1"/>
          </p:cNvSpPr>
          <p:nvPr>
            <p:ph type="title"/>
          </p:nvPr>
        </p:nvSpPr>
        <p:spPr>
          <a:xfrm>
            <a:off x="1484311" y="177421"/>
            <a:ext cx="10018713" cy="1009934"/>
          </a:xfrm>
        </p:spPr>
        <p:txBody>
          <a:bodyPr>
            <a:normAutofit/>
          </a:bodyPr>
          <a:lstStyle/>
          <a:p>
            <a:r>
              <a:rPr lang="en-US" sz="3600" dirty="0" smtClean="0">
                <a:latin typeface="Arial Black" pitchFamily="34" charset="0"/>
                <a:cs typeface="Times New Roman" panose="02020603050405020304" pitchFamily="18" charset="0"/>
              </a:rPr>
              <a:t>AFFECTIVE EVENTS THEORY</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63534741-6333-8C49-8A50-B6274BB6EB25}"/>
              </a:ext>
            </a:extLst>
          </p:cNvPr>
          <p:cNvSpPr>
            <a:spLocks noGrp="1"/>
          </p:cNvSpPr>
          <p:nvPr>
            <p:ph idx="1"/>
          </p:nvPr>
        </p:nvSpPr>
        <p:spPr>
          <a:xfrm>
            <a:off x="1514662" y="955343"/>
            <a:ext cx="10222863" cy="5595582"/>
          </a:xfrm>
        </p:spPr>
        <p:txBody>
          <a:bodyPr>
            <a:normAutofit/>
          </a:bodyPr>
          <a:lstStyle/>
          <a:p>
            <a:pPr>
              <a:buSzPct val="100000"/>
              <a:buFont typeface="Wingdings" panose="05000000000000000000" pitchFamily="2" charset="2"/>
              <a:buChar char="v"/>
            </a:pPr>
            <a:r>
              <a:rPr lang="en-US" sz="2000" dirty="0" smtClean="0">
                <a:latin typeface="Arial" pitchFamily="34" charset="0"/>
                <a:cs typeface="Arial" pitchFamily="34" charset="0"/>
              </a:rPr>
              <a:t>Affective Events Theory (AET) assumes that job satisfaction and emotions about job events are not equal (</a:t>
            </a:r>
            <a:r>
              <a:rPr lang="en-US" sz="2000" dirty="0" err="1" smtClean="0">
                <a:latin typeface="Arial" pitchFamily="34" charset="0"/>
                <a:cs typeface="Arial" pitchFamily="34" charset="0"/>
              </a:rPr>
              <a:t>Glaso</a:t>
            </a:r>
            <a:r>
              <a:rPr lang="en-US" sz="2000" dirty="0" smtClean="0">
                <a:latin typeface="Arial" pitchFamily="34" charset="0"/>
                <a:cs typeface="Arial" pitchFamily="34" charset="0"/>
              </a:rPr>
              <a:t> et al., 2011).</a:t>
            </a:r>
          </a:p>
          <a:p>
            <a:pPr>
              <a:buSzPct val="100000"/>
              <a:buFont typeface="Wingdings" panose="05000000000000000000" pitchFamily="2" charset="2"/>
              <a:buChar char="v"/>
            </a:pPr>
            <a:r>
              <a:rPr lang="en-US" sz="2000" dirty="0" smtClean="0">
                <a:latin typeface="Arial" pitchFamily="34" charset="0"/>
                <a:cs typeface="Arial" pitchFamily="34" charset="0"/>
              </a:rPr>
              <a:t>Features of the work environment, i.e. job roles, directly influence attitudes about the job.</a:t>
            </a:r>
          </a:p>
          <a:p>
            <a:pPr>
              <a:buSzPct val="100000"/>
              <a:buFont typeface="Wingdings" panose="05000000000000000000" pitchFamily="2" charset="2"/>
              <a:buChar char="v"/>
            </a:pPr>
            <a:r>
              <a:rPr lang="en-US" sz="2000" dirty="0" smtClean="0">
                <a:latin typeface="Arial" pitchFamily="34" charset="0"/>
                <a:cs typeface="Arial" pitchFamily="34" charset="0"/>
              </a:rPr>
              <a:t> These influences can occur through a cognitive or affective route (</a:t>
            </a:r>
            <a:r>
              <a:rPr lang="en-US" sz="2000" dirty="0" err="1" smtClean="0">
                <a:latin typeface="Arial" pitchFamily="34" charset="0"/>
                <a:cs typeface="Arial" pitchFamily="34" charset="0"/>
              </a:rPr>
              <a:t>Glaso</a:t>
            </a:r>
            <a:r>
              <a:rPr lang="en-US" sz="2000" dirty="0" smtClean="0">
                <a:latin typeface="Arial" pitchFamily="34" charset="0"/>
                <a:cs typeface="Arial" pitchFamily="34" charset="0"/>
              </a:rPr>
              <a:t> et al., 2011).</a:t>
            </a:r>
          </a:p>
          <a:p>
            <a:pPr>
              <a:buSzPct val="100000"/>
              <a:buFont typeface="Wingdings" panose="05000000000000000000" pitchFamily="2" charset="2"/>
              <a:buChar char="v"/>
            </a:pPr>
            <a:r>
              <a:rPr lang="en-US" sz="2000" dirty="0" smtClean="0">
                <a:latin typeface="Arial" pitchFamily="34" charset="0"/>
                <a:cs typeface="Arial" pitchFamily="34" charset="0"/>
              </a:rPr>
              <a:t>Overall job satisfaction comes from a person’s affective state or mood.</a:t>
            </a:r>
          </a:p>
          <a:p>
            <a:pPr>
              <a:buSzPct val="100000"/>
              <a:buFont typeface="Wingdings" panose="05000000000000000000" pitchFamily="2" charset="2"/>
              <a:buChar char="v"/>
            </a:pPr>
            <a:r>
              <a:rPr lang="en-US" sz="2000" dirty="0" smtClean="0">
                <a:latin typeface="Arial" pitchFamily="34" charset="0"/>
                <a:cs typeface="Arial" pitchFamily="34" charset="0"/>
              </a:rPr>
              <a:t> While effects include employee moods and varied emotions, workplace attitude is a cognitive judgment that is based on the employee’s overall effect (Carlson et al., 2011). </a:t>
            </a:r>
          </a:p>
          <a:p>
            <a:pPr>
              <a:buSzPct val="100000"/>
              <a:buFont typeface="Wingdings" panose="05000000000000000000" pitchFamily="2" charset="2"/>
              <a:buChar char="v"/>
            </a:pPr>
            <a:r>
              <a:rPr lang="en-US" sz="2000" dirty="0" smtClean="0">
                <a:latin typeface="Arial" pitchFamily="34" charset="0"/>
                <a:cs typeface="Arial" pitchFamily="34" charset="0"/>
              </a:rPr>
              <a:t>AET explains the connection between positive &amp; negative work environments and how they affect formed from the experiences is connected to overall workplace satisfaction. </a:t>
            </a:r>
          </a:p>
          <a:p>
            <a:pPr>
              <a:buSzPct val="100000"/>
              <a:buFont typeface="Wingdings" panose="05000000000000000000" pitchFamily="2" charset="2"/>
              <a:buChar char="v"/>
            </a:pPr>
            <a:r>
              <a:rPr lang="en-US" sz="2000" dirty="0" smtClean="0">
                <a:latin typeface="Arial" pitchFamily="34" charset="0"/>
                <a:cs typeface="Arial" pitchFamily="34" charset="0"/>
              </a:rPr>
              <a:t>AET posits that work specific evaluations such as job satisfaction &amp; commitment to organizations have affective antecedents (Tillman et al., 2018).</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xmlns="" val="68145431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F0A3F4-D0DD-42F5-BC79-36EA00777ACA}"/>
              </a:ext>
            </a:extLst>
          </p:cNvPr>
          <p:cNvSpPr>
            <a:spLocks noGrp="1"/>
          </p:cNvSpPr>
          <p:nvPr>
            <p:ph type="title"/>
          </p:nvPr>
        </p:nvSpPr>
        <p:spPr>
          <a:xfrm>
            <a:off x="1813495" y="637032"/>
            <a:ext cx="2721929" cy="2801112"/>
          </a:xfrm>
        </p:spPr>
        <p:txBody>
          <a:bodyPr>
            <a:noAutofit/>
          </a:bodyPr>
          <a:lstStyle/>
          <a:p>
            <a:pPr algn="l"/>
            <a:r>
              <a:rPr lang="en-US" sz="3200" dirty="0">
                <a:latin typeface="Arial Black" pitchFamily="34" charset="0"/>
                <a:cs typeface="Times New Roman" panose="02020603050405020304" pitchFamily="18" charset="0"/>
              </a:rPr>
              <a:t>Affective </a:t>
            </a:r>
            <a:br>
              <a:rPr lang="en-US" sz="3200" dirty="0">
                <a:latin typeface="Arial Black" pitchFamily="34" charset="0"/>
                <a:cs typeface="Times New Roman" panose="02020603050405020304" pitchFamily="18" charset="0"/>
              </a:rPr>
            </a:br>
            <a:r>
              <a:rPr lang="en-US" sz="3200" dirty="0">
                <a:latin typeface="Arial Black" pitchFamily="34" charset="0"/>
                <a:cs typeface="Times New Roman" panose="02020603050405020304" pitchFamily="18" charset="0"/>
              </a:rPr>
              <a:t>	Events </a:t>
            </a:r>
            <a:br>
              <a:rPr lang="en-US" sz="3200" dirty="0">
                <a:latin typeface="Arial Black" pitchFamily="34" charset="0"/>
                <a:cs typeface="Times New Roman" panose="02020603050405020304" pitchFamily="18" charset="0"/>
              </a:rPr>
            </a:br>
            <a:r>
              <a:rPr lang="en-US" sz="3200" dirty="0">
                <a:latin typeface="Arial Black" pitchFamily="34" charset="0"/>
                <a:cs typeface="Times New Roman" panose="02020603050405020304" pitchFamily="18" charset="0"/>
              </a:rPr>
              <a:t>		Theory</a:t>
            </a:r>
          </a:p>
        </p:txBody>
      </p:sp>
      <p:sp>
        <p:nvSpPr>
          <p:cNvPr id="3" name="Content Placeholder 2">
            <a:extLst>
              <a:ext uri="{FF2B5EF4-FFF2-40B4-BE49-F238E27FC236}">
                <a16:creationId xmlns:a16="http://schemas.microsoft.com/office/drawing/2014/main" xmlns="" id="{533430A1-7C3A-4E8E-82ED-500D3C3A8E9E}"/>
              </a:ext>
            </a:extLst>
          </p:cNvPr>
          <p:cNvSpPr>
            <a:spLocks noGrp="1"/>
          </p:cNvSpPr>
          <p:nvPr>
            <p:ph idx="1"/>
          </p:nvPr>
        </p:nvSpPr>
        <p:spPr>
          <a:xfrm>
            <a:off x="1338072" y="3694175"/>
            <a:ext cx="10515600" cy="2501909"/>
          </a:xfrm>
        </p:spPr>
        <p:txBody>
          <a:bodyPr>
            <a:noAutofit/>
          </a:bodyPr>
          <a:lstStyle/>
          <a:p>
            <a:endParaRPr lang="en-US" sz="2200" dirty="0">
              <a:latin typeface="Times New Roman" panose="02020603050405020304" pitchFamily="18" charset="0"/>
              <a:cs typeface="Times New Roman" panose="02020603050405020304" pitchFamily="18" charset="0"/>
            </a:endParaRPr>
          </a:p>
          <a:p>
            <a:pPr>
              <a:buSzPct val="100000"/>
              <a:buFont typeface="Wingdings" panose="05000000000000000000" pitchFamily="2" charset="2"/>
              <a:buChar char="v"/>
            </a:pPr>
            <a:r>
              <a:rPr lang="en-US" dirty="0" smtClean="0">
                <a:latin typeface="Arial" pitchFamily="34" charset="0"/>
                <a:cs typeface="Arial" pitchFamily="34" charset="0"/>
              </a:rPr>
              <a:t>Counselors who are subjected to workplace bullying have emotional responses to that bullying. Those emotional responses can influence behavior while performing that job.  Counselors emotional responses to workplace bullying can increase counselor burnout, low job satisfaction, low job productivity, and to an increase in the likelihood that the counselor will leave the job placement, but not necessarily the field of counseling. </a:t>
            </a:r>
            <a:endParaRPr lang="en-US" dirty="0">
              <a:latin typeface="Arial" pitchFamily="34" charset="0"/>
              <a:cs typeface="Arial" pitchFamily="34" charset="0"/>
            </a:endParaRPr>
          </a:p>
        </p:txBody>
      </p:sp>
      <p:graphicFrame>
        <p:nvGraphicFramePr>
          <p:cNvPr id="6" name="Diagram 5"/>
          <p:cNvGraphicFramePr/>
          <p:nvPr>
            <p:extLst>
              <p:ext uri="{D42A27DB-BD31-4B8C-83A1-F6EECF244321}">
                <p14:modId xmlns:p14="http://schemas.microsoft.com/office/powerpoint/2010/main" xmlns="" val="1822090993"/>
              </p:ext>
            </p:extLst>
          </p:nvPr>
        </p:nvGraphicFramePr>
        <p:xfrm>
          <a:off x="4328160" y="484632"/>
          <a:ext cx="7754112" cy="2953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4136117245"/>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927" y="2185417"/>
            <a:ext cx="2185481" cy="1850135"/>
          </a:xfrm>
        </p:spPr>
        <p:txBody>
          <a:bodyPr>
            <a:normAutofit/>
          </a:bodyPr>
          <a:lstStyle/>
          <a:p>
            <a:pPr algn="l"/>
            <a:r>
              <a:rPr lang="en-US" sz="3200" dirty="0">
                <a:latin typeface="Arial Black" pitchFamily="34" charset="0"/>
                <a:cs typeface="Times New Roman" panose="02020603050405020304" pitchFamily="18" charset="0"/>
              </a:rPr>
              <a:t>Affect </a:t>
            </a:r>
            <a:br>
              <a:rPr lang="en-US" sz="3200" dirty="0">
                <a:latin typeface="Arial Black" pitchFamily="34" charset="0"/>
                <a:cs typeface="Times New Roman" panose="02020603050405020304" pitchFamily="18" charset="0"/>
              </a:rPr>
            </a:br>
            <a:r>
              <a:rPr lang="en-US" sz="3200" dirty="0">
                <a:latin typeface="Arial Black" pitchFamily="34" charset="0"/>
                <a:cs typeface="Times New Roman" panose="02020603050405020304" pitchFamily="18" charset="0"/>
              </a:rPr>
              <a:t>Events </a:t>
            </a:r>
            <a:br>
              <a:rPr lang="en-US" sz="3200" dirty="0">
                <a:latin typeface="Arial Black" pitchFamily="34" charset="0"/>
                <a:cs typeface="Times New Roman" panose="02020603050405020304" pitchFamily="18" charset="0"/>
              </a:rPr>
            </a:br>
            <a:r>
              <a:rPr lang="en-US" sz="3200" dirty="0">
                <a:latin typeface="Arial Black" pitchFamily="34" charset="0"/>
                <a:cs typeface="Times New Roman" panose="02020603050405020304" pitchFamily="18" charset="0"/>
              </a:rPr>
              <a:t>Theory</a:t>
            </a:r>
          </a:p>
        </p:txBody>
      </p:sp>
      <p:graphicFrame>
        <p:nvGraphicFramePr>
          <p:cNvPr id="5" name="Diagram 4"/>
          <p:cNvGraphicFramePr/>
          <p:nvPr>
            <p:extLst>
              <p:ext uri="{D42A27DB-BD31-4B8C-83A1-F6EECF244321}">
                <p14:modId xmlns:p14="http://schemas.microsoft.com/office/powerpoint/2010/main" xmlns="" val="1210267379"/>
              </p:ext>
            </p:extLst>
          </p:nvPr>
        </p:nvGraphicFramePr>
        <p:xfrm>
          <a:off x="3474720" y="658369"/>
          <a:ext cx="8123936" cy="54217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32634222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B2A55B-A22A-A540-83E6-F4589E5E7812}"/>
              </a:ext>
            </a:extLst>
          </p:cNvPr>
          <p:cNvSpPr>
            <a:spLocks noGrp="1"/>
          </p:cNvSpPr>
          <p:nvPr>
            <p:ph type="title"/>
          </p:nvPr>
        </p:nvSpPr>
        <p:spPr/>
        <p:txBody>
          <a:bodyPr>
            <a:normAutofit/>
          </a:bodyPr>
          <a:lstStyle/>
          <a:p>
            <a:r>
              <a:rPr lang="en-US" sz="3600" dirty="0" smtClean="0">
                <a:latin typeface="Arial Black" pitchFamily="34" charset="0"/>
                <a:cs typeface="Times New Roman" panose="02020603050405020304" pitchFamily="18" charset="0"/>
              </a:rPr>
              <a:t>RESEARCHER’S ROLE</a:t>
            </a:r>
            <a:endParaRPr lang="en-US" sz="3600" dirty="0">
              <a:latin typeface="Arial Black"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ABC7844C-5FA0-D842-9E3C-735BA445F371}"/>
              </a:ext>
            </a:extLst>
          </p:cNvPr>
          <p:cNvSpPr>
            <a:spLocks noGrp="1"/>
          </p:cNvSpPr>
          <p:nvPr>
            <p:ph idx="1"/>
          </p:nvPr>
        </p:nvSpPr>
        <p:spPr>
          <a:xfrm>
            <a:off x="1484311" y="2276855"/>
            <a:ext cx="10018713" cy="3124201"/>
          </a:xfrm>
        </p:spPr>
        <p:txBody>
          <a:bodyPr>
            <a:normAutofit/>
          </a:bodyPr>
          <a:lstStyle/>
          <a:p>
            <a:pPr>
              <a:buSzPct val="100000"/>
              <a:buFont typeface="Wingdings" panose="05000000000000000000" pitchFamily="2" charset="2"/>
              <a:buChar char="v"/>
            </a:pPr>
            <a:r>
              <a:rPr lang="en-US" dirty="0" smtClean="0">
                <a:latin typeface="Arial" pitchFamily="34" charset="0"/>
                <a:cs typeface="Arial" pitchFamily="34" charset="0"/>
              </a:rPr>
              <a:t>The site chosen for this study is a community mental health setting in the Northern Kentucky area due to the availability of both rural and urban influences and the diverse nature of the counselors working in the area. </a:t>
            </a:r>
          </a:p>
          <a:p>
            <a:pPr>
              <a:buSzPct val="100000"/>
              <a:buFont typeface="Wingdings" panose="05000000000000000000" pitchFamily="2" charset="2"/>
              <a:buChar char="v"/>
            </a:pPr>
            <a:r>
              <a:rPr lang="en-US" dirty="0" smtClean="0">
                <a:latin typeface="Arial" pitchFamily="34" charset="0"/>
                <a:cs typeface="Arial" pitchFamily="34" charset="0"/>
              </a:rPr>
              <a:t>The researchers conducting this study are graduate students working on either a Master’s Degree in Clinical Mental Health Counselor and/or a Master’s Degree in Addiction Counseling. </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3978536296"/>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TM04033927[[fn=Main Event]]</Template>
  <TotalTime>2625</TotalTime>
  <Words>2381</Words>
  <Application>Microsoft Office PowerPoint</Application>
  <PresentationFormat>Custom</PresentationFormat>
  <Paragraphs>227</Paragraphs>
  <Slides>31</Slides>
  <Notes>7</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Parallax</vt:lpstr>
      <vt:lpstr>Qualitative Research Proposal: Workplace Bullying Experiences </vt:lpstr>
      <vt:lpstr>BACKGROUND</vt:lpstr>
      <vt:lpstr>DEFINITION OF TERMS</vt:lpstr>
      <vt:lpstr>RESEARCH PURPOSE AND SIGNIFICANCE </vt:lpstr>
      <vt:lpstr>RESEARCH QUESTION(S) AND SUB-QUESTION(S)</vt:lpstr>
      <vt:lpstr>AFFECTIVE EVENTS THEORY</vt:lpstr>
      <vt:lpstr>Affective   Events    Theory</vt:lpstr>
      <vt:lpstr>Affect  Events  Theory</vt:lpstr>
      <vt:lpstr>RESEARCHER’S ROLE</vt:lpstr>
      <vt:lpstr>RESEARCHER’S ROLE / BIAS</vt:lpstr>
      <vt:lpstr>RESEARCHER’S ROLE / BIAS CONT…</vt:lpstr>
      <vt:lpstr>RESEARCHER’S ROLE / BIAS</vt:lpstr>
      <vt:lpstr>METHOD - POPULATION AND SAMPLE </vt:lpstr>
      <vt:lpstr>METHOD - POPULATION AND SAMPLE </vt:lpstr>
      <vt:lpstr>METHOD - DATA COLLECTION </vt:lpstr>
      <vt:lpstr>METHOD - DATA COLLECTION </vt:lpstr>
      <vt:lpstr>Slide 17</vt:lpstr>
      <vt:lpstr>METHOD - DATA RECORDING </vt:lpstr>
      <vt:lpstr>METHOD -  DATA PROTECTION AND CONFIDENTIALITY </vt:lpstr>
      <vt:lpstr>  METHODS- DATA ANALYSIS  </vt:lpstr>
      <vt:lpstr>  METHODS- DATA ANALYSIS  </vt:lpstr>
      <vt:lpstr>INTERPRETATION AND OUTCOME</vt:lpstr>
      <vt:lpstr>STRATEGIES FOR VALIDATING FINDINGS</vt:lpstr>
      <vt:lpstr>VALIDATING FINDINGS (CONT.)</vt:lpstr>
      <vt:lpstr>VALIDATING FINDINGS (CONT.)</vt:lpstr>
      <vt:lpstr>ANTICIPATED ETHICAL CONSIDERATIONS</vt:lpstr>
      <vt:lpstr>ETHICAL CONSIDERATIONS (CONT.)</vt:lpstr>
      <vt:lpstr>ETHICAL CONSIDERATIONS (CONT.)</vt:lpstr>
      <vt:lpstr>ETHICAL CONSIDERATIONS (CONT.)</vt:lpstr>
      <vt:lpstr>REFERENCES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Research Proposal</dc:title>
  <dc:creator>LoriAnn Stretch</dc:creator>
  <cp:lastModifiedBy>B</cp:lastModifiedBy>
  <cp:revision>122</cp:revision>
  <dcterms:created xsi:type="dcterms:W3CDTF">2018-09-27T01:23:10Z</dcterms:created>
  <dcterms:modified xsi:type="dcterms:W3CDTF">2019-10-04T19:05:00Z</dcterms:modified>
</cp:coreProperties>
</file>