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9029" autoAdjust="0"/>
  </p:normalViewPr>
  <p:slideViewPr>
    <p:cSldViewPr snapToGrid="0">
      <p:cViewPr>
        <p:scale>
          <a:sx n="50" d="100"/>
          <a:sy n="50" d="100"/>
        </p:scale>
        <p:origin x="806"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71EAD-03AE-4FFC-AAA5-039FE2AAB3F2}" type="datetimeFigureOut">
              <a:rPr lang="en-US" smtClean="0"/>
              <a:t>6/11/2014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0A45A8-1A64-4C94-A45A-458A60031065}" type="slidenum">
              <a:rPr lang="en-US" smtClean="0"/>
              <a:t>‹#›</a:t>
            </a:fld>
            <a:endParaRPr lang="en-US"/>
          </a:p>
        </p:txBody>
      </p:sp>
    </p:spTree>
    <p:extLst>
      <p:ext uri="{BB962C8B-B14F-4D97-AF65-F5344CB8AC3E}">
        <p14:creationId xmlns:p14="http://schemas.microsoft.com/office/powerpoint/2010/main" val="1335110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Many people believed that self-driving cars were a bad idea in the past,</a:t>
            </a:r>
            <a:r>
              <a:rPr lang="en-US" sz="1200" kern="1200" baseline="0" dirty="0" smtClean="0">
                <a:solidFill>
                  <a:schemeClr val="tx1"/>
                </a:solidFill>
                <a:effectLst/>
                <a:latin typeface="+mn-lt"/>
                <a:ea typeface="+mn-ea"/>
                <a:cs typeface="+mn-cs"/>
              </a:rPr>
              <a:t> but modern technology has made this process seem safer and more realistic. As a consequence, the media is excited about this prospect. The media is responsible for influencing cultural opinions onto their viewers and this is true of opinions concerning self-driving cars as well. Although many critics believe that these cars are dangerous, the media has convinced consumers </a:t>
            </a:r>
            <a:r>
              <a:rPr lang="en-US" sz="1200" kern="1200" dirty="0" smtClean="0">
                <a:solidFill>
                  <a:schemeClr val="tx1"/>
                </a:solidFill>
                <a:effectLst/>
                <a:latin typeface="+mn-lt"/>
                <a:ea typeface="+mn-ea"/>
                <a:cs typeface="+mn-cs"/>
              </a:rPr>
              <a:t>that self-driving cars are a good idea. A recent example of self-driving car technology is Google’s Self-Driving car.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Media footage of this car shows that is able to navigate the streets in a safe way and</a:t>
            </a:r>
            <a:r>
              <a:rPr lang="en-US" sz="1200" kern="1200" baseline="0" dirty="0" smtClean="0">
                <a:solidFill>
                  <a:schemeClr val="tx1"/>
                </a:solidFill>
                <a:effectLst/>
                <a:latin typeface="+mn-lt"/>
                <a:ea typeface="+mn-ea"/>
                <a:cs typeface="+mn-cs"/>
              </a:rPr>
              <a:t> as a result, many state governments are backing this technology. </a:t>
            </a:r>
            <a:r>
              <a:rPr lang="en-US" sz="1200" kern="1200" dirty="0" smtClean="0">
                <a:solidFill>
                  <a:schemeClr val="tx1"/>
                </a:solidFill>
                <a:effectLst/>
                <a:latin typeface="+mn-lt"/>
                <a:ea typeface="+mn-ea"/>
                <a:cs typeface="+mn-cs"/>
              </a:rPr>
              <a:t>A majority of news anchors support this technology because they believe that improvements to its current design will allow it to be safe for commercial use.</a:t>
            </a:r>
            <a:r>
              <a:rPr lang="en-US" sz="1200" kern="1200" baseline="0" dirty="0" smtClean="0">
                <a:solidFill>
                  <a:schemeClr val="tx1"/>
                </a:solidFill>
                <a:effectLst/>
                <a:latin typeface="+mn-lt"/>
                <a:ea typeface="+mn-ea"/>
                <a:cs typeface="+mn-cs"/>
              </a:rPr>
              <a:t> However, </a:t>
            </a:r>
            <a:r>
              <a:rPr lang="en-US" sz="1200" kern="1200" dirty="0" smtClean="0">
                <a:solidFill>
                  <a:schemeClr val="tx1"/>
                </a:solidFill>
                <a:effectLst/>
                <a:latin typeface="+mn-lt"/>
                <a:ea typeface="+mn-ea"/>
                <a:cs typeface="+mn-cs"/>
              </a:rPr>
              <a:t>it is essential to consider that the media is not comprised of engineers that are able to validate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safety of this vehicle.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Generally, many news teams wish to deliver opinions that people wish to hear, which</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may be why they are supporting Google. Furthermore,</a:t>
            </a:r>
            <a:r>
              <a:rPr lang="en-US" sz="1200" kern="1200" baseline="0" dirty="0" smtClean="0">
                <a:solidFill>
                  <a:schemeClr val="tx1"/>
                </a:solidFill>
                <a:effectLst/>
                <a:latin typeface="+mn-lt"/>
                <a:ea typeface="+mn-ea"/>
                <a:cs typeface="+mn-cs"/>
              </a:rPr>
              <a:t> it may be important to consider that Google is sponsoring media teams and encouraging them to have this opinion. Ultimately, it is important to teach people to have their own opinion about these cars.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60A45A8-1A64-4C94-A45A-458A60031065}" type="slidenum">
              <a:rPr lang="en-US" smtClean="0"/>
              <a:t>2</a:t>
            </a:fld>
            <a:endParaRPr lang="en-US"/>
          </a:p>
        </p:txBody>
      </p:sp>
    </p:spTree>
    <p:extLst>
      <p:ext uri="{BB962C8B-B14F-4D97-AF65-F5344CB8AC3E}">
        <p14:creationId xmlns:p14="http://schemas.microsoft.com/office/powerpoint/2010/main" val="1564926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Specialists believe that self-driving cars will be good for the environment overall.</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According to an environmental blog, self-driving technology will reduce the risk of accidents, lead to the manufacturing of lighter cars, and reduce traffic jams. This is good for the environment because it is</a:t>
            </a:r>
            <a:r>
              <a:rPr lang="en-US" sz="1200" kern="1200" baseline="0" dirty="0" smtClean="0">
                <a:solidFill>
                  <a:schemeClr val="tx1"/>
                </a:solidFill>
                <a:effectLst/>
                <a:latin typeface="+mn-lt"/>
                <a:ea typeface="+mn-ea"/>
                <a:cs typeface="+mn-cs"/>
              </a:rPr>
              <a:t> expected to c</a:t>
            </a:r>
            <a:r>
              <a:rPr lang="en-US" sz="1200" kern="1200" dirty="0" smtClean="0">
                <a:solidFill>
                  <a:schemeClr val="tx1"/>
                </a:solidFill>
                <a:effectLst/>
                <a:latin typeface="+mn-lt"/>
                <a:ea typeface="+mn-ea"/>
                <a:cs typeface="+mn-cs"/>
              </a:rPr>
              <a:t>ontribute to a reduction of fuel consumption and emissions by up to</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factor of ten.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environmental impact of self-driving cars is related to the utility of the technology. It is important to consider that self-driving cars may be able to travel more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quickly than current cars, which will allow them to use gasoline more efficiently.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Since self-driving cars are equipped with safety navigation systems, they will be able to travel safely at faster speeds,</a:t>
            </a:r>
            <a:r>
              <a:rPr lang="en-US" sz="1200" kern="1200" baseline="0" dirty="0" smtClean="0">
                <a:solidFill>
                  <a:schemeClr val="tx1"/>
                </a:solidFill>
                <a:effectLst/>
                <a:latin typeface="+mn-lt"/>
                <a:ea typeface="+mn-ea"/>
                <a:cs typeface="+mn-cs"/>
              </a:rPr>
              <a:t> also contributing to the reduction of waste. This is also significant because the less time a car spends on the road, the less carbon dioxide emissions it will release. </a:t>
            </a:r>
            <a:r>
              <a:rPr lang="en-US" sz="1200" kern="1200" dirty="0" smtClean="0">
                <a:solidFill>
                  <a:schemeClr val="tx1"/>
                </a:solidFill>
                <a:effectLst/>
                <a:latin typeface="+mn-lt"/>
                <a:ea typeface="+mn-ea"/>
                <a:cs typeface="+mn-cs"/>
              </a:rPr>
              <a:t>Ideally</a:t>
            </a:r>
            <a:r>
              <a:rPr lang="en-US" sz="1200" kern="1200" baseline="0" dirty="0" smtClean="0">
                <a:solidFill>
                  <a:schemeClr val="tx1"/>
                </a:solidFill>
                <a:effectLst/>
                <a:latin typeface="+mn-lt"/>
                <a:ea typeface="+mn-ea"/>
                <a:cs typeface="+mn-cs"/>
              </a:rPr>
              <a:t> the</a:t>
            </a:r>
            <a:r>
              <a:rPr lang="en-US" sz="1200" kern="1200" dirty="0" smtClean="0">
                <a:solidFill>
                  <a:schemeClr val="tx1"/>
                </a:solidFill>
                <a:effectLst/>
                <a:latin typeface="+mn-lt"/>
                <a:ea typeface="+mn-ea"/>
                <a:cs typeface="+mn-cs"/>
              </a:rPr>
              <a:t> computer systems that are</a:t>
            </a:r>
            <a:r>
              <a:rPr lang="en-US" sz="1200" kern="1200" baseline="0" dirty="0" smtClean="0">
                <a:solidFill>
                  <a:schemeClr val="tx1"/>
                </a:solidFill>
                <a:effectLst/>
                <a:latin typeface="+mn-lt"/>
                <a:ea typeface="+mn-ea"/>
                <a:cs typeface="+mn-cs"/>
              </a:rPr>
              <a:t> responsible for the cars movement and direction</a:t>
            </a:r>
            <a:r>
              <a:rPr lang="en-US" sz="1200" kern="1200" dirty="0" smtClean="0">
                <a:solidFill>
                  <a:schemeClr val="tx1"/>
                </a:solidFill>
                <a:effectLst/>
                <a:latin typeface="+mn-lt"/>
                <a:ea typeface="+mn-ea"/>
                <a:cs typeface="+mn-cs"/>
              </a:rPr>
              <a:t> will be able to make decisions more quickly than humans, which will allow speed to become safe. In addition, they will be better able to determine which routes have traffic and to redirect the car</a:t>
            </a:r>
            <a:r>
              <a:rPr lang="en-US" sz="1200" kern="1200" baseline="0" dirty="0" smtClean="0">
                <a:solidFill>
                  <a:schemeClr val="tx1"/>
                </a:solidFill>
                <a:effectLst/>
                <a:latin typeface="+mn-lt"/>
                <a:ea typeface="+mn-ea"/>
                <a:cs typeface="+mn-cs"/>
              </a:rPr>
              <a:t> to further reduce travel time. </a:t>
            </a:r>
            <a:r>
              <a:rPr lang="en-US" sz="1200" kern="1200" dirty="0" smtClean="0">
                <a:solidFill>
                  <a:schemeClr val="tx1"/>
                </a:solidFill>
                <a:effectLst/>
                <a:latin typeface="+mn-lt"/>
                <a:ea typeface="+mn-ea"/>
                <a:cs typeface="+mn-cs"/>
              </a:rPr>
              <a:t>These scenarios will reduce in less time standing in traffic, which will reduce fuel use and consequentially reduce carbon dioxide emissions, as mentioned</a:t>
            </a:r>
            <a:r>
              <a:rPr lang="en-US" sz="1200" kern="1200" baseline="0" dirty="0" smtClean="0">
                <a:solidFill>
                  <a:schemeClr val="tx1"/>
                </a:solidFill>
                <a:effectLst/>
                <a:latin typeface="+mn-lt"/>
                <a:ea typeface="+mn-ea"/>
                <a:cs typeface="+mn-cs"/>
              </a:rPr>
              <a:t> previously.</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60A45A8-1A64-4C94-A45A-458A60031065}" type="slidenum">
              <a:rPr lang="en-US" smtClean="0"/>
              <a:t>3</a:t>
            </a:fld>
            <a:endParaRPr lang="en-US"/>
          </a:p>
        </p:txBody>
      </p:sp>
    </p:spTree>
    <p:extLst>
      <p:ext uri="{BB962C8B-B14F-4D97-AF65-F5344CB8AC3E}">
        <p14:creationId xmlns:p14="http://schemas.microsoft.com/office/powerpoint/2010/main" val="307589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F06B74-5B62-4F9A-A2E6-F9602198ED50}"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2531241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F06B74-5B62-4F9A-A2E6-F9602198ED50}"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4240574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F06B74-5B62-4F9A-A2E6-F9602198ED50}"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E3AC8-A880-4656-B596-1C206749F3B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55560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F06B74-5B62-4F9A-A2E6-F9602198ED50}"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1354188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F06B74-5B62-4F9A-A2E6-F9602198ED50}"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E3AC8-A880-4656-B596-1C206749F3B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846742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F06B74-5B62-4F9A-A2E6-F9602198ED50}"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4081743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F06B74-5B62-4F9A-A2E6-F9602198ED50}"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1965216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F06B74-5B62-4F9A-A2E6-F9602198ED50}"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1805543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F06B74-5B62-4F9A-A2E6-F9602198ED50}"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663043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F06B74-5B62-4F9A-A2E6-F9602198ED50}"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838309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F06B74-5B62-4F9A-A2E6-F9602198ED50}" type="datetimeFigureOut">
              <a:rPr lang="en-US" smtClean="0"/>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241737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F06B74-5B62-4F9A-A2E6-F9602198ED50}" type="datetimeFigureOut">
              <a:rPr lang="en-US" smtClean="0"/>
              <a:t>6/11/2014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80151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F06B74-5B62-4F9A-A2E6-F9602198ED50}" type="datetimeFigureOut">
              <a:rPr lang="en-US" smtClean="0"/>
              <a:t>6/11/2014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3392134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06B74-5B62-4F9A-A2E6-F9602198ED50}" type="datetimeFigureOut">
              <a:rPr lang="en-US" smtClean="0"/>
              <a:t>6/11/2014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3544598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06B74-5B62-4F9A-A2E6-F9602198ED50}" type="datetimeFigureOut">
              <a:rPr lang="en-US" smtClean="0"/>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475095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06B74-5B62-4F9A-A2E6-F9602198ED50}" type="datetimeFigureOut">
              <a:rPr lang="en-US" smtClean="0"/>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E3AC8-A880-4656-B596-1C206749F3BA}" type="slidenum">
              <a:rPr lang="en-US" smtClean="0"/>
              <a:t>‹#›</a:t>
            </a:fld>
            <a:endParaRPr lang="en-US"/>
          </a:p>
        </p:txBody>
      </p:sp>
    </p:spTree>
    <p:extLst>
      <p:ext uri="{BB962C8B-B14F-4D97-AF65-F5344CB8AC3E}">
        <p14:creationId xmlns:p14="http://schemas.microsoft.com/office/powerpoint/2010/main" val="365633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7F06B74-5B62-4F9A-A2E6-F9602198ED50}" type="datetimeFigureOut">
              <a:rPr lang="en-US" smtClean="0"/>
              <a:t>6/11/2014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3AE3AC8-A880-4656-B596-1C206749F3BA}" type="slidenum">
              <a:rPr lang="en-US" smtClean="0"/>
              <a:t>‹#›</a:t>
            </a:fld>
            <a:endParaRPr lang="en-US"/>
          </a:p>
        </p:txBody>
      </p:sp>
    </p:spTree>
    <p:extLst>
      <p:ext uri="{BB962C8B-B14F-4D97-AF65-F5344CB8AC3E}">
        <p14:creationId xmlns:p14="http://schemas.microsoft.com/office/powerpoint/2010/main" val="2633449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Self-Driving Cars</a:t>
            </a:r>
            <a:endParaRPr lang="en-US" dirty="0"/>
          </a:p>
        </p:txBody>
      </p:sp>
      <p:sp>
        <p:nvSpPr>
          <p:cNvPr id="3" name="Subtitle 2"/>
          <p:cNvSpPr>
            <a:spLocks noGrp="1"/>
          </p:cNvSpPr>
          <p:nvPr>
            <p:ph type="subTitle" idx="1"/>
          </p:nvPr>
        </p:nvSpPr>
        <p:spPr>
          <a:xfrm>
            <a:off x="1507067" y="4050833"/>
            <a:ext cx="7766936" cy="1504840"/>
          </a:xfrm>
        </p:spPr>
        <p:txBody>
          <a:bodyPr>
            <a:normAutofit fontScale="92500" lnSpcReduction="10000"/>
          </a:bodyPr>
          <a:lstStyle/>
          <a:p>
            <a:r>
              <a:rPr lang="en-US" dirty="0" smtClean="0"/>
              <a:t>Name</a:t>
            </a:r>
          </a:p>
          <a:p>
            <a:r>
              <a:rPr lang="en-US" dirty="0" smtClean="0"/>
              <a:t>Class</a:t>
            </a:r>
          </a:p>
          <a:p>
            <a:r>
              <a:rPr lang="en-US" dirty="0" smtClean="0"/>
              <a:t>Professor</a:t>
            </a:r>
          </a:p>
          <a:p>
            <a:r>
              <a:rPr lang="en-US" dirty="0" smtClean="0"/>
              <a:t>June 11, 2014</a:t>
            </a:r>
            <a:endParaRPr lang="en-US" dirty="0"/>
          </a:p>
        </p:txBody>
      </p:sp>
    </p:spTree>
    <p:extLst>
      <p:ext uri="{BB962C8B-B14F-4D97-AF65-F5344CB8AC3E}">
        <p14:creationId xmlns:p14="http://schemas.microsoft.com/office/powerpoint/2010/main" val="307019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Context and Media Influence</a:t>
            </a:r>
            <a:endParaRPr lang="en-US" dirty="0"/>
          </a:p>
        </p:txBody>
      </p:sp>
      <p:sp>
        <p:nvSpPr>
          <p:cNvPr id="3" name="Content Placeholder 2"/>
          <p:cNvSpPr>
            <a:spLocks noGrp="1"/>
          </p:cNvSpPr>
          <p:nvPr>
            <p:ph idx="1"/>
          </p:nvPr>
        </p:nvSpPr>
        <p:spPr/>
        <p:txBody>
          <a:bodyPr>
            <a:normAutofit/>
          </a:bodyPr>
          <a:lstStyle/>
          <a:p>
            <a:r>
              <a:rPr lang="en-US" dirty="0" smtClean="0"/>
              <a:t>Google’s Self-Driving Car</a:t>
            </a:r>
          </a:p>
          <a:p>
            <a:pPr lvl="1"/>
            <a:r>
              <a:rPr lang="en-US" dirty="0" smtClean="0"/>
              <a:t>An excellent example of modern technology at work</a:t>
            </a:r>
          </a:p>
          <a:p>
            <a:pPr lvl="1"/>
            <a:r>
              <a:rPr lang="en-US" dirty="0" smtClean="0"/>
              <a:t>Demonstrated to the public that self-driving cars are a good idea</a:t>
            </a:r>
          </a:p>
          <a:p>
            <a:pPr lvl="1"/>
            <a:r>
              <a:rPr lang="en-US" dirty="0" smtClean="0"/>
              <a:t>The media is in favor of this car</a:t>
            </a:r>
          </a:p>
          <a:p>
            <a:r>
              <a:rPr lang="en-US" dirty="0" smtClean="0"/>
              <a:t>Media’s View</a:t>
            </a:r>
          </a:p>
          <a:p>
            <a:pPr lvl="1"/>
            <a:r>
              <a:rPr lang="en-US" dirty="0" smtClean="0"/>
              <a:t>News teams wish to deliver news that people want to hear</a:t>
            </a:r>
          </a:p>
          <a:p>
            <a:pPr lvl="2"/>
            <a:r>
              <a:rPr lang="en-US" dirty="0" smtClean="0"/>
              <a:t>They are supporting Google as a result</a:t>
            </a:r>
          </a:p>
          <a:p>
            <a:pPr lvl="1"/>
            <a:r>
              <a:rPr lang="en-US" dirty="0" smtClean="0"/>
              <a:t>The media are not experts that can understand the mechanical nature of the car</a:t>
            </a:r>
          </a:p>
          <a:p>
            <a:pPr lvl="1"/>
            <a:r>
              <a:rPr lang="en-US" dirty="0" smtClean="0"/>
              <a:t>The media supports Google’s self-driving car</a:t>
            </a:r>
          </a:p>
          <a:p>
            <a:pPr lvl="2"/>
            <a:r>
              <a:rPr lang="en-US" dirty="0" smtClean="0"/>
              <a:t>As a result, many governments support the car as well</a:t>
            </a:r>
          </a:p>
        </p:txBody>
      </p:sp>
    </p:spTree>
    <p:extLst>
      <p:ext uri="{BB962C8B-B14F-4D97-AF65-F5344CB8AC3E}">
        <p14:creationId xmlns:p14="http://schemas.microsoft.com/office/powerpoint/2010/main" val="1676753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the Environment</a:t>
            </a:r>
            <a:endParaRPr lang="en-US" dirty="0"/>
          </a:p>
        </p:txBody>
      </p:sp>
      <p:sp>
        <p:nvSpPr>
          <p:cNvPr id="3" name="Content Placeholder 2"/>
          <p:cNvSpPr>
            <a:spLocks noGrp="1"/>
          </p:cNvSpPr>
          <p:nvPr>
            <p:ph idx="1"/>
          </p:nvPr>
        </p:nvSpPr>
        <p:spPr/>
        <p:txBody>
          <a:bodyPr/>
          <a:lstStyle/>
          <a:p>
            <a:r>
              <a:rPr lang="en-US" dirty="0" smtClean="0"/>
              <a:t>Environmental Impact</a:t>
            </a:r>
          </a:p>
          <a:p>
            <a:pPr lvl="1"/>
            <a:r>
              <a:rPr lang="en-US" dirty="0" smtClean="0"/>
              <a:t>Scientists believe that self-driving cars will be good for the environment</a:t>
            </a:r>
          </a:p>
          <a:p>
            <a:pPr lvl="1"/>
            <a:r>
              <a:rPr lang="en-US" dirty="0"/>
              <a:t>S</a:t>
            </a:r>
            <a:r>
              <a:rPr lang="en-US" dirty="0" smtClean="0"/>
              <a:t>elf-driving </a:t>
            </a:r>
            <a:r>
              <a:rPr lang="en-US" dirty="0"/>
              <a:t>technology will reduce the risk of 	accidents, lead to the manufacturing of lighter cars, and reduce traffic </a:t>
            </a:r>
            <a:r>
              <a:rPr lang="en-US" dirty="0" smtClean="0"/>
              <a:t>jams</a:t>
            </a:r>
          </a:p>
          <a:p>
            <a:pPr lvl="2"/>
            <a:r>
              <a:rPr lang="en-US" dirty="0"/>
              <a:t>This will contribute to a reduction of fuel consumption and emissions by up to 			a factor of </a:t>
            </a:r>
            <a:r>
              <a:rPr lang="en-US" dirty="0" smtClean="0"/>
              <a:t>ten</a:t>
            </a:r>
          </a:p>
          <a:p>
            <a:r>
              <a:rPr lang="en-US" dirty="0" smtClean="0"/>
              <a:t>Analysis of Environmental Impact</a:t>
            </a:r>
          </a:p>
          <a:p>
            <a:pPr lvl="1"/>
            <a:r>
              <a:rPr lang="en-US" dirty="0"/>
              <a:t>The environmental impact of self-driving cars is related to the utility of the technology	</a:t>
            </a:r>
            <a:endParaRPr lang="en-US" dirty="0" smtClean="0"/>
          </a:p>
          <a:p>
            <a:pPr lvl="1"/>
            <a:r>
              <a:rPr lang="en-US" dirty="0"/>
              <a:t>Since self-driving cars are equipped with safety navigation systems, they will be </a:t>
            </a:r>
            <a:r>
              <a:rPr lang="en-US" dirty="0" smtClean="0"/>
              <a:t>able to </a:t>
            </a:r>
            <a:r>
              <a:rPr lang="en-US" dirty="0"/>
              <a:t>travel safely at faster speeds</a:t>
            </a:r>
            <a:endParaRPr lang="en-US" dirty="0"/>
          </a:p>
        </p:txBody>
      </p:sp>
    </p:spTree>
    <p:extLst>
      <p:ext uri="{BB962C8B-B14F-4D97-AF65-F5344CB8AC3E}">
        <p14:creationId xmlns:p14="http://schemas.microsoft.com/office/powerpoint/2010/main" val="233543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err="1"/>
              <a:t>Levitan</a:t>
            </a:r>
            <a:r>
              <a:rPr lang="en-US" dirty="0"/>
              <a:t> </a:t>
            </a:r>
            <a:r>
              <a:rPr lang="en-US" dirty="0" smtClean="0"/>
              <a:t>D. (2012). Environmental </a:t>
            </a:r>
            <a:r>
              <a:rPr lang="en-US" dirty="0"/>
              <a:t>benefits of self-driving </a:t>
            </a:r>
            <a:r>
              <a:rPr lang="en-US" dirty="0" smtClean="0"/>
              <a:t>cars. Retrieved </a:t>
            </a:r>
            <a:r>
              <a:rPr lang="en-US" smtClean="0"/>
              <a:t>from 	http</a:t>
            </a:r>
            <a:r>
              <a:rPr lang="en-US"/>
              <a:t>://</a:t>
            </a:r>
            <a:r>
              <a:rPr lang="en-US" smtClean="0"/>
              <a:t>persquaremile.com/2012/07/24/environmental-benefits-of-self-	driving-cars/</a:t>
            </a:r>
            <a:endParaRPr lang="en-US" dirty="0" smtClean="0"/>
          </a:p>
          <a:p>
            <a:r>
              <a:rPr lang="en-US" dirty="0" err="1"/>
              <a:t>Markoff</a:t>
            </a:r>
            <a:r>
              <a:rPr lang="en-US" dirty="0"/>
              <a:t> J. (2011). Google Lobbies Nevada to Allow Self-Driving Cars. </a:t>
            </a:r>
            <a:r>
              <a:rPr lang="en-US" i="1" dirty="0"/>
              <a:t>The New </a:t>
            </a:r>
            <a:r>
              <a:rPr lang="en-US" i="1" dirty="0" smtClean="0"/>
              <a:t>	York </a:t>
            </a:r>
            <a:r>
              <a:rPr lang="en-US" i="1" dirty="0"/>
              <a:t>Times. </a:t>
            </a:r>
            <a:r>
              <a:rPr lang="en-US" dirty="0" smtClean="0"/>
              <a:t>Retrieved </a:t>
            </a:r>
            <a:r>
              <a:rPr lang="en-US" dirty="0"/>
              <a:t>from </a:t>
            </a:r>
            <a:r>
              <a:rPr lang="en-US" dirty="0" smtClean="0"/>
              <a:t>	http</a:t>
            </a:r>
            <a:r>
              <a:rPr lang="en-US" dirty="0"/>
              <a:t>://www.ece.ucdavis.edu/~</a:t>
            </a:r>
            <a:r>
              <a:rPr lang="en-US" dirty="0" smtClean="0"/>
              <a:t>bbaas/6/slides/News.Self-	DrivingCars.NYT.pdf</a:t>
            </a:r>
            <a:endParaRPr lang="en-US" dirty="0"/>
          </a:p>
          <a:p>
            <a:endParaRPr lang="en-US" dirty="0"/>
          </a:p>
          <a:p>
            <a:endParaRPr lang="en-US" dirty="0"/>
          </a:p>
        </p:txBody>
      </p:sp>
    </p:spTree>
    <p:extLst>
      <p:ext uri="{BB962C8B-B14F-4D97-AF65-F5344CB8AC3E}">
        <p14:creationId xmlns:p14="http://schemas.microsoft.com/office/powerpoint/2010/main" val="4030979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TotalTime>
  <Words>629</Words>
  <Application>Microsoft Office PowerPoint</Application>
  <PresentationFormat>Widescreen</PresentationFormat>
  <Paragraphs>31</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Trebuchet MS</vt:lpstr>
      <vt:lpstr>Wingdings 3</vt:lpstr>
      <vt:lpstr>Facet</vt:lpstr>
      <vt:lpstr>Self-Driving Cars</vt:lpstr>
      <vt:lpstr>Cultural Context and Media Influence</vt:lpstr>
      <vt:lpstr>Implications for the Environment</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Self-Driving Cars</dc:title>
  <dc:creator>Cheryl Mazzeo</dc:creator>
  <cp:lastModifiedBy>Cheryl Mazzeo</cp:lastModifiedBy>
  <cp:revision>7</cp:revision>
  <dcterms:created xsi:type="dcterms:W3CDTF">2014-06-12T03:15:14Z</dcterms:created>
  <dcterms:modified xsi:type="dcterms:W3CDTF">2014-06-12T03:44:30Z</dcterms:modified>
</cp:coreProperties>
</file>