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8"/>
  </p:notesMasterIdLst>
  <p:sldIdLst>
    <p:sldId id="256" r:id="rId2"/>
    <p:sldId id="269" r:id="rId3"/>
    <p:sldId id="257" r:id="rId4"/>
    <p:sldId id="258" r:id="rId5"/>
    <p:sldId id="262"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2838" y="-9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52B9E17-704F-4E3D-9488-8D1ACCB5EBFE}" type="slidenum">
              <a:rPr lang="en-US" altLang="en-US"/>
              <a:pPr>
                <a:defRPr/>
              </a:pPr>
              <a:t>‹#›</a:t>
            </a:fld>
            <a:endParaRPr lang="en-US" altLang="en-US" dirty="0"/>
          </a:p>
        </p:txBody>
      </p:sp>
    </p:spTree>
    <p:extLst>
      <p:ext uri="{BB962C8B-B14F-4D97-AF65-F5344CB8AC3E}">
        <p14:creationId xmlns:p14="http://schemas.microsoft.com/office/powerpoint/2010/main" val="372066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Shepard_Fairey#cite_note-ObeyGiant-check-it-out-3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r>
              <a:rPr lang="en-US" altLang="en-US" dirty="0" smtClean="0"/>
              <a:t>Shepard</a:t>
            </a:r>
            <a:r>
              <a:rPr lang="en-US" altLang="en-US" baseline="0" dirty="0" smtClean="0"/>
              <a:t> Fairley had a very humble beginning, growing up in Charleston, South Carolina, many deemed him a trouble maker and deviant. </a:t>
            </a:r>
            <a:r>
              <a:rPr lang="en-US" sz="1200" b="0" i="0" kern="1200" dirty="0" smtClean="0">
                <a:solidFill>
                  <a:schemeClr val="tx1"/>
                </a:solidFill>
                <a:effectLst/>
                <a:latin typeface="Arial" charset="0"/>
                <a:ea typeface="+mn-ea"/>
                <a:cs typeface="Arial" charset="0"/>
              </a:rPr>
              <a:t>Shepard Fairey has been creating art on the street for 20 years. As a youngster,</a:t>
            </a:r>
            <a:r>
              <a:rPr lang="en-US" sz="1200" b="0" i="0" kern="1200" baseline="0" dirty="0" smtClean="0">
                <a:solidFill>
                  <a:schemeClr val="tx1"/>
                </a:solidFill>
                <a:effectLst/>
                <a:latin typeface="Arial" charset="0"/>
                <a:ea typeface="+mn-ea"/>
                <a:cs typeface="Arial" charset="0"/>
              </a:rPr>
              <a:t> he was an avid skateboarder and was inspired by the various graffiti he saw in the city. </a:t>
            </a:r>
            <a:r>
              <a:rPr lang="en-US" sz="1200" b="0" i="0" kern="1200" dirty="0" smtClean="0">
                <a:solidFill>
                  <a:schemeClr val="tx1"/>
                </a:solidFill>
                <a:effectLst/>
                <a:latin typeface="Arial" charset="0"/>
                <a:ea typeface="+mn-ea"/>
                <a:cs typeface="Arial" charset="0"/>
              </a:rPr>
              <a:t>Shepard Fairey has developed into one of the most influential street artists of our time. Despite breaking many of the spoken and unspoken rules of contemporary art and culture, his work is now seen in museums and galleries, as well as the worlds of graphic design and signature apparel. He received a BA from the Rhode Island School of Design in 1991.  He has had recent solo exhibitions at Merry </a:t>
            </a:r>
            <a:r>
              <a:rPr lang="en-US" sz="1200" b="0" i="0" kern="1200" dirty="0" err="1" smtClean="0">
                <a:solidFill>
                  <a:schemeClr val="tx1"/>
                </a:solidFill>
                <a:effectLst/>
                <a:latin typeface="Arial" charset="0"/>
                <a:ea typeface="+mn-ea"/>
                <a:cs typeface="Arial" charset="0"/>
              </a:rPr>
              <a:t>Karnowsky</a:t>
            </a:r>
            <a:r>
              <a:rPr lang="en-US" sz="1200" b="0" i="0" kern="1200" dirty="0" smtClean="0">
                <a:solidFill>
                  <a:schemeClr val="tx1"/>
                </a:solidFill>
                <a:effectLst/>
                <a:latin typeface="Arial" charset="0"/>
                <a:ea typeface="+mn-ea"/>
                <a:cs typeface="Arial" charset="0"/>
              </a:rPr>
              <a:t> Gallery, Los Angeles (2007); Jonathan Levine Gallery, New York (2007); Stolen Space, London (2007); and </a:t>
            </a:r>
            <a:r>
              <a:rPr lang="en-US" sz="1200" b="0" i="0" kern="1200" dirty="0" err="1" smtClean="0">
                <a:solidFill>
                  <a:schemeClr val="tx1"/>
                </a:solidFill>
                <a:effectLst/>
                <a:latin typeface="Arial" charset="0"/>
                <a:ea typeface="+mn-ea"/>
                <a:cs typeface="Arial" charset="0"/>
              </a:rPr>
              <a:t>Galerie</a:t>
            </a:r>
            <a:r>
              <a:rPr lang="en-US" sz="1200" b="0" i="0" kern="1200" dirty="0" smtClean="0">
                <a:solidFill>
                  <a:schemeClr val="tx1"/>
                </a:solidFill>
                <a:effectLst/>
                <a:latin typeface="Arial" charset="0"/>
                <a:ea typeface="+mn-ea"/>
                <a:cs typeface="Arial" charset="0"/>
              </a:rPr>
              <a:t> Magda </a:t>
            </a:r>
            <a:r>
              <a:rPr lang="en-US" sz="1200" b="0" i="0" kern="1200" dirty="0" err="1" smtClean="0">
                <a:solidFill>
                  <a:schemeClr val="tx1"/>
                </a:solidFill>
                <a:effectLst/>
                <a:latin typeface="Arial" charset="0"/>
                <a:ea typeface="+mn-ea"/>
                <a:cs typeface="Arial" charset="0"/>
              </a:rPr>
              <a:t>Danysz</a:t>
            </a:r>
            <a:r>
              <a:rPr lang="en-US" sz="1200" b="0" i="0" kern="1200" dirty="0" smtClean="0">
                <a:solidFill>
                  <a:schemeClr val="tx1"/>
                </a:solidFill>
                <a:effectLst/>
                <a:latin typeface="Arial" charset="0"/>
                <a:ea typeface="+mn-ea"/>
                <a:cs typeface="Arial" charset="0"/>
              </a:rPr>
              <a:t>, Paris (2006).  His work is in the collection of the Victoria and Albert Museum, London; the Los Angeles County Museum of Art; the Museum of Contemporary Art, San Diego; and the National Portrait Gallery, Washington, DC. Fairey is also the founder of Studio Number One, a graphic design company. He currently lives and works in Los Angeles, California</a:t>
            </a: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197C967-6C63-4B08-997C-76BCB35A5224}" type="slidenum">
              <a:rPr lang="en-US" altLang="en-US" smtClean="0"/>
              <a:pPr eaLnBrk="1" hangingPunct="1">
                <a:spcBef>
                  <a:spcPct val="0"/>
                </a:spcBef>
              </a:pPr>
              <a:t>3</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sz="1200" b="0" i="0" kern="1200" dirty="0" smtClean="0">
                <a:solidFill>
                  <a:schemeClr val="tx1"/>
                </a:solidFill>
                <a:effectLst/>
                <a:latin typeface="Arial" charset="0"/>
                <a:ea typeface="+mn-ea"/>
                <a:cs typeface="Arial" charset="0"/>
              </a:rPr>
              <a:t>Shepard Fairey is famous for designing the 2008 iconic poster of Barrack Obama which was a portrait labelled hope. This painting</a:t>
            </a:r>
            <a:r>
              <a:rPr lang="en-US" sz="1200" b="0" i="0" kern="1200" baseline="0" dirty="0" smtClean="0">
                <a:solidFill>
                  <a:schemeClr val="tx1"/>
                </a:solidFill>
                <a:effectLst/>
                <a:latin typeface="Arial" charset="0"/>
                <a:ea typeface="+mn-ea"/>
                <a:cs typeface="Arial" charset="0"/>
              </a:rPr>
              <a:t> of </a:t>
            </a:r>
            <a:r>
              <a:rPr lang="en-US" sz="1200" b="0" i="0" kern="1200" dirty="0" smtClean="0">
                <a:solidFill>
                  <a:schemeClr val="tx1"/>
                </a:solidFill>
                <a:effectLst/>
                <a:latin typeface="Arial" charset="0"/>
                <a:ea typeface="+mn-ea"/>
                <a:cs typeface="Arial" charset="0"/>
              </a:rPr>
              <a:t>mixed-media stenciled collage, was created by Los Angeles-based street artist</a:t>
            </a:r>
            <a:r>
              <a:rPr lang="en-US" sz="1200" b="0" i="0" kern="1200" baseline="0" dirty="0" smtClean="0">
                <a:solidFill>
                  <a:schemeClr val="tx1"/>
                </a:solidFill>
                <a:effectLst/>
                <a:latin typeface="Arial" charset="0"/>
                <a:ea typeface="+mn-ea"/>
                <a:cs typeface="Arial" charset="0"/>
              </a:rPr>
              <a:t> Shepard Fairey. </a:t>
            </a:r>
            <a:r>
              <a:rPr lang="en-US" sz="1200" b="0" i="0" kern="1200" dirty="0" smtClean="0">
                <a:solidFill>
                  <a:schemeClr val="tx1"/>
                </a:solidFill>
                <a:effectLst/>
                <a:latin typeface="Arial" charset="0"/>
                <a:ea typeface="+mn-ea"/>
                <a:cs typeface="Arial" charset="0"/>
              </a:rPr>
              <a:t>It was the central portrait image used in Obama's 2008 presidential election campaign. It is now in the </a:t>
            </a:r>
            <a:r>
              <a:rPr lang="en-US" sz="1200" b="0" i="0" u="none" kern="1200" dirty="0" smtClean="0">
                <a:solidFill>
                  <a:schemeClr val="tx1"/>
                </a:solidFill>
                <a:effectLst/>
                <a:latin typeface="Arial" charset="0"/>
                <a:ea typeface="+mn-ea"/>
                <a:cs typeface="Arial" charset="0"/>
              </a:rPr>
              <a:t>National Portrait Gallery</a:t>
            </a:r>
            <a:r>
              <a:rPr lang="en-US" sz="1200" b="0" i="0" u="none" kern="1200" baseline="0" dirty="0" smtClean="0">
                <a:solidFill>
                  <a:schemeClr val="tx1"/>
                </a:solidFill>
                <a:effectLst/>
                <a:latin typeface="Arial" charset="0"/>
                <a:ea typeface="+mn-ea"/>
                <a:cs typeface="Arial" charset="0"/>
              </a:rPr>
              <a:t> </a:t>
            </a:r>
            <a:r>
              <a:rPr lang="en-US" sz="1200" b="0" i="0" kern="1200" dirty="0" smtClean="0">
                <a:solidFill>
                  <a:schemeClr val="tx1"/>
                </a:solidFill>
                <a:effectLst/>
                <a:latin typeface="Arial" charset="0"/>
                <a:ea typeface="+mn-ea"/>
                <a:cs typeface="Arial" charset="0"/>
              </a:rPr>
              <a:t>in Washington DC. Fairey</a:t>
            </a:r>
            <a:r>
              <a:rPr lang="en-US" sz="1200" b="0" i="0" kern="1200" baseline="0" dirty="0" smtClean="0">
                <a:solidFill>
                  <a:schemeClr val="tx1"/>
                </a:solidFill>
                <a:effectLst/>
                <a:latin typeface="Arial" charset="0"/>
                <a:ea typeface="+mn-ea"/>
                <a:cs typeface="Arial" charset="0"/>
              </a:rPr>
              <a:t> is a member of a group called Artists for Positive Social  Change. This picture became the most popular picture of Obama during his plight for presidency. This picture has a great effect on everyone who saw it. Many scholars said it had more of an effect on people as the infamous Uncle Sam Wants You poster during war time.  In </a:t>
            </a:r>
            <a:r>
              <a:rPr lang="en-US" sz="1200" b="0" i="0" kern="1200" dirty="0" smtClean="0">
                <a:solidFill>
                  <a:schemeClr val="tx1"/>
                </a:solidFill>
                <a:effectLst/>
                <a:latin typeface="Arial" charset="0"/>
                <a:ea typeface="+mn-ea"/>
                <a:cs typeface="Arial" charset="0"/>
              </a:rPr>
              <a:t>February 2008, Fairey received a letter of thanks from Obama for his contribution to the campaign. The letter stated:</a:t>
            </a:r>
          </a:p>
          <a:p>
            <a:r>
              <a:rPr lang="en-US" dirty="0" smtClean="0">
                <a:effectLst/>
              </a:rPr>
              <a:t>I would like to thank you for using your talent in support of my campaign. The political messages involved in your work have encouraged Americans to believe they can change the status-quo. Your images have a profound effect on people, whether seen in a gallery or on a stop sign. I am privileged to be a part of your artwork and proud to have your support. I wish you continued success and creativity.– Barack Obama, February 22, 2008</a:t>
            </a:r>
            <a:r>
              <a:rPr lang="en-US" sz="1200" b="0" i="0" u="none" strike="noStrike" kern="1200" baseline="30000" dirty="0" smtClean="0">
                <a:solidFill>
                  <a:schemeClr val="tx1"/>
                </a:solidFill>
                <a:effectLst/>
                <a:latin typeface="Arial" charset="0"/>
                <a:ea typeface="+mn-ea"/>
                <a:cs typeface="Arial" charset="0"/>
                <a:hlinkClick r:id="rId3"/>
              </a:rPr>
              <a:t>[37]</a:t>
            </a:r>
            <a:endParaRPr lang="en-US" dirty="0" smtClean="0">
              <a:effectLst/>
            </a:endParaRPr>
          </a:p>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9163955-C8B2-4909-A4DA-AA0B710512B4}" type="slidenum">
              <a:rPr lang="en-US" altLang="en-US" smtClean="0"/>
              <a:pPr eaLnBrk="1" hangingPunct="1">
                <a:spcBef>
                  <a:spcPct val="0"/>
                </a:spcBef>
              </a:pPr>
              <a:t>4</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effectLst/>
                <a:latin typeface="Arial" charset="0"/>
                <a:ea typeface="+mn-ea"/>
                <a:cs typeface="Arial" charset="0"/>
              </a:rPr>
              <a:t>“To me the idea of street art, screen printing, and stencil-making—the methods I use—is all about showing you can connect with people through very basic methods,” Fairey says. “You don’t have to paint like Michelangelo to connect with people. It’s more about your spirit and your tenacity than your technical ability.” Fairey deeply believes that art challenges people to think about a “different perspective and about what’s possible, giving them hope and optimism promoting action—which he hopes his art does.” Fairey</a:t>
            </a:r>
            <a:r>
              <a:rPr lang="en-US" sz="1200" b="0" i="0" kern="1200" baseline="0" dirty="0" smtClean="0">
                <a:solidFill>
                  <a:schemeClr val="tx1"/>
                </a:solidFill>
                <a:effectLst/>
                <a:latin typeface="Arial" charset="0"/>
                <a:ea typeface="+mn-ea"/>
                <a:cs typeface="Arial" charset="0"/>
              </a:rPr>
              <a:t> picture of Travon Martin also had a great effect on society due to the controversial issues surrounding his death. </a:t>
            </a:r>
            <a:r>
              <a:rPr lang="en-US" sz="1200" kern="1200" dirty="0" smtClean="0">
                <a:solidFill>
                  <a:schemeClr val="tx1"/>
                </a:solidFill>
                <a:effectLst/>
                <a:latin typeface="Arial" charset="0"/>
                <a:ea typeface="+mn-ea"/>
                <a:cs typeface="Arial" charset="0"/>
              </a:rPr>
              <a:t>“I became active as a street artist because I felt public space was the only option for free speech and expression without bureaucracy… I also found the whole idea that you could be arrested for </a:t>
            </a:r>
            <a:r>
              <a:rPr lang="en-US" sz="1200" kern="1200" dirty="0" err="1" smtClean="0">
                <a:solidFill>
                  <a:schemeClr val="tx1"/>
                </a:solidFill>
                <a:effectLst/>
                <a:latin typeface="Arial" charset="0"/>
                <a:ea typeface="+mn-ea"/>
                <a:cs typeface="Arial" charset="0"/>
              </a:rPr>
              <a:t>stickering</a:t>
            </a:r>
            <a:r>
              <a:rPr lang="en-US" sz="1200" kern="1200" dirty="0" smtClean="0">
                <a:solidFill>
                  <a:schemeClr val="tx1"/>
                </a:solidFill>
                <a:effectLst/>
                <a:latin typeface="Arial" charset="0"/>
                <a:ea typeface="+mn-ea"/>
                <a:cs typeface="Arial" charset="0"/>
              </a:rPr>
              <a:t> or </a:t>
            </a:r>
            <a:r>
              <a:rPr lang="en-US" sz="1200" kern="1200" dirty="0" err="1" smtClean="0">
                <a:solidFill>
                  <a:schemeClr val="tx1"/>
                </a:solidFill>
                <a:effectLst/>
                <a:latin typeface="Arial" charset="0"/>
                <a:ea typeface="+mn-ea"/>
                <a:cs typeface="Arial" charset="0"/>
              </a:rPr>
              <a:t>postering</a:t>
            </a:r>
            <a:r>
              <a:rPr lang="en-US" sz="1200" kern="1200" dirty="0" smtClean="0">
                <a:solidFill>
                  <a:schemeClr val="tx1"/>
                </a:solidFill>
                <a:effectLst/>
                <a:latin typeface="Arial" charset="0"/>
                <a:ea typeface="+mn-ea"/>
                <a:cs typeface="Arial" charset="0"/>
              </a:rPr>
              <a:t> as something I wanted to rebel against”.</a:t>
            </a: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C1337B3-7AFD-48B7-A36B-B4B2A41A5C94}" type="slidenum">
              <a:rPr lang="en-US" altLang="en-US" smtClean="0"/>
              <a:pPr eaLnBrk="1" hangingPunct="1">
                <a:spcBef>
                  <a:spcPct val="0"/>
                </a:spcBef>
              </a:pPr>
              <a:t>5</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sz="1200" b="0" i="0" kern="1200" dirty="0" smtClean="0">
                <a:solidFill>
                  <a:schemeClr val="tx1"/>
                </a:solidFill>
                <a:effectLst/>
                <a:latin typeface="Arial" charset="0"/>
                <a:ea typeface="+mn-ea"/>
                <a:cs typeface="Arial" charset="0"/>
              </a:rPr>
              <a:t>More than half of women aged 15-49 believe that a husband has the right to hit his wife in certain instances, so</a:t>
            </a:r>
            <a:r>
              <a:rPr lang="en-US" sz="1200" b="0" i="0" kern="1200" baseline="0" dirty="0" smtClean="0">
                <a:solidFill>
                  <a:schemeClr val="tx1"/>
                </a:solidFill>
                <a:effectLst/>
                <a:latin typeface="Arial" charset="0"/>
                <a:ea typeface="+mn-ea"/>
                <a:cs typeface="Arial" charset="0"/>
              </a:rPr>
              <a:t> </a:t>
            </a:r>
            <a:r>
              <a:rPr lang="en-US" sz="1200" b="0" i="0" kern="1200" dirty="0" smtClean="0">
                <a:solidFill>
                  <a:schemeClr val="tx1"/>
                </a:solidFill>
                <a:effectLst/>
                <a:latin typeface="Arial" charset="0"/>
                <a:ea typeface="+mn-ea"/>
                <a:cs typeface="Arial" charset="0"/>
              </a:rPr>
              <a:t>violence against women occurs at markets, on the streets, and while using transportation. This is another controversial</a:t>
            </a:r>
            <a:r>
              <a:rPr lang="en-US" sz="1200" b="0" i="0" kern="1200" baseline="0" dirty="0" smtClean="0">
                <a:solidFill>
                  <a:schemeClr val="tx1"/>
                </a:solidFill>
                <a:effectLst/>
                <a:latin typeface="Arial" charset="0"/>
                <a:ea typeface="+mn-ea"/>
                <a:cs typeface="Arial" charset="0"/>
              </a:rPr>
              <a:t> issue that caught the attention of the American public. Obviously, from this picture, one can conclude that Fairey supports equal rights for women. </a:t>
            </a:r>
            <a:r>
              <a:rPr lang="en-US" sz="1200" b="0" i="0" kern="1200" dirty="0" smtClean="0">
                <a:solidFill>
                  <a:schemeClr val="tx1"/>
                </a:solidFill>
                <a:effectLst/>
                <a:latin typeface="Arial" charset="0"/>
                <a:ea typeface="+mn-ea"/>
                <a:cs typeface="Arial" charset="0"/>
              </a:rPr>
              <a:t/>
            </a:r>
            <a:br>
              <a:rPr lang="en-US" sz="1200" b="0" i="0" kern="1200" dirty="0" smtClean="0">
                <a:solidFill>
                  <a:schemeClr val="tx1"/>
                </a:solidFill>
                <a:effectLst/>
                <a:latin typeface="Arial" charset="0"/>
                <a:ea typeface="+mn-ea"/>
                <a:cs typeface="Arial" charset="0"/>
              </a:rPr>
            </a:b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sz="1200" b="0" i="0" kern="1200" dirty="0" smtClean="0">
                <a:solidFill>
                  <a:schemeClr val="tx1"/>
                </a:solidFill>
                <a:effectLst/>
                <a:latin typeface="Arial" charset="0"/>
                <a:ea typeface="+mn-ea"/>
                <a:cs typeface="Arial" charset="0"/>
              </a:rPr>
              <a:t>One of the reasons Fairey</a:t>
            </a:r>
            <a:r>
              <a:rPr lang="en-US" sz="1200" b="0" i="0" kern="1200" baseline="0" dirty="0" smtClean="0">
                <a:solidFill>
                  <a:schemeClr val="tx1"/>
                </a:solidFill>
                <a:effectLst/>
                <a:latin typeface="Arial" charset="0"/>
                <a:ea typeface="+mn-ea"/>
                <a:cs typeface="Arial" charset="0"/>
              </a:rPr>
              <a:t> says he</a:t>
            </a:r>
            <a:r>
              <a:rPr lang="en-US" sz="1200" b="0" i="0" kern="1200" dirty="0" smtClean="0">
                <a:solidFill>
                  <a:schemeClr val="tx1"/>
                </a:solidFill>
                <a:effectLst/>
                <a:latin typeface="Arial" charset="0"/>
                <a:ea typeface="+mn-ea"/>
                <a:cs typeface="Arial" charset="0"/>
              </a:rPr>
              <a:t> started his clothing line was because he went into an Urban Outfitters and they were bootlegging his star logo on T-shirts. “To see it in there, just ripped off, was definitely upsetting to me, because I was still totally broke at the time”. Fairey has been criticized for using images from social movements of people of color,</a:t>
            </a:r>
            <a:r>
              <a:rPr lang="en-US" sz="1200" b="0" i="0" kern="1200" baseline="0" dirty="0" smtClean="0">
                <a:solidFill>
                  <a:schemeClr val="tx1"/>
                </a:solidFill>
                <a:effectLst/>
                <a:latin typeface="Arial" charset="0"/>
                <a:ea typeface="+mn-ea"/>
                <a:cs typeface="Arial" charset="0"/>
              </a:rPr>
              <a:t> but he remains adamant that he uses his art to support people who are struggling with issues, regardless to race or color.  Fairey says he's</a:t>
            </a:r>
            <a:r>
              <a:rPr lang="en-US" sz="1200" b="0" i="0" kern="1200" dirty="0" smtClean="0">
                <a:solidFill>
                  <a:schemeClr val="tx1"/>
                </a:solidFill>
                <a:effectLst/>
                <a:latin typeface="Arial" charset="0"/>
                <a:ea typeface="+mn-ea"/>
                <a:cs typeface="Arial" charset="0"/>
              </a:rPr>
              <a:t> spend the money and take the risks he does because</a:t>
            </a:r>
            <a:r>
              <a:rPr lang="en-US" sz="1200" b="0" i="0" kern="1200" baseline="0" dirty="0" smtClean="0">
                <a:solidFill>
                  <a:schemeClr val="tx1"/>
                </a:solidFill>
                <a:effectLst/>
                <a:latin typeface="Arial" charset="0"/>
                <a:ea typeface="+mn-ea"/>
                <a:cs typeface="Arial" charset="0"/>
              </a:rPr>
              <a:t> he </a:t>
            </a:r>
            <a:r>
              <a:rPr lang="en-US" sz="1200" b="0" i="0" kern="1200" dirty="0" smtClean="0">
                <a:solidFill>
                  <a:schemeClr val="tx1"/>
                </a:solidFill>
                <a:effectLst/>
                <a:latin typeface="Arial" charset="0"/>
                <a:ea typeface="+mn-ea"/>
                <a:cs typeface="Arial" charset="0"/>
              </a:rPr>
              <a:t>wants to and he</a:t>
            </a:r>
            <a:r>
              <a:rPr lang="en-US" sz="1200" b="0" i="0" kern="1200" baseline="0" dirty="0" smtClean="0">
                <a:solidFill>
                  <a:schemeClr val="tx1"/>
                </a:solidFill>
                <a:effectLst/>
                <a:latin typeface="Arial" charset="0"/>
                <a:ea typeface="+mn-ea"/>
                <a:cs typeface="Arial" charset="0"/>
              </a:rPr>
              <a:t> </a:t>
            </a:r>
            <a:r>
              <a:rPr lang="en-US" sz="1200" b="0" i="0" kern="1200" dirty="0" smtClean="0">
                <a:solidFill>
                  <a:schemeClr val="tx1"/>
                </a:solidFill>
                <a:effectLst/>
                <a:latin typeface="Arial" charset="0"/>
                <a:ea typeface="+mn-ea"/>
                <a:cs typeface="Arial" charset="0"/>
              </a:rPr>
              <a:t>doesn’t feel that anyone owes him anything; however,</a:t>
            </a:r>
            <a:r>
              <a:rPr lang="en-US" sz="1200" b="0" i="0" kern="1200" baseline="0" dirty="0" smtClean="0">
                <a:solidFill>
                  <a:schemeClr val="tx1"/>
                </a:solidFill>
                <a:effectLst/>
                <a:latin typeface="Arial" charset="0"/>
                <a:ea typeface="+mn-ea"/>
                <a:cs typeface="Arial" charset="0"/>
              </a:rPr>
              <a:t> he does feel sorry for himself </a:t>
            </a:r>
            <a:r>
              <a:rPr lang="en-US" sz="1200" b="0" i="0" kern="1200" dirty="0" smtClean="0">
                <a:solidFill>
                  <a:schemeClr val="tx1"/>
                </a:solidFill>
                <a:effectLst/>
                <a:latin typeface="Arial" charset="0"/>
                <a:ea typeface="+mn-ea"/>
                <a:cs typeface="Arial" charset="0"/>
              </a:rPr>
              <a:t>when he’s sitting in jail,</a:t>
            </a:r>
            <a:r>
              <a:rPr lang="en-US" sz="1200" b="0" i="0" kern="1200" baseline="0" dirty="0" smtClean="0">
                <a:solidFill>
                  <a:schemeClr val="tx1"/>
                </a:solidFill>
                <a:effectLst/>
                <a:latin typeface="Arial" charset="0"/>
                <a:ea typeface="+mn-ea"/>
                <a:cs typeface="Arial" charset="0"/>
              </a:rPr>
              <a:t> </a:t>
            </a:r>
            <a:r>
              <a:rPr lang="en-US" sz="1200" b="0" i="0" kern="1200" dirty="0" smtClean="0">
                <a:solidFill>
                  <a:schemeClr val="tx1"/>
                </a:solidFill>
                <a:effectLst/>
                <a:latin typeface="Arial" charset="0"/>
                <a:ea typeface="+mn-ea"/>
                <a:cs typeface="Arial" charset="0"/>
              </a:rPr>
              <a:t>but overall he feels it is all very worth it. Fairey</a:t>
            </a:r>
            <a:r>
              <a:rPr lang="en-US" sz="1200" b="0" i="0" kern="1200" baseline="0" dirty="0" smtClean="0">
                <a:solidFill>
                  <a:schemeClr val="tx1"/>
                </a:solidFill>
                <a:effectLst/>
                <a:latin typeface="Arial" charset="0"/>
                <a:ea typeface="+mn-ea"/>
                <a:cs typeface="Arial" charset="0"/>
              </a:rPr>
              <a:t> says he will continue to do street art although he does dabble in traditional art.</a:t>
            </a:r>
            <a:endParaRPr lang="en-US" altLang="en-US" dirty="0" smtClean="0"/>
          </a:p>
        </p:txBody>
      </p:sp>
      <p:sp>
        <p:nvSpPr>
          <p:cNvPr id="20484"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973C8D-3262-4E3E-A498-2ADC8B1A3CEB}" type="slidenum">
              <a:rPr lang="en-US" altLang="en-US" smtClean="0"/>
              <a:pPr eaLnBrk="1" hangingPunct="1"/>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dirty="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dirty="0" smtClean="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grpSp>
      <p:sp>
        <p:nvSpPr>
          <p:cNvPr id="522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smtClean="0"/>
              <a:t>Click to edit Master subtitle style</a:t>
            </a:r>
          </a:p>
        </p:txBody>
      </p:sp>
      <p:sp>
        <p:nvSpPr>
          <p:cNvPr id="522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Rectangle 9"/>
          <p:cNvSpPr>
            <a:spLocks noGrp="1" noChangeArrowheads="1"/>
          </p:cNvSpPr>
          <p:nvPr>
            <p:ph type="dt" sz="quarter" idx="10"/>
          </p:nvPr>
        </p:nvSpPr>
        <p:spPr/>
        <p:txBody>
          <a:bodyPr/>
          <a:lstStyle>
            <a:lvl1pPr>
              <a:defRPr dirty="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p:txBody>
          <a:bodyPr/>
          <a:lstStyle>
            <a:lvl1pPr algn="r">
              <a:defRPr dirty="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4FD8F49-1C0E-4667-81F4-2C1F8AF6E187}" type="slidenum">
              <a:rPr lang="en-US" altLang="en-US"/>
              <a:pPr>
                <a:defRPr/>
              </a:pPr>
              <a:t>‹#›</a:t>
            </a:fld>
            <a:endParaRPr lang="en-US" altLang="en-US" dirty="0"/>
          </a:p>
        </p:txBody>
      </p:sp>
    </p:spTree>
    <p:extLst>
      <p:ext uri="{BB962C8B-B14F-4D97-AF65-F5344CB8AC3E}">
        <p14:creationId xmlns:p14="http://schemas.microsoft.com/office/powerpoint/2010/main" val="263203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60DC5D2-71CB-4AA6-A616-79A3B1354CDE}" type="slidenum">
              <a:rPr lang="en-US" altLang="en-US"/>
              <a:pPr>
                <a:defRPr/>
              </a:pPr>
              <a:t>‹#›</a:t>
            </a:fld>
            <a:endParaRPr lang="en-US" altLang="en-US" dirty="0"/>
          </a:p>
        </p:txBody>
      </p:sp>
    </p:spTree>
    <p:extLst>
      <p:ext uri="{BB962C8B-B14F-4D97-AF65-F5344CB8AC3E}">
        <p14:creationId xmlns:p14="http://schemas.microsoft.com/office/powerpoint/2010/main" val="226081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CF554534-E753-4239-9B56-451C773C5F30}" type="slidenum">
              <a:rPr lang="en-US" altLang="en-US"/>
              <a:pPr>
                <a:defRPr/>
              </a:pPr>
              <a:t>‹#›</a:t>
            </a:fld>
            <a:endParaRPr lang="en-US" altLang="en-US" dirty="0"/>
          </a:p>
        </p:txBody>
      </p:sp>
    </p:spTree>
    <p:extLst>
      <p:ext uri="{BB962C8B-B14F-4D97-AF65-F5344CB8AC3E}">
        <p14:creationId xmlns:p14="http://schemas.microsoft.com/office/powerpoint/2010/main" val="144530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FFD9070-7B48-4AEA-83D6-1C600A7F3608}" type="slidenum">
              <a:rPr lang="en-US" altLang="en-US"/>
              <a:pPr>
                <a:defRPr/>
              </a:pPr>
              <a:t>‹#›</a:t>
            </a:fld>
            <a:endParaRPr lang="en-US" altLang="en-US" dirty="0"/>
          </a:p>
        </p:txBody>
      </p:sp>
    </p:spTree>
    <p:extLst>
      <p:ext uri="{BB962C8B-B14F-4D97-AF65-F5344CB8AC3E}">
        <p14:creationId xmlns:p14="http://schemas.microsoft.com/office/powerpoint/2010/main" val="30856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A50535E-F303-4520-AB26-C3C86980F892}" type="slidenum">
              <a:rPr lang="en-US" altLang="en-US"/>
              <a:pPr>
                <a:defRPr/>
              </a:pPr>
              <a:t>‹#›</a:t>
            </a:fld>
            <a:endParaRPr lang="en-US" altLang="en-US" dirty="0"/>
          </a:p>
        </p:txBody>
      </p:sp>
    </p:spTree>
    <p:extLst>
      <p:ext uri="{BB962C8B-B14F-4D97-AF65-F5344CB8AC3E}">
        <p14:creationId xmlns:p14="http://schemas.microsoft.com/office/powerpoint/2010/main" val="62174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5A50F623-5A5F-4E03-9FB3-0D31DFAE2520}" type="slidenum">
              <a:rPr lang="en-US" altLang="en-US"/>
              <a:pPr>
                <a:defRPr/>
              </a:pPr>
              <a:t>‹#›</a:t>
            </a:fld>
            <a:endParaRPr lang="en-US" altLang="en-US" dirty="0"/>
          </a:p>
        </p:txBody>
      </p:sp>
    </p:spTree>
    <p:extLst>
      <p:ext uri="{BB962C8B-B14F-4D97-AF65-F5344CB8AC3E}">
        <p14:creationId xmlns:p14="http://schemas.microsoft.com/office/powerpoint/2010/main" val="377284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22FE39CD-313C-4DA1-8326-CECD0D506ED0}" type="slidenum">
              <a:rPr lang="en-US" altLang="en-US"/>
              <a:pPr>
                <a:defRPr/>
              </a:pPr>
              <a:t>‹#›</a:t>
            </a:fld>
            <a:endParaRPr lang="en-US" altLang="en-US" dirty="0"/>
          </a:p>
        </p:txBody>
      </p:sp>
    </p:spTree>
    <p:extLst>
      <p:ext uri="{BB962C8B-B14F-4D97-AF65-F5344CB8AC3E}">
        <p14:creationId xmlns:p14="http://schemas.microsoft.com/office/powerpoint/2010/main" val="427476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69E64DD1-7A07-4C2E-BC5B-BD2F29660283}" type="slidenum">
              <a:rPr lang="en-US" altLang="en-US"/>
              <a:pPr>
                <a:defRPr/>
              </a:pPr>
              <a:t>‹#›</a:t>
            </a:fld>
            <a:endParaRPr lang="en-US" altLang="en-US" dirty="0"/>
          </a:p>
        </p:txBody>
      </p:sp>
    </p:spTree>
    <p:extLst>
      <p:ext uri="{BB962C8B-B14F-4D97-AF65-F5344CB8AC3E}">
        <p14:creationId xmlns:p14="http://schemas.microsoft.com/office/powerpoint/2010/main" val="42051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688A1DD6-C44D-487F-9F0D-32D96657FAB8}" type="slidenum">
              <a:rPr lang="en-US" altLang="en-US"/>
              <a:pPr>
                <a:defRPr/>
              </a:pPr>
              <a:t>‹#›</a:t>
            </a:fld>
            <a:endParaRPr lang="en-US" altLang="en-US" dirty="0"/>
          </a:p>
        </p:txBody>
      </p:sp>
    </p:spTree>
    <p:extLst>
      <p:ext uri="{BB962C8B-B14F-4D97-AF65-F5344CB8AC3E}">
        <p14:creationId xmlns:p14="http://schemas.microsoft.com/office/powerpoint/2010/main" val="334043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80738E5B-E6A0-4BAE-A632-713DF9955191}" type="slidenum">
              <a:rPr lang="en-US" altLang="en-US"/>
              <a:pPr>
                <a:defRPr/>
              </a:pPr>
              <a:t>‹#›</a:t>
            </a:fld>
            <a:endParaRPr lang="en-US" altLang="en-US" dirty="0"/>
          </a:p>
        </p:txBody>
      </p:sp>
    </p:spTree>
    <p:extLst>
      <p:ext uri="{BB962C8B-B14F-4D97-AF65-F5344CB8AC3E}">
        <p14:creationId xmlns:p14="http://schemas.microsoft.com/office/powerpoint/2010/main" val="136179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391F3FEA-25B9-4ED3-B3DA-5D4176B0BAAE}" type="slidenum">
              <a:rPr lang="en-US" altLang="en-US"/>
              <a:pPr>
                <a:defRPr/>
              </a:pPr>
              <a:t>‹#›</a:t>
            </a:fld>
            <a:endParaRPr lang="en-US" altLang="en-US" dirty="0"/>
          </a:p>
        </p:txBody>
      </p:sp>
    </p:spTree>
    <p:extLst>
      <p:ext uri="{BB962C8B-B14F-4D97-AF65-F5344CB8AC3E}">
        <p14:creationId xmlns:p14="http://schemas.microsoft.com/office/powerpoint/2010/main" val="262793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dirty="0"/>
            </a:lvl1pPr>
          </a:lstStyle>
          <a:p>
            <a:pPr>
              <a:defRPr/>
            </a:pPr>
            <a:endParaRPr lang="en-US" altLang="en-US"/>
          </a:p>
        </p:txBody>
      </p:sp>
      <p:sp>
        <p:nvSpPr>
          <p:cNvPr id="512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dirty="0"/>
            </a:lvl1pPr>
          </a:lstStyle>
          <a:p>
            <a:pPr>
              <a:defRPr/>
            </a:pPr>
            <a:endParaRPr lang="en-US" altLang="en-US"/>
          </a:p>
        </p:txBody>
      </p:sp>
      <p:sp>
        <p:nvSpPr>
          <p:cNvPr id="512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72591904-E887-4BAE-8A48-90E8122F728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dirty="0" smtClean="0"/>
              <a:t>SHEPARD FAIREY</a:t>
            </a:r>
            <a:endParaRPr lang="en-US" altLang="en-US" dirty="0" smtClean="0"/>
          </a:p>
        </p:txBody>
      </p:sp>
      <p:sp>
        <p:nvSpPr>
          <p:cNvPr id="3075" name="Rectangle 3"/>
          <p:cNvSpPr>
            <a:spLocks noGrp="1" noChangeArrowheads="1"/>
          </p:cNvSpPr>
          <p:nvPr>
            <p:ph type="subTitle" idx="1"/>
          </p:nvPr>
        </p:nvSpPr>
        <p:spPr/>
        <p:txBody>
          <a:bodyPr/>
          <a:lstStyle/>
          <a:p>
            <a:pPr algn="ctr" eaLnBrk="1" hangingPunct="1"/>
            <a:r>
              <a:rPr lang="en-US" altLang="en-US" sz="2400" smtClean="0"/>
              <a:t>Name</a:t>
            </a:r>
          </a:p>
          <a:p>
            <a:pPr algn="ctr" eaLnBrk="1" hangingPunct="1"/>
            <a:r>
              <a:rPr lang="en-US" altLang="en-US" sz="2400" smtClean="0"/>
              <a:t>Date</a:t>
            </a:r>
          </a:p>
          <a:p>
            <a:pPr algn="ctr" eaLnBrk="1" hangingPunct="1"/>
            <a:r>
              <a:rPr lang="en-US" altLang="en-US" sz="2400" smtClean="0"/>
              <a:t>Class</a:t>
            </a:r>
          </a:p>
          <a:p>
            <a:pPr algn="ctr" eaLnBrk="1" hangingPunct="1"/>
            <a:r>
              <a:rPr lang="en-US" altLang="en-US" sz="2400" smtClean="0"/>
              <a:t>Professor</a:t>
            </a:r>
          </a:p>
        </p:txBody>
      </p:sp>
      <p:sp>
        <p:nvSpPr>
          <p:cNvPr id="3076" name="AutoShape 5"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077" name="AutoShape 7"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6" name="Picture 5" descr="https://encrypted-tbn1.gstatic.com/images?q=tbn:ANd9GcT1rWvp8YaxiOpQHc569mxgYa2dnTDZw6NrYYcrvOmv8KUFBNad"/>
          <p:cNvPicPr/>
          <p:nvPr/>
        </p:nvPicPr>
        <p:blipFill>
          <a:blip r:embed="rId2">
            <a:extLst>
              <a:ext uri="{28A0092B-C50C-407E-A947-70E740481C1C}">
                <a14:useLocalDpi xmlns:a14="http://schemas.microsoft.com/office/drawing/2010/main" val="0"/>
              </a:ext>
            </a:extLst>
          </a:blip>
          <a:srcRect/>
          <a:stretch>
            <a:fillRect/>
          </a:stretch>
        </p:blipFill>
        <p:spPr bwMode="auto">
          <a:xfrm>
            <a:off x="578139" y="2971800"/>
            <a:ext cx="2857500" cy="2022764"/>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idx="4294967295"/>
          </p:nvPr>
        </p:nvSpPr>
        <p:spPr/>
        <p:txBody>
          <a:bodyPr/>
          <a:lstStyle/>
          <a:p>
            <a:r>
              <a:rPr lang="en-US" altLang="en-US" smtClean="0"/>
              <a:t>INTRODUCTION</a:t>
            </a:r>
          </a:p>
        </p:txBody>
      </p:sp>
      <p:sp>
        <p:nvSpPr>
          <p:cNvPr id="4099" name="Rectangle 3"/>
          <p:cNvSpPr>
            <a:spLocks noGrp="1" noChangeArrowheads="1"/>
          </p:cNvSpPr>
          <p:nvPr>
            <p:ph type="body" idx="4294967295"/>
          </p:nvPr>
        </p:nvSpPr>
        <p:spPr/>
        <p:txBody>
          <a:bodyPr/>
          <a:lstStyle/>
          <a:p>
            <a:r>
              <a:rPr lang="en-US" altLang="en-US" dirty="0" smtClean="0"/>
              <a:t>Humble Beginning</a:t>
            </a:r>
            <a:endParaRPr lang="en-US" altLang="en-US" dirty="0" smtClean="0"/>
          </a:p>
          <a:p>
            <a:r>
              <a:rPr lang="en-US" altLang="en-US" dirty="0" smtClean="0"/>
              <a:t>Defiant</a:t>
            </a:r>
            <a:endParaRPr lang="en-US" altLang="en-US" dirty="0" smtClean="0"/>
          </a:p>
          <a:p>
            <a:r>
              <a:rPr lang="en-US" altLang="en-US" dirty="0" smtClean="0"/>
              <a:t>Skateboarder</a:t>
            </a:r>
          </a:p>
          <a:p>
            <a:r>
              <a:rPr lang="en-US" altLang="en-US" dirty="0" smtClean="0"/>
              <a:t>South Carolina</a:t>
            </a:r>
            <a:endParaRPr lang="en-US" altLang="en-US" dirty="0" smtClean="0"/>
          </a:p>
          <a:p>
            <a:r>
              <a:rPr lang="en-US" altLang="en-US" dirty="0" smtClean="0"/>
              <a:t>Rhode Island School of Design</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1000"/>
                                        <p:tgtEl>
                                          <p:spTgt spid="4099">
                                            <p:txEl>
                                              <p:pRg st="1" end="1"/>
                                            </p:txEl>
                                          </p:spTgt>
                                        </p:tgtEl>
                                      </p:cBhvr>
                                    </p:animEffect>
                                    <p:anim calcmode="lin" valueType="num">
                                      <p:cBhvr>
                                        <p:cTn id="22"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animEffect transition="in" filter="fade">
                                      <p:cBhvr>
                                        <p:cTn id="35" dur="1000"/>
                                        <p:tgtEl>
                                          <p:spTgt spid="4099">
                                            <p:txEl>
                                              <p:pRg st="3" end="3"/>
                                            </p:txEl>
                                          </p:spTgt>
                                        </p:tgtEl>
                                      </p:cBhvr>
                                    </p:animEffect>
                                    <p:anim calcmode="lin" valueType="num">
                                      <p:cBhvr>
                                        <p:cTn id="36"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4" end="4"/>
                                            </p:txEl>
                                          </p:spTgt>
                                        </p:tgtEl>
                                        <p:attrNameLst>
                                          <p:attrName>style.visibility</p:attrName>
                                        </p:attrNameLst>
                                      </p:cBhvr>
                                      <p:to>
                                        <p:strVal val="visible"/>
                                      </p:to>
                                    </p:set>
                                    <p:animEffect transition="in" filter="fade">
                                      <p:cBhvr>
                                        <p:cTn id="42" dur="1000"/>
                                        <p:tgtEl>
                                          <p:spTgt spid="4099">
                                            <p:txEl>
                                              <p:pRg st="4" end="4"/>
                                            </p:txEl>
                                          </p:spTgt>
                                        </p:tgtEl>
                                      </p:cBhvr>
                                    </p:animEffect>
                                    <p:anim calcmode="lin" valueType="num">
                                      <p:cBhvr>
                                        <p:cTn id="43"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dirty="0" smtClean="0"/>
              <a:t>MOST INFAMOUS</a:t>
            </a:r>
            <a:endParaRPr lang="en-US" altLang="en-US" dirty="0" smtClean="0"/>
          </a:p>
        </p:txBody>
      </p:sp>
      <p:sp>
        <p:nvSpPr>
          <p:cNvPr id="5123" name="Rectangle 3"/>
          <p:cNvSpPr>
            <a:spLocks noGrp="1" noChangeArrowheads="1"/>
          </p:cNvSpPr>
          <p:nvPr>
            <p:ph type="body" idx="1"/>
          </p:nvPr>
        </p:nvSpPr>
        <p:spPr>
          <a:xfrm>
            <a:off x="838200" y="2438400"/>
            <a:ext cx="7693025" cy="3724275"/>
          </a:xfrm>
        </p:spPr>
        <p:txBody>
          <a:bodyPr/>
          <a:lstStyle/>
          <a:p>
            <a:pPr eaLnBrk="1" hangingPunct="1"/>
            <a:r>
              <a:rPr lang="en-US" altLang="en-US" dirty="0" smtClean="0"/>
              <a:t>2008 Presidential Election</a:t>
            </a:r>
            <a:endParaRPr lang="en-US" altLang="en-US" dirty="0" smtClean="0"/>
          </a:p>
          <a:p>
            <a:pPr eaLnBrk="1" hangingPunct="1"/>
            <a:r>
              <a:rPr lang="en-US" altLang="en-US" dirty="0" smtClean="0"/>
              <a:t>Who does it affect?</a:t>
            </a:r>
          </a:p>
          <a:p>
            <a:pPr eaLnBrk="1" hangingPunct="1"/>
            <a:r>
              <a:rPr lang="en-US" altLang="en-US" dirty="0" smtClean="0"/>
              <a:t>Support</a:t>
            </a:r>
            <a:endParaRPr lang="en-US" altLang="en-US" dirty="0" smtClean="0"/>
          </a:p>
        </p:txBody>
      </p:sp>
      <p:sp>
        <p:nvSpPr>
          <p:cNvPr id="2" name="AutoShape 2" descr="data:image/jpeg;base64,/9j/4AAQSkZJRgABAQAAAQABAAD/2wCEAAkGBhQREBITEhQVFBUWGBgaGBcWFhQXFBYVFxQWFBgYFRYZHCYeFxojGRQUHy8gIygpLC0sFh4xNTAqNSYsLCkBCQoKDgwOGg8PGiwlHyQrLSwpLCwsLS4vLCwpLC8sLCopLCwsLioqLC0sKSosLCwqLDAqLi0sLSk0LCwsMCwpLP/AABEIARQAtwMBIgACEQEDEQH/xAAcAAACAgMBAQAAAAAAAAAAAAAABgUHAQMEAgj/xABIEAABAgMEAwoJCgcBAAMAAAABAAIDBBEFBiExEkFRByI0YXGBkaGz0RMyUlNzgrGywRUWFyNCcpKTotIUMzVi4fDxQ2N04v/EABsBAAEFAQEAAAAAAAAAAAAAAAUAAgMEBgEH/8QAOxEAAQMCAgYIBQQABgMAAAAAAQACAwQRITEFEkFRYXETMjOBkaHR8BQiQrHBBhVS4SOissLS8XKCkv/aAAwDAQACEQMRAD8AtWYmGw2lzjQDXiczTUuP5fgeX+l3cvN4eDv9X3wk5UaalZKzWcTmnVFQ6N1gnP5fgeX+l3cj5fgeX+l3ckxCs/AR7z77lX+NfuHvvTn8vwPL/S7uR8vwPL/S7uSYhL4CPeffcl8a/cPfenP5fgeX+l3cj5fgeX+l3ckqJEDQS4gAYkk0AG0nUlC2b+UJbLgH/wCRww9VuvlPQujR0Z2n33JfGvGwe+9XJ8vwPL/S7uXJHvtJM8eZht4iTXopVfPc7acWMaxHudynDmbkOZcqk/bI9599yb8e/cF9CHdIs+tP4lvM2JTp0V7ZugyBymGnkbE/avnhCadGM2OKlj0gB12X5G34K+ivn5Jee/RF/asfPyS8/wDoi/tXz/AtB7cjUbDiFJy1qNdgd6ePLpVKWhkjxzHBH6KTR1UdUuc124keRtb7K7fn5Jef/RF/aj5+SXn/ANEX9qp5Cp6qPfssG93l6K4fn5Jef/RF/aj5+SXn/wBEX9qp5CWql+ywb3eXorh+fkl5/wDRF/aj5+SXn/0Rf2qnkJaqX7LBvd5eiuH5+SXn/wBEX9qPn5Jef/RF/aqeQlqpfssG93l6K/oMYPa1zTVrgCDtBFQegrC57G4NA9FD7NqwmLLOFnELVeHg7/V98JOTjeHg7/V98JORqg7M8/RCK3tByQhCFfVJC0zk4yExz4h0WtzPwG0nYtrnAAk4AZk5AcarS89vmZiUaT4JvijafLPGdWwc660XXCbLF4LyvmnUxbCBwZt437T1DrUMu2zrIiR3BsNpNU52buVuNDFfo8QxK66ZjMFOylkcA52AO/0xNuNrKv1sZLOOTSeZXLZ+5nAYBvHOO04KZZdCGwb2C3mxcqjq4ZC3v3vVplHEOsXHkLDxN/8ASqJZZEQ/Z6wvXyO/+3pVyT0l4OhBNDhjqK4YkFrvGAPKAfapA+Rwu1w8P7XWuo2Gz4nf/Y/4hVM+y4g1V5CFzPYRgQRyqxLbsVrWmJDFKeM3VTaNiX4kMOFCKjjUBrZInasgHcjUOg6Wuh6WleRwdY2O7C35ULKWkWYHFvWORTMGMHCrTUf7moa0JHwZqPFPUdi0y0yWGo5xqKdLTsqG9JHmmUmlKjRkvw1Xi0d5HEbxw/6TEhapeYD21H/CtqDEFpsVu45GyND2G4ORQhCFxSIQhCSSvWxuDQPRQ+zasLNjcGgeih9m1YUS89k655rVeHg7/V98JOTjeHg7/V98JORqg7M8/RB63tByQhC1Tc02FDe93itBJ5vjqV9Ukr36tvRaJdhxcKv4m6m8+fIONLt3LBdNRQ0DCuJXFGjOmIznO8Z7iTsH+AMOZW5uf2Q2Exppno15DiOr2lMnk6NuqM81dpYbjpnjAGw4uz8AMT3DIqfu9dlkFgDRQa3U3zv8JghQGtyAHt6VsQs6+QvRMNxucTvQhCFGnKIt6z9JhIz+OruSmrBeyoIOtKFr2eWOJphr7+QorQzYah7kNq4vrCjHNBBBxBwPIkqelDCiOYdWXGNRTsou3rO8IzSaN83pLdY+PTtVmqi12XGYV/QVeKWfUefldgeB2H8JNn2Vhu4hXoxS+md7agg5EU6VDTlm6AqDXipj1KOgma0FhOZwRX9SUEsrm1EYuALHx889i0Sk0YbqjLWNoU/DiBwBGRSypKx5mhLDrxHL/vsU1dThzekGY+yofp3SRhlFM8/K7Lgf7+/epZCEIIvQkIQhJJXrY3BoHoofZtWFmxuDQPRQ+zasKJeeydc81qvDwd/q++EnJxvDwd/q++EnI1Qdmefog9b2g5ISnf8AtHRhsgjN50nfdbkOd3upsVa3zmdOceNTA1o5hU9biiLBiqJyWixoODncw9p+CtuwY1NEbWinKBUdVVV1nQ6Qm8fxP/FZ9jwd80eS32DRQ4O13yE+7LT18Igo6VgzxPjYn7p5hvqAdoXpaJL+W3/dZW5zgMzRBiLGyiBwusoURP3ql4I30Rg5XAf56lFNvuyI4CG5tDjgWl1ORTNp5HbEx0gAv9k0xIobmaKMvBEAZjsPXgFzWvNeEhAt8muHKCeoKu7+Xpe1ohV3zm57Bl1qzT0xJDuOSgfKHXbste/Bds5eOBCziAnY3EqJdf8Ahj7Djz94SI1pcaAEldcGyyc3Q2fee0fFGC0DrO8PZKqRjXaTHFcb3E4d4LQO9TE3eCFFfUMMOueNQT8F5jwg9uo7MK9GPxURGkADQRYbuQ4cxyXiXmnQ3U1axqPIqj6UOOvEcVoabS74WCCrYCw4Ag3sOOJv43C1R4ei4jv+OK8wn6JBGo1UlPydW6bDUUrTi2juUWrsMglZ5FZ+vpX0dRbIZtIytwTO01FVlaJJ1YbOT2YLes49uq4jcvVYZOkja/eAfEIQhCapVetjcGgeih9m1YWbG4NA9FD7Nqwol57J1zzWq8PB3+r74ScnG8PB3+r74ScjVB2Z5+iD1vaDkhVLbEXSmIztsR/vFW2M1Tsyd+/7zvaUTjVBybbtSum+ENTQHHmAp10ViScUQ4Zcc3ZDk/zVJ9yIGm15Gei3ooT3KejRg1pc44NBJ4gKk/FDoWAsN9puVoNMTl1Q1gya1oHeAfype89+IchAYPGiuG9YPadgVSWzfWbmydOK4N8hhLW05sTzrok5CJacy+NEOjDBxJyDQMGgnAUbmedb7SvPDlx4KShNAp/Oe2rn6qsDtXGa8ilhgbHkLu3ofJJcYmw4Zn0HvclJ1a1Na8anbq2XEdHY4UbTHHMgY4BRdYkeIAX6TnHNxoBynIBTd37Ii+EZVsVra546J5HDxTsOKnmcdWwtfdwT6KNgkMjgbDI7AeOw8ri/HJXXYksHQt8K4AdX/FVW6hZHg4geNRLebNvxCt6w4BZAYDnQZ55YJQ3UbI04D3DOmlztqfZVC4JrTnd6f1dTGO8YG8W8cvOypyHA+rLyaCuiBXfONKnDYMMeMKYnrruhQoMVjocwIjCXthkkwnHIODTpZUNaUqCDx6rIh0aHVBzpgDonXnnkNSk5yaMWmmG4CgoAB0BWZa3VeQNnmilLoB00LXk2uARvG3iCDzFhsvdLcOz3EGu9OoOwJOwArS+XcM2kcoKYWQGjJoHHTHpXtRfuLgcsFdP6XicwDWIPjf7e/FcdmQ3BmOWY4q/BRc9L6DyNWY5CmBRVrkGlM2mhGvHELlJMTOTvzT9NUMcej2tviy1r5nePDG3Bdtn/AMpnJ8SuhREG1tFrWhtaDapOXjh7aj/hVeohexxc4YElFNF19PNGyGN93NaLjHYBvz7lsQhCqowr1sbg0D0UPs2rCzY3BoHoofZtWFEvPZOuea1Xh4O/1ffCTk43h4O/1ffCTkaoOzPP0Qet7QckKp7clvBzMZmx7qchOkOohWwkTdAkdGKyKMntofvM/wDyR+FEmHFUXZKe3Lo9Q8a6DqJ+FEwWrZ4Icxw3jwRsq05ivUkHc7tHwc1onJwVuug6e9IrXk71Qceied3s/lE5T0wa8Z2H+Uav+26ry8cu9sFkCBDIY7xtEUFNTMPKOJOwca7Lu3PexkUxwyIYoAdpN3rWjEAE44YZCgoNisKUu6xpqcT7Old/8CzyRz1UD61t/lT2wOLADgdp3+/e1VkblNdvYDWtbrcBhhnviNJ3JXmTRYl1tGmk4uaMSTUlzuU6kzxZcOAGQrUga1sa0AUGAVZ9UTctwJVgNeYxE43aMbcfe9ZAUHemDpwy3+0/56qqbc8AVJoONQVu2qwNpxHE4auoKKnBMgIC5M4BqpW0JF8pEOkDoOONMq7W/wC8S3NcCKjELota9bYsQwx/KBzw3xGvbQ4rTGnZUkCBpNJOLT4vqmuauzwk4gHDbvH9ewtFovSDW6rHub8xOAPVduxxxJyAIByOxYQhCHrUry54FKnPJQ1rj6zmC67ZG8by/D/CiCUXoIcpb7xZYb9R15JNIW5EEHu3Lps6U8JEa2lakVxpnh7aLqk2mFHfCdtI5wuGT0tNuhg4YjVlipC1Y5fHbFpQvoSP7hQOVmf5nFhOYwHHNCtHno2MqGNxY/E7wbAgeOWy99qkkIQs+vTletjcGgeih9m1YWbG4NA9FD7Nqwol57J1zzWq8PB3+r74ScnG8PB3+r74ScjVB2Z5+iD1vaDkvEaMGNc5xo1oJJ2ACpSZbs7EnYbWw4bKBwcG+FYYxFCB9XXDA5YlMd56/wAHHp5HVUV6qpHuzY4mojw5zmlragjPSrQFEBgLqqxocbe7AElamWfHlHw4z4bmgOGOB5jQ4VxzVxWLaoc1lDsLTtGocqTpmbjQZXRnmeEhGrQ8HSrsBOYywJ1jBclybVq0wicq6NeLV0Y8xVaQiTrDh6K+2BzWHVINvmGIxG3DMWwOO4q55eZDxUZ6xsW5J8jaxaQHE8TtfPtTFJz+kQHa8ihE1M6MqxFOHhdy8RYoaKn/AKvajBD8O51a6NKdOA71AxoOJyUrnEYDNVbfDdHixI5hy3isJFaV0iMCGjZx5lQt5LyRokNjC0wyRvxjUnZjiBxcatGzLhCFGc4vaWEkkBgDyTjQvzotd5LLhNiMo1taawCQjEU0ZLY2D374Ku9oj1nE3wwIzHcduy98MxsVG/wz/Jd0Fbpez4hIIGjxnBWPfSFCaIZaRpHLbo41qdmSVUpq57flACL6M0FBURiZznDhhs3HcgIQhCVuFqmYGm0t/wBql+NCLSQcwmVRFtDfN5PiiVBKQ/o9hWU/UtEx8PxP1NsOYJ/F1xS76PadhHtXbOx9OK1oNQCMtppXFaLOAMQaXXkdVDzVW2UlvryNTST0ZfBXpi0PLjmG+/fFZ6hbM6nbE3qySAHfhv4HPuUyhCFn16ar1sbg0D0UPs2rCzY3BoHoofZtWFEvPZOuea1Xh4O/1ffCTk43h4O/1ffCTkaoOzPP0Qet7QclqnJYRIb2HJ7S3pBCRrlxvBz2i8UrpNcOPI9afkrW1KCBMiOAA2JTfeRGbQip1NeBQ8eKuv6psmUpHSBrjYHDxBH5XrdDvOXNErDADMC46zSha3i1HoS/Dd4GLBew4RGMI4ngAEHnB5itl8pV3hRFAJhvAIdqqRWh4+5aLek/BQ4Gi4ODmg4ZghowPOT0KHVu1rRtv/R+yKQuEDnv/iGEC2Z+od93A942KxpaOHsa4ZOAP+FK2XNY6B5uI7EoXPn/AAkCmtp9ufWD0pgY+hB2GqdbpGWOf5QydggnIblmP/E4jyITc60KwyD42Vdo7102cyjK7cfh8FCTMSjHEbMFm0LY8HBYxuA0RUnYAKkoWYC4WbtKtiWxu7cui3ryw5eGXudotGFcy4nINCrqf3UWB5pB8JxuIHXjVLt77efPTIZDq5jTow2j7RyLuMlTlgbmjHiseIailWspr1VOPOr8UDImazlDJIXnVHicuQCTLatUzMd8UjRBO9bWoa3U0LmZEezEFwHPRWLa9kyMhRxYQ9pBaC7SLtYwSNN2r4QkBtATlXOpyVjpC6way4Tooo2gyPmLX/TYHE9xvbjbluRAtgjxxXjGB6F1tmA8tcyuBAOGo4Ec2fMvcpLhrRVoB107yt7WAZADkQqWSLWOo23fh4ei3FFS1nRtE8txnl8w2jHnnccFlQdqxKxDxAD4/FSc7PCGNrtQ+JUC51TU61Z0fCb9Ie5CP1NXMLBTMNze7uFsh+e5SMtZYexrqkV71IS0q2GKDnJzK02XHBYBrHeuxVamWQuLHHC6M6Jo6VsMc8TRrFoueNseR32QhCFURtXrY3BoHoofZtWFmxuDQPRQ+zasKJeeydc81qvDwd/q++EnJxvDwd/q++EnI1Qdmefog9b2g5IWmclGxYbobxVrhQ944wceZbkK+qSTx4djXyhY2KdQJDSWE4RGVwcNozBXTbdhtEtFdEcC4NGjogNaNGlAAM+VTlpWY2M0VJa5pqx7cHsdtB9o1qGnbEmY+jDjRGeDBxc2oc4fdpQOPLQKExNuCB/SJxV0mq5r3WBzwxdwvbbYXueOO2ButNOl4zA8aLYragnItJpXpFebjVhKEvJYgiy48GKPhYwwNgGLBygDnAW67driYgtNd+0UcNeGFfYpDg6+/wC/v8qs49JEN7cP/XZ4HDvATjBIfCHGKHlySxb1ixJ3wUBr9AVAfmagYDDn6lKSk6YfGNncsQpukQvpWtcOVQCNzSbdy4JRgfFSdmXElJRgDQNKmL3gOe7bSuI5AoK3rOfoljIr2mmGi9zBn9qi7HT0R1aE8gC0mA8gkNcePRcRzpjIni/SOvdSdOA4Ojbl4d43KuJ+6kRpLnaVNZO//UD7ViDAYw0AFeum1Ok/dqZitIdFIGxrQOqpJXBKXPYyuk9zic9RPKTVRPbJKLAm3d52WjpK2jpTrua3WOZAf/lDhnvxA5pSiMivJGDG8WdF0xnaEM0+yMPYEwW1JwYTAGg6Zy3xNBXEnHmStaswAzR1n2KEsc6RsZA7vyisdRE2klq2l2INi+1+GqBgBfJQznEmpxKwhCPrzYkk3K2y0wWODhz8YTCx4IBGRSyumXtBzBQUpxqjV0pls5ua0WhNLiiLo5b6hxw2H+1PoUQ22na2t61tZbQ1tI5DXuQx1FMNi1sen6F5tr25g+ll9D2NwaB6KH2bVhYsN1ZWXI1wYXZtWUPKzDyC4kLVeHg7/V98JOTjeHg7/V98JORqg7M8/RCK3tByQhCFfVJCEISSQkm8Us6TmBHhVDIhxA+y/M9OJ6QnZc1pSDY8J0N2ThnrBGIcOQ0K4QCLFSRyOjcHtOI99/JR9j3mhxgASGu6j3HiKmUgTt14mj4SFXTbURGDMOGZbtBFCOIrhk7zR4JpU4aj3ZdSjYXEYY/f0PPBEKmCHWvfV44lp/3N5EHeDayvWQewUqN7TCmQ5lIunmAYY8QH+hVNZO6OzRo+rDsoC3lGOC3T26JDpgSeIUA6qlUH0t3Yk+afHr6vygc7i3iT908zM41tSSNeAI6EjWreljNLQoTjvjgwE7PKSrbF8YkYFrd63i18u3/cEvOeTmaq7HTutgbff+lF00ERvINc7gbNHM5u5Cw4lS0/bpeSRUk5uPwCiXvJNSalYQrUULIur4qrV181WR0hwGQGAHIIXTISRiv0RkAXOOprWipJ/wB2LQxhcQAKkmgAzJKcZqzhJWe8H+bFo1x2Vx0RxAA85XZHWFhmoqdgLwXZbe7E+STXZrCEKRQE3QhCF1cX0zd7gcr6GF2TUIu9wOV9DC7JqFj39YrSs6oXm8PB3+r74ScnG8PB3+r74ScjFB2Z5+iGVvaDkhCFhzqCpwA6FfVJZQli2L8w4e9ggRXeVlDHPm7mw40o2leGPHwe86Pkt3rOgZ89U4MJXCU+2leuXg1Bfpu8lm+6TkOlK1o36jRKiGBCG0b5/wCI4DmCWkKQMATS5M90Lec2PoRHFwi4VcSSH/ZxO3LnCYrdu02MC5rRpaxlXkOo+1VuDRWhdu2BMwQ4nftweOPbz59KhljB97Vdp6h8fzNxtgQcQRxG0bPCyriekTDdTGmruPGuVWvaN3Wx2l1KHWQK1+83XypUtK6GgC6mG1hy5QRgoxO5gs8XttH5CtmihqnXpnBpP0Owx3NOR4ZFKaF2T0h4OhBqD0rjVmORsjdZuSG1NNJTSGKUWIQgBZYwkgAVJwAGJJ4gn2690vBUixhWJm1uYZxna72cqc51lC1t0XSuv4KkaKPrD4rT9gHWf7vYo/dBnavhwh9kFx5XYDqB6U8KqLdnvDTMV+ouIH3W70dQHSomi5upS+w8guBCEKdQIQhCSS+mbvcDlfQwuyahF3uByvoYXZNQse/rFaVnVC83h4O/1ffCTk43h4O/1ffCrO814xKto2jorhvRqaMtJ3wGtGNHi8Z5+iF1vady67XtyFLNrEOJ8Vg8Z3NqHGVX9tXlizJoTos1Mbl6x+0f9oFGzMy6I4ve4uccyc1rRUNsqBKEIQnpqEIQkkhWDcezNKRiTEKpiQYp8I0fbgljSaDaKaQ5Cq+VmbiM9SNMwT9pjXgcbHFp6og6FUrLiIkZix81coX6kwviDcEbwRkp2SnKUe01BHMQVsnozX/ZAFN9ljy9a92tYxlYp0R9RENW7IbziWcTTmOcbFE2vE0YEQ1pvadOHxUDJGvZ0vBWHU7hMIWnBxFjzP3G1Vzbr98AMsSOStB1Bcln2dEjxGwoTC97jQNH+4DjKk32VEmpmHBgt03uGWoCpJLjqAGNVdVzLlwrPhUFHxXDfxKYn+1uxo2JjaltPA3ediuaThdPXyY4AgX5AKFuluWQ5ZofHdpxj5NNFm0NJGJ41PzN1G0+reQdjqEdIpTrU8hDDVzF2tdL4eO1rKs74NfKS0VzhQkaLSMi529FDxYnmVRKzd2q2dKJBlgfEHhHcrt63q0ukKskfpXOdGHOzKDTtDXlrUIQhWVAhCEJJL6Zu9wOV9DC7JqEXe4HK+hhdk1Cx7+sVpWdULkvnPNgSMaI7JoaaaydNoAHKSAvnmfnXRojojzVzjXiGwDiAwV67qn9KmOWF20NUEjujB/hHn+AhNf2g5IQhCJqghCEJJIQhCSSEz7m0/4G05Y6nkwz67S0fq0UsLfITRhRYcQZse134XB3wTJG67S3eE5jtVwK+nJyKxsN7opaIYBLi6miGjE1rqVeWi+zptge2ZiQ21NBojRqDQ711Hc5K87q1tGIYUow7wgRYtNba/Vt9ruhJDRTALMtsxmN7nZ6rd6PoJJXCYHVAyNrnHdu59ytG4kCSg6bZdxdFd4z3lpiPA1CmAaPJHWnFUAyIWkFpLSMiCQQdoIyVgXR3RtJzYE4QHnBkbJsTiePsv48jxLjmmU3Ge709FFXaPdSDXvdpzO4nfz3+y/rzEiBoJJoACSdgGJKyClXdNtf+Hs6LQ0dFpDb6/jfoDlFGwvcGjahpIAuVSl5LXM1Nxo5ye46PEwYNH4QFGAIU3c6UESbZpYhoL+dow6yDzLWgBrbDYs2TrG6mLFuIC0OmCQT/wCbcCPvO28Q6VKRLlSrgQ1rmna17iR01HUo6/dsPYWQWEtDm6TiMCQSQG12YGvMk6WmXw3B7HFrhrGH/eRMAJxuu4BSd4LtvlXA10obsnUpjscNR9qh1ZkV4m7PLnAAvhk8j21xHrN6FWac03XCF9M3e4HK+hhdk1CLvcDlfQwuyahZJ/WK0bOqFB7qn9KmOWF20NUEr93VP6VMcsLtoaoJHdG9kef4CE1/aDkhCEImqCEIQkkhCEJJIQhCSSapieMeKYhNaw4LR6sFo9q8qIk7TDGBpBNNlMlv+WW7D1IBNTSl5s3Bek6P0rRRUzGukANsc8NtlIKPtd+DWjEk4bdntKPlluw9S0QLRaJlkV4Ja1wNBSu9xGeGakpaV4kDni1lW0xpinfSujheCXYchtP471aV1bwR5IMhTh8JCIAEUVJhO8l+st/uULuz20IkWXgMcC1jTENDUVfg39LT+JdsjurSUOGGmWjOOslsE1Jzzdkq3ty0RMTMWK1ug17iWt8lmTW8zQFZigvN0hba3msfLP8A4QaDiuFSFgTOhMQ/rPBBx0XPz0WuNCTTUM+ZR6EQc3WBCpRvMbw8bDdWlMQbOhHfxI85EyqwhrK7A7MjkJXXL2eIo+qsg6O2JGitw5XFqR7qX4iSBdowoUWuReDptw+y8YgcXsWbXv7MTJJiOcR5OlSGPUGB58eNAH0MwdYY8braQ6Zpnt+ZxbzLvIMsPMJlvK4Sss+sBkEuBY0Q53TIc4HOEdKoGJOXKq0WyPHLzU/4HItaL0sJhZYm5WZ0jVtqZtZowGW88Tcn7r6Zu9wOV9DC7JqEXe4HK+hhdk1CzL+sUUZ1QoPdU/pUxywu2hqk7uybYszChvFWuJqKkZMccxxgK7N1T+lTHLC7aGqaujw2Dyu7NyOaO7E8z9ghNd2g5JyNzJXzZ/G/vVaq5XZKmkQYbqk5SN3pNsWZhQ3irXE1FSMmOOY4wE8m5cr5s/jf3pNujw2Dyu7Nys4rjybrrclTKnbv3UfM79x0IflUxdt0R8cuVcNh2b/ETDIeomrjsaMT3c6tWHDDQGtAAAoAMgBgAF1zrLgCipS6ctDH8oPO1++PQcOgLfEu9LOFDAh8zQ09IoVCW7ffwTzDgtDiMC51dEHWGgZ0216VGSl/4wd9Y1j266AtdzGpHSE2zinXC77YuG0gulyQfIcag/dccQeWvKElRYRa4tcCCDQg4EEaircs+fZHhtiQzVp6QdYI1EJWv7ZI0WzDRjUNfxg+KebLnGxda7YVwhctzrBgzEOI6K0uLXADfOGGjXUVP/MuV82fxv71wbnn8mN98e6FI3ttKJAlw+EdF2m0VoDgQ45EcQXCTey6Ml5+Zcr5s/jf3rTNXEl3DeacM6iHFw5w7PpCVhfOa84PwQ/2p2u1a5mYAe4AOBLTTIkUNRswISIcEhYqu7Wsp8tEMN/KCMnN2hN1gXWl4stCiPYS5wJJ03j7RGQPEvW6DLgwIb9bX05nNJPW0KUurwOB90++5dLsFwDFaPmXK+bP4396PmXK+bP43965L3Xhiyz4YhFtHNJNW1xBooD59TO2H+Ad64A4rtwmsXLlfNn8b+9VvGbRzgNRI61PfPqZ2w/wDvS+91SSdePSntBGaaSF9MXe4HK+hhdk1CLvcDlfQwuyahZJ/WK0bOqFB7qn9KmOWF20NU1dHhsHld2blcu6p/SpjlhdtDVNXR4bB5Xdm5HNHdieZ+wQmu7UclZy5fkiD5mH+WzuXS7JVB/GxPLf+J3errRdVCbK2Ydmw2kObCY0jIhjQRqwIC3lVrdSaeZyCC9xFXYFxI8R3GrKK44WSBukLc+aP4iIdYh4c721TpakUsgRXNzax5HKGkhV7dCfEKbZXAPBYfWpT9Qb0qynNqCDiDgRxJz80hkqaQpu3rrRJd5LWl8LU4Amg2OpkRtyKjJSzokV2jDY5x4gaDlOQ51LcJlk27ncU0jt+yNA850geoDoU5epoMnHr5IPOHNIWLt2J/CwdEkF7jV5GVcgBxAe0riv1Phkt4P7UQgU/taQ4npDRzqHN2CfkFz7nn8mN98e6FN23Y4moQhucWjSDqgAnAEa+VQm55/JjffHuhS947XMtBERrQ46QbQkgYhx1ciR6yQyUMNzuH55/wCFqY7Ms1kvDEOHWgqanEknMlJ/0hxPNM/E5aZm/wBHcKNaxnGAXHmqadS7ZxzXLgLv3QZ8UhwQca6buIULW15au6FOXV4HA+6ffcqxjRnPcXOJc4mpJNSTxqzrq8DgfdPvuXXCwSBuV3x5OG+hexjqZaTWupyVC1/JUHzML8tnclq+89GhxIQhPiNBaa6BcATpa6Ja+WZrzsf8T1wNJC6SrHi2VB0XfVQsj/5s2ciqZSRtia87G/E9RpT2iyaTdfTN3uByvoYXZNQi73A5X0MLsmoWSf1itGzqhQe6p/SpjlhdtDVNXR4bB5Xdm5XjfyyIk1IRoMEBz3FlASGjexWOOJwyBVT/AET2h5pn50LvRiglY2IhzgMfwEMrI3ukBaL4J0dkqaTj9FFo+bZ+dD/csfRNaHmmfmwu9XmzxD6x4qoYpD9JUPdHhsHld2blZxSV9E9oeaZ+dC70fRRaPm2fnQ/3JOmiP1jxSEUg+kpOKert3xa5ohzDtFwwDz4rh/cdTuPIrl+ia0PNM/Nhd6PomtDzTPzYXeumeE/UPFcEMg+kp2B1jpRVKUrucWrC/ljQ4mzDAOjSot8W41suFC40/wDsMHsco+li/mPFO6OT+JUta1vQpZpL3b7UwYvPNqHGVW1rWq+YimI/kAGTW6gEyHcntE/+TPzoXesfRNaHmmfmwu9PbPCPqHiuGKQ/SV17nn8mN98e6Fvv7wUekb7r1HDcntHzTPzoXeg7lFo+aZ+dD70umivfXHil0UlrapSchOH0TWh5pn5sLvR9E1oeaZ+bC7074mH+Q8U3oZP4lJ6tG6vA4H3T77kvfRNaHmmfmwu9Z+ii0fNs/Oh/uXHTxH6x4rohkH0lOtVmqSfootHzbPzof7kfRRaPm2fnQ/3JnSxfzHindHJ/Ep2BxVOTPjv+8faU2/RRaPm2fnQ/3LH0TWh5pn50LvTmzxD6x4rhikP0lXTd7gcr6GF2TULZZEu6HLQGOwcyFDa4VrRzWNacdeIKFmXdYo83qhdiEITU5CEISSQhCEkkIQhJJCEISSQhCEkkIQhJJCEISSQhCEkkIQhJJCEISSQhCEkl/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Barack Obama painting by Shepard Fairey"/>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743200"/>
            <a:ext cx="2638425" cy="3048000"/>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123">
                                            <p:txEl>
                                              <p:pRg st="0" end="0"/>
                                            </p:txEl>
                                          </p:spTgt>
                                        </p:tgtEl>
                                        <p:attrNameLst>
                                          <p:attrName>style.visibility</p:attrName>
                                        </p:attrNameLst>
                                      </p:cBhvr>
                                      <p:to>
                                        <p:strVal val="visible"/>
                                      </p:to>
                                    </p:set>
                                    <p:animEffect transition="in" filter="fade">
                                      <p:cBhvr>
                                        <p:cTn id="25" dur="500"/>
                                        <p:tgtEl>
                                          <p:spTgt spid="512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123">
                                            <p:txEl>
                                              <p:pRg st="1" end="1"/>
                                            </p:txEl>
                                          </p:spTgt>
                                        </p:tgtEl>
                                        <p:attrNameLst>
                                          <p:attrName>style.visibility</p:attrName>
                                        </p:attrNameLst>
                                      </p:cBhvr>
                                      <p:to>
                                        <p:strVal val="visible"/>
                                      </p:to>
                                    </p:set>
                                    <p:animEffect transition="in" filter="fade">
                                      <p:cBhvr>
                                        <p:cTn id="30" dur="500"/>
                                        <p:tgtEl>
                                          <p:spTgt spid="512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123">
                                            <p:txEl>
                                              <p:pRg st="2" end="2"/>
                                            </p:txEl>
                                          </p:spTgt>
                                        </p:tgtEl>
                                        <p:attrNameLst>
                                          <p:attrName>style.visibility</p:attrName>
                                        </p:attrNameLst>
                                      </p:cBhvr>
                                      <p:to>
                                        <p:strVal val="visible"/>
                                      </p:to>
                                    </p:set>
                                    <p:animEffect transition="in" filter="fade">
                                      <p:cBhvr>
                                        <p:cTn id="35"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685800" y="762000"/>
            <a:ext cx="7924800" cy="1143000"/>
          </a:xfrm>
        </p:spPr>
        <p:txBody>
          <a:bodyPr/>
          <a:lstStyle/>
          <a:p>
            <a:pPr eaLnBrk="1" hangingPunct="1"/>
            <a:r>
              <a:rPr lang="en-US" altLang="en-US" dirty="0" smtClean="0"/>
              <a:t>WHY STREET ART?</a:t>
            </a:r>
            <a:endParaRPr lang="en-US" altLang="en-US" dirty="0" smtClean="0"/>
          </a:p>
        </p:txBody>
      </p:sp>
      <p:sp>
        <p:nvSpPr>
          <p:cNvPr id="6147" name="Rectangle 3"/>
          <p:cNvSpPr>
            <a:spLocks noGrp="1" noChangeArrowheads="1"/>
          </p:cNvSpPr>
          <p:nvPr>
            <p:ph type="body" idx="1"/>
          </p:nvPr>
        </p:nvSpPr>
        <p:spPr/>
        <p:txBody>
          <a:bodyPr/>
          <a:lstStyle/>
          <a:p>
            <a:pPr eaLnBrk="1" hangingPunct="1"/>
            <a:endParaRPr lang="en-US" altLang="en-US" dirty="0" smtClean="0"/>
          </a:p>
        </p:txBody>
      </p:sp>
      <p:sp>
        <p:nvSpPr>
          <p:cNvPr id="6149" name="AutoShape 7"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6" name="Picture 5" descr="https://encrypted-tbn1.gstatic.com/images?q=tbn:ANd9GcRDezBzUT3_wOBC--4rGxHyRd6HLoKxnDZN7nBYiKBB4cDThgMG"/>
          <p:cNvPicPr/>
          <p:nvPr/>
        </p:nvPicPr>
        <p:blipFill>
          <a:blip r:embed="rId3">
            <a:extLst>
              <a:ext uri="{28A0092B-C50C-407E-A947-70E740481C1C}">
                <a14:useLocalDpi xmlns:a14="http://schemas.microsoft.com/office/drawing/2010/main" val="0"/>
              </a:ext>
            </a:extLst>
          </a:blip>
          <a:srcRect/>
          <a:stretch>
            <a:fillRect/>
          </a:stretch>
        </p:blipFill>
        <p:spPr bwMode="auto">
          <a:xfrm>
            <a:off x="914400" y="2418483"/>
            <a:ext cx="3614737" cy="3476625"/>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nodePh="1">
                                  <p:stCondLst>
                                    <p:cond delay="0"/>
                                  </p:stCondLst>
                                  <p:endCondLst>
                                    <p:cond evt="begin" delay="0">
                                      <p:tn val="13"/>
                                    </p:cond>
                                  </p:endCondLst>
                                  <p:childTnLst>
                                    <p:set>
                                      <p:cBhvr>
                                        <p:cTn id="14" dur="1" fill="hold">
                                          <p:stCondLst>
                                            <p:cond delay="0"/>
                                          </p:stCondLst>
                                        </p:cTn>
                                        <p:tgtEl>
                                          <p:spTgt spid="6147">
                                            <p:txEl>
                                              <p:pRg st="0" end="0"/>
                                            </p:txEl>
                                          </p:spTgt>
                                        </p:tgtEl>
                                        <p:attrNameLst>
                                          <p:attrName>style.visibility</p:attrName>
                                        </p:attrNameLst>
                                      </p:cBhvr>
                                      <p:to>
                                        <p:strVal val="visible"/>
                                      </p:to>
                                    </p:set>
                                    <p:animEffect transition="in" filter="fade">
                                      <p:cBhvr>
                                        <p:cTn id="15"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790575" y="533400"/>
            <a:ext cx="7924800" cy="1143000"/>
          </a:xfrm>
        </p:spPr>
        <p:txBody>
          <a:bodyPr/>
          <a:lstStyle/>
          <a:p>
            <a:pPr eaLnBrk="1" hangingPunct="1"/>
            <a:r>
              <a:rPr lang="en-US" altLang="en-US" dirty="0" smtClean="0"/>
              <a:t>CONTROVERSIAL ISSUES</a:t>
            </a:r>
            <a:endParaRPr lang="en-US" altLang="en-US" dirty="0" smtClean="0"/>
          </a:p>
        </p:txBody>
      </p:sp>
      <p:sp>
        <p:nvSpPr>
          <p:cNvPr id="7171" name="Rectangle 3"/>
          <p:cNvSpPr>
            <a:spLocks noGrp="1" noChangeArrowheads="1"/>
          </p:cNvSpPr>
          <p:nvPr>
            <p:ph type="body" idx="1"/>
          </p:nvPr>
        </p:nvSpPr>
        <p:spPr>
          <a:xfrm>
            <a:off x="762000" y="2362200"/>
            <a:ext cx="7693025" cy="3724275"/>
          </a:xfrm>
        </p:spPr>
        <p:txBody>
          <a:bodyPr/>
          <a:lstStyle/>
          <a:p>
            <a:pPr eaLnBrk="1" hangingPunct="1"/>
            <a:endParaRPr lang="en-US" altLang="en-US" dirty="0" smtClean="0"/>
          </a:p>
        </p:txBody>
      </p:sp>
      <p:sp>
        <p:nvSpPr>
          <p:cNvPr id="7172" name="AutoShape 7" descr="data:image/jpeg;base64,/9j/4AAQSkZJRgABAQAAAQABAAD/2wCEAAkGBw8QDw0NDRANDxIPEAwQEBAOEBIQEBAQFREWFxQRFRUYHCggGRomGxQTITEhJSorLjouGCA0ODUuNzQuMCsBCgoKDg0OFxAQGzciHxwsLissLCwsLCwsLCwvLCwwLDc3LCwsLCwrLCw3LC8sLC0sLCwtMSs3LCwsMCwsLCwrLP/AABEIAMABBwMBIgACEQEDEQH/xAAcAAEAAgMBAQEAAAAAAAAAAAAAAQQCAwUGBwj/xAA6EAACAQIEBAMFBgQHAQAAAAAAAQIDEQQSITEFQVFhEyJxBjKBkaEHFEKxwdFSYnLhJDM0Q1OC8CP/xAAZAQEBAQADAAAAAAAAAAAAAAAAAQIDBAX/xAAhEQEBAAICAgIDAQAAAAAAAAAAAQIRAyExUQQFEpHRQf/aAAwDAQACEQMRAD8A+4gAAAAAAAAAAAAAAAAAAAAAAAAAAAAAAAAgASCCQAMZSt39DGFVN22fR7gbAQSAAAAAAAAAAAAAAAAAAAAAAAAAAAAAACAAgCSAAAAAi5pq1raLV9tl6sCatVK9/iaFPM21+HZled3v/b4Gyi7bXfUym16jUzLutH6mwr0VaT7xT+pYNRqAAAAAAAAAAAAAAAAAAAAAAAQBJAAAABAkgAYqrFtxTV1yMilWytXdrpW00dxhK8tU3mt8ybF0xlK2rdka51ly1f0XqaG23ffvyXoNjKrWb0Wi+rNbXX5Bu22r6mylh29ZERVnFy2MqNGpFrnF733R0YwS2RkXS6Ywhb4mYBVAAAAAAAAAAAAAAAAAAAIACAAAAAAAY1JqKvJpLqwMjTXrqPd9Dnviyqa0WnHZy55ucWuTXTcxp5p6L4t7EtEVqjk9Fu9l1LVOnlSc7J9Fv8TW5xp+7rLmypUru92zI6GZS15rdL8S6+oTctI7FOE93ts16l3CVlfK9L6/EQWKNBLXmbgDagAAAAAAABDJDAIAAAAAAAAAAAABAACAAAAxq1Ixi5TcYxSu5SaSS7tnMxfF4KN6bzaX8ura5uK52uBcr46nCSpuUc8k3GF/M0t7HJxuOc7Ws73yrZS0acOqlv8AL1ty6dSeIcqcoqafnTg3rG91OMlqpLTbt2LmHcacp0qr8SqknmtaNSOmWrG3uyTsnbnbZOJKMPusv9Rrovd0Uq0E7OnLpNcm7dOpb+9wmoyp+40nHlo+ZprYhyd3zGHw99korVvktXdv5tkVnmb0RlOKhvrLob6UG/LSXrL9i5h+HRWstX3Ghy8M5OXmWj+h1IQSlTstU3f0Lapx2sjJIuhIAKABAEggkAAABDJAAAAAAAAAAAACAAAAbCBzuNcaoYSnKpWlsm1Be8/2Ofxv2kjSThRtKbvZ8r22R884nRxGNmpRvKTz5czajJpealPez0evL5p7xx35ceeeup5eM+0z2/x9etVw+eEcNWo2VHwk45XJ+bNJXc/LunZO63Wj7M8XWwyp/f6ksPga8mqU5uzjW5SguUHdpvbXpmOh7W8GpYSlh8ZOLxE6eaFOMvdpyu3klHaUk729OdkfNOI8Ur4hvxZtrNdQT8kXtoi5STtnG29ft+p4YiEYqFGKhC+bTXzNau/fX5s1uOZqVk2r2bWqvvZngfsi4pVxOGlSqtylhnGmm7607eVt9Vqvgj6XQd7Rpq768kcVjmlKNBKznz2S3ZfoYVzs5eWPKKN+EwSXmnq+5dCsKdNRVkZgFAAAAABAJIAkAAAAAADAEAAAAESCAFSQAAAARpxWKhSjmqNJfV+h4vj/AB+VbNTg5RjpfI2pKPKa62aX1351uKSxE8Q4Sm5KpJ+FKWijUX+xKy92WuXTqt8t+nwj2dSyyndNXcIaXpu9pU5a+72WmnaJqanli7vUcnhXCKlfMq2lrZ5Laa/DVh3025NejfpqOBpUo8o5rZnlblUcfxZUr3slt0XQ6C4bpTcXkdOV4WV0ot+aDV9YtaW5WT5Iyx+ElNpxelsslnlB2vylHVX/AEXoZuVqzGRzcZwHDVaVWSWdVEnKLWkpR0zNNXUtEv8AotrHxPjP2cKNWcqLllblZSld5ntq99Xrzsup90xGMhQgqFJZ52SyptxjpZJt66JJdSpguCucvFrb/l2S5Fxukzn5eHA9kOAKlFqlTVLxIUFUUdnKELOXxu/oe7wmEjTVktepnQoRgrRVjaS9t4zU0AAKAAAAAAAAAEACSCQAAAEMkMCAAEAAAAAAAxq1Ixi5zajGKbcpOyS6tg3pkc6fGaF6sYTU505ZHCO+a35d+zPL8f8AaiVXNRwjcKe0620pdo9F9fQ81hcW6NSM6V9NJfzJ7o7GPx7ZuvD5/u+PDlmOHeP+3+e3ssPhZVpVI3ySea9m01fmmtV6nd4NOq6X+Iy+LCUoVHH8WV2jO3JtWdttXY83hsTJONSje7Sa05Pk1+h2KOOqOSqeE1Jq00npLo+zOvZXtY2Wbjs1JqKcpNJLdvRI49fH1Kz8PDpxjs57N+nRGX3KrXkpV3litqcdl+77nUoUIwVoqwaVMBwyFPV6y6nQACgAAAAAAAAAAAAAAAAAAAAAGCGAAAQAAAAxqVIxTlJqKWrbdkgNWNxlOjBzqyUUvqfPPaT2keJfhQ0p3Tt/Fbb/AN+R0fa3xMUoToqp4cW1DN5VNf8AIo7vs7bHJ4d7M1pyWjSe8mvyR2OKYYz8r5eB9ll8vm5LwceOsfftToKVS0Iqy+n9zvcL9mXNptNLqz0nCvZ6lRScvNLudmKS0Wg5Oe3qOX4f0+HHrLl7qpgeHU6UUkk31ZbUV0JB13tSSeAABQAAAAAAAAAAAAAAAAAAAAAAAAMACASAIAbtq9LHJr8SnVbhhbWTalXkrwTWjUF+N/TQaSreOx8KVo2c6kvcpQ1nLv2Xd6FKOEnWkp4hqTTvGlH/ACafRv8Ajl3en5lnA8OjC78zctZzm71Jv+Z/psX4pLRFNe2qOGje8vM+rNqSWxIIoAAAAAAAAAAAAAAAAAAAAAAAAAAAAAAAAAABXxuNp0Y5qj30jFK8pv8AhiubKmM4m80qWHipzjpKT0p0/wCp83t5VqYYPhzcvFqSc5tWdSW9ukVtGPZfUuk36aJQq4l//VZKfKhF796slv8A0rt3R1sPhowS0WiSVlZJLZJckbYQUVZKxkNkgACKAAAAAAAAAAAAAAAAAAAAAAAAAAAAAAAAAAAYVYZk43avpeLs/g+RmAK9HCQjZRSSW0Vtfm31fcsAAAAAAAAAAAAAAAAAAAAAAAAAAAAAAAAAAAAAAAAAA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6" name="Picture 5" descr="muslim woman by shepard fairey"/>
          <p:cNvPicPr/>
          <p:nvPr/>
        </p:nvPicPr>
        <p:blipFill>
          <a:blip r:embed="rId3">
            <a:extLst>
              <a:ext uri="{28A0092B-C50C-407E-A947-70E740481C1C}">
                <a14:useLocalDpi xmlns:a14="http://schemas.microsoft.com/office/drawing/2010/main" val="0"/>
              </a:ext>
            </a:extLst>
          </a:blip>
          <a:srcRect/>
          <a:stretch>
            <a:fillRect/>
          </a:stretch>
        </p:blipFill>
        <p:spPr bwMode="auto">
          <a:xfrm>
            <a:off x="838200" y="2438400"/>
            <a:ext cx="3200400" cy="3429000"/>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SHEPARD FAIREY TODAY</a:t>
            </a:r>
            <a:endParaRPr lang="en-US" altLang="en-US" dirty="0" smtClean="0"/>
          </a:p>
        </p:txBody>
      </p:sp>
      <p:sp>
        <p:nvSpPr>
          <p:cNvPr id="5" name="Rectangle 3"/>
          <p:cNvSpPr txBox="1">
            <a:spLocks noChangeArrowheads="1"/>
          </p:cNvSpPr>
          <p:nvPr/>
        </p:nvSpPr>
        <p:spPr>
          <a:xfrm>
            <a:off x="838200" y="2438400"/>
            <a:ext cx="7693025" cy="3724275"/>
          </a:xfrm>
          <a:prstGeom prst="rect">
            <a:avLst/>
          </a:prstGeom>
        </p:spPr>
        <p:txBody>
          <a:bodyPr/>
          <a:lst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eaLnBrk="1" hangingPunct="1"/>
            <a:r>
              <a:rPr lang="en-US" altLang="en-US" kern="0" dirty="0" smtClean="0"/>
              <a:t>Clothing line</a:t>
            </a:r>
          </a:p>
          <a:p>
            <a:pPr eaLnBrk="1" hangingPunct="1"/>
            <a:r>
              <a:rPr lang="en-US" altLang="en-US" kern="0" dirty="0" smtClean="0"/>
              <a:t>Criticism</a:t>
            </a:r>
          </a:p>
          <a:p>
            <a:pPr eaLnBrk="1" hangingPunct="1"/>
            <a:r>
              <a:rPr lang="en-US" altLang="en-US" kern="0" dirty="0" smtClean="0"/>
              <a:t>Money</a:t>
            </a:r>
          </a:p>
          <a:p>
            <a:pPr eaLnBrk="1" hangingPunct="1"/>
            <a:r>
              <a:rPr lang="en-US" altLang="en-US" kern="0" dirty="0" smtClean="0"/>
              <a:t>Life Long Job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1592</TotalTime>
  <Words>611</Words>
  <Application>Microsoft Office PowerPoint</Application>
  <PresentationFormat>On-screen Show (4:3)</PresentationFormat>
  <Paragraphs>32</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Capsules</vt:lpstr>
      <vt:lpstr>SHEPARD FAIREY</vt:lpstr>
      <vt:lpstr>INTRODUCTION</vt:lpstr>
      <vt:lpstr>MOST INFAMOUS</vt:lpstr>
      <vt:lpstr>WHY STREET ART?</vt:lpstr>
      <vt:lpstr>CONTROVERSIAL ISSUES</vt:lpstr>
      <vt:lpstr>SHEPARD FAIREY TODAY</vt:lpstr>
    </vt:vector>
  </TitlesOfParts>
  <Company>scs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chatlibrary</dc:creator>
  <cp:lastModifiedBy>cridgeway42@yahoo.com</cp:lastModifiedBy>
  <cp:revision>49</cp:revision>
  <dcterms:created xsi:type="dcterms:W3CDTF">2014-05-15T17:59:00Z</dcterms:created>
  <dcterms:modified xsi:type="dcterms:W3CDTF">2014-06-23T14:50:26Z</dcterms:modified>
</cp:coreProperties>
</file>