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8" autoAdjust="0"/>
    <p:restoredTop sz="94660"/>
  </p:normalViewPr>
  <p:slideViewPr>
    <p:cSldViewPr>
      <p:cViewPr varScale="1">
        <p:scale>
          <a:sx n="84" d="100"/>
          <a:sy n="84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Should Junk Food be Banned in Schools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Course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outcome of the questionnaires can be summarized as follows:</a:t>
            </a:r>
          </a:p>
          <a:p>
            <a:pPr lvl="1"/>
            <a:r>
              <a:rPr lang="en-US" sz="2000" dirty="0" smtClean="0"/>
              <a:t>Most students aware cafeteria food is unhealthy</a:t>
            </a:r>
          </a:p>
          <a:p>
            <a:pPr lvl="1"/>
            <a:r>
              <a:rPr lang="en-US" sz="2000" dirty="0" smtClean="0"/>
              <a:t>Most students do not use vending machines often</a:t>
            </a:r>
          </a:p>
          <a:p>
            <a:pPr lvl="1"/>
            <a:r>
              <a:rPr lang="en-US" sz="2000" dirty="0" smtClean="0"/>
              <a:t>Staggering 96% do use vending machine at least once a week</a:t>
            </a:r>
          </a:p>
          <a:p>
            <a:pPr lvl="1"/>
            <a:r>
              <a:rPr lang="en-US" sz="2000" dirty="0" smtClean="0"/>
              <a:t>Most believe schools do not adequately educate them on healthy dietary habits</a:t>
            </a:r>
          </a:p>
          <a:p>
            <a:pPr lvl="1"/>
            <a:r>
              <a:rPr lang="en-US" sz="2000" dirty="0" smtClean="0"/>
              <a:t>Most believe cafeteria food contributes towards obesity epidemic</a:t>
            </a:r>
          </a:p>
          <a:p>
            <a:pPr lvl="1"/>
            <a:r>
              <a:rPr lang="en-US" sz="2000" dirty="0" smtClean="0"/>
              <a:t>Most believe schools not doing enough to combat obesity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questionnaires should help us better understand</a:t>
            </a:r>
          </a:p>
          <a:p>
            <a:pPr lvl="1"/>
            <a:r>
              <a:rPr lang="en-US" dirty="0" smtClean="0"/>
              <a:t>Students’ opinion on food served in school</a:t>
            </a:r>
          </a:p>
          <a:p>
            <a:pPr lvl="1"/>
            <a:r>
              <a:rPr lang="en-US" dirty="0" smtClean="0"/>
              <a:t>Students’ opinion on potential strategies to address obesity issue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questionnaires results should help us test hypothesis and address research questions</a:t>
            </a:r>
          </a:p>
          <a:p>
            <a:endParaRPr lang="en-US" dirty="0" smtClean="0"/>
          </a:p>
          <a:p>
            <a:r>
              <a:rPr lang="en-US" dirty="0" smtClean="0"/>
              <a:t>The questionnaires results do address two major questions</a:t>
            </a:r>
          </a:p>
          <a:p>
            <a:pPr lvl="1"/>
            <a:r>
              <a:rPr lang="en-US" dirty="0" smtClean="0"/>
              <a:t>Are schools responsible for what students eat?</a:t>
            </a:r>
          </a:p>
          <a:p>
            <a:pPr lvl="2"/>
            <a:r>
              <a:rPr lang="en-US" dirty="0" smtClean="0"/>
              <a:t>Answer is “YES”</a:t>
            </a:r>
          </a:p>
          <a:p>
            <a:pPr lvl="1"/>
            <a:r>
              <a:rPr lang="en-US" dirty="0" smtClean="0"/>
              <a:t>Are schools promoting unhealthy dietary habits?</a:t>
            </a:r>
          </a:p>
          <a:p>
            <a:pPr lvl="2"/>
            <a:r>
              <a:rPr lang="en-US" dirty="0" smtClean="0"/>
              <a:t>Answer is “YES”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author concludes schools should ban junk food</a:t>
            </a:r>
          </a:p>
          <a:p>
            <a:pPr lvl="1"/>
            <a:r>
              <a:rPr lang="en-US" dirty="0" smtClean="0"/>
              <a:t>Author also calls upon parents to educate children at 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 smtClean="0"/>
              <a:t>Basavaraj</a:t>
            </a:r>
            <a:r>
              <a:rPr lang="en-US" dirty="0" smtClean="0"/>
              <a:t>, S., &amp; </a:t>
            </a:r>
            <a:r>
              <a:rPr lang="en-US" dirty="0" err="1" smtClean="0"/>
              <a:t>Kiran</a:t>
            </a:r>
            <a:r>
              <a:rPr lang="en-US" dirty="0" smtClean="0"/>
              <a:t>, B. B. (2011). A study of patterns and determinants of junk food consumption among students. </a:t>
            </a:r>
            <a:r>
              <a:rPr lang="en-US" i="1" dirty="0" smtClean="0"/>
              <a:t>New Indian Journal of Surgery</a:t>
            </a:r>
            <a:r>
              <a:rPr lang="en-US" dirty="0" smtClean="0"/>
              <a:t>, </a:t>
            </a:r>
            <a:r>
              <a:rPr lang="en-US" i="1" dirty="0" smtClean="0"/>
              <a:t>2</a:t>
            </a:r>
            <a:r>
              <a:rPr lang="en-US" dirty="0" smtClean="0"/>
              <a:t>(4), 271-272. Academic Search Premier. Web. 5 April 2014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Buck, C., &amp; </a:t>
            </a:r>
            <a:r>
              <a:rPr lang="en-US" dirty="0" err="1" smtClean="0"/>
              <a:t>Pigeot</a:t>
            </a:r>
            <a:r>
              <a:rPr lang="en-US" dirty="0" smtClean="0"/>
              <a:t>, I. (2013). Clustering of unhealthy food around German schools and its influence on dietary behavior in schoolchildren: a pilot study. </a:t>
            </a:r>
            <a:r>
              <a:rPr lang="en-US" i="1" dirty="0" smtClean="0"/>
              <a:t>International Journal of Behavioral Nutrition &amp; Physical Activity</a:t>
            </a:r>
            <a:r>
              <a:rPr lang="en-US" dirty="0" smtClean="0"/>
              <a:t>, </a:t>
            </a:r>
            <a:r>
              <a:rPr lang="en-US" i="1" dirty="0" smtClean="0"/>
              <a:t>10</a:t>
            </a:r>
            <a:r>
              <a:rPr lang="en-US" dirty="0" smtClean="0"/>
              <a:t>(1), 65-74.  Academic Search Premier. Web. 5 April 2014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Cluggish</a:t>
            </a:r>
            <a:r>
              <a:rPr lang="en-US" dirty="0" smtClean="0"/>
              <a:t>, Sarah, and Gretchen Kinder. "Shape Up Somerville: District Tackles Childhood Obesity." Education Digest 73.8 (2008): 32-36. Academic Search Premier. Web. 5 April 2014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Frazier, J. &amp; Barratt, M. S. (2014). Junk food seen at pediatric  Clinic visits: Is it a problem? </a:t>
            </a:r>
            <a:r>
              <a:rPr lang="en-US" i="1" dirty="0" smtClean="0"/>
              <a:t>Clinical Pediatrics</a:t>
            </a:r>
            <a:r>
              <a:rPr lang="en-US" dirty="0" smtClean="0"/>
              <a:t>, </a:t>
            </a:r>
            <a:r>
              <a:rPr lang="en-US" i="1" dirty="0" smtClean="0"/>
              <a:t>53</a:t>
            </a:r>
            <a:r>
              <a:rPr lang="en-US" dirty="0" smtClean="0"/>
              <a:t>(4), 320-325. Academic Search Premier. Web. 6 April 2014.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S., </a:t>
            </a:r>
            <a:r>
              <a:rPr lang="en-US" dirty="0" err="1" smtClean="0"/>
              <a:t>Ashakiran</a:t>
            </a:r>
            <a:r>
              <a:rPr lang="en-US" dirty="0" smtClean="0"/>
              <a:t>, and </a:t>
            </a:r>
            <a:r>
              <a:rPr lang="en-US" dirty="0" err="1" smtClean="0"/>
              <a:t>Deepthi</a:t>
            </a:r>
            <a:r>
              <a:rPr lang="en-US" dirty="0" smtClean="0"/>
              <a:t> R. (2012). Junk foods and their impact on health. </a:t>
            </a:r>
            <a:r>
              <a:rPr lang="en-US" i="1" dirty="0" smtClean="0"/>
              <a:t>Journal of Krishna Institute of Medical Sciences (JKIMSU)</a:t>
            </a:r>
            <a:r>
              <a:rPr lang="en-US" dirty="0" smtClean="0"/>
              <a:t> 1(2), 7-15. Academic Search Premier. Web. 6 April 2014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Robinson, E., Harris, &amp; Higgs, S. (2013). Reducing high calorie snack food in young adults: a role for social norms and health based messages. </a:t>
            </a:r>
            <a:r>
              <a:rPr lang="en-US" i="1" dirty="0" smtClean="0"/>
              <a:t>International Journal of Behavioral Nutrition &amp; Physical Activity</a:t>
            </a:r>
            <a:r>
              <a:rPr lang="en-US" dirty="0" smtClean="0"/>
              <a:t>, </a:t>
            </a:r>
            <a:r>
              <a:rPr lang="en-US" i="1" dirty="0" smtClean="0"/>
              <a:t>10</a:t>
            </a:r>
            <a:r>
              <a:rPr lang="en-US" dirty="0" smtClean="0"/>
              <a:t>(1), 73-80. Academic Search Premier. Web. 6 April 2014.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Number of obese or severely overweight young individuals highest ever</a:t>
            </a:r>
          </a:p>
          <a:p>
            <a:endParaRPr lang="en-US" sz="2400" dirty="0" smtClean="0"/>
          </a:p>
          <a:p>
            <a:r>
              <a:rPr lang="en-US" sz="2400" dirty="0" smtClean="0"/>
              <a:t>Numerous contributing factors behind the obesity crisis</a:t>
            </a:r>
          </a:p>
          <a:p>
            <a:pPr lvl="1"/>
            <a:r>
              <a:rPr lang="en-US" sz="2200" dirty="0" smtClean="0"/>
              <a:t>One major factor is students’ dieting habits at school</a:t>
            </a:r>
          </a:p>
          <a:p>
            <a:pPr lvl="1"/>
            <a:endParaRPr lang="en-US" sz="2200" dirty="0" smtClean="0"/>
          </a:p>
          <a:p>
            <a:r>
              <a:rPr lang="en-US" sz="2400" dirty="0" smtClean="0"/>
              <a:t>Junk </a:t>
            </a:r>
            <a:r>
              <a:rPr lang="en-US" sz="2400" dirty="0" smtClean="0"/>
              <a:t>food </a:t>
            </a:r>
            <a:r>
              <a:rPr lang="en-US" sz="2400" dirty="0" smtClean="0"/>
              <a:t>should be banned in schools to contain obesity crisis </a:t>
            </a:r>
          </a:p>
          <a:p>
            <a:pPr lvl="1"/>
            <a:r>
              <a:rPr lang="en-US" sz="2200" dirty="0" smtClean="0"/>
              <a:t>Providing access to junk food promotes unhealthy dieting habits</a:t>
            </a:r>
          </a:p>
          <a:p>
            <a:pPr lvl="1"/>
            <a:r>
              <a:rPr lang="en-US" sz="2200" dirty="0" smtClean="0"/>
              <a:t>Research studies support the effectiveness of ban on junk food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Factors contributing towards obesity among young individuals since late 1990s include</a:t>
            </a:r>
          </a:p>
          <a:p>
            <a:pPr lvl="1"/>
            <a:r>
              <a:rPr lang="en-US" sz="1600" dirty="0" smtClean="0"/>
              <a:t>Video games</a:t>
            </a:r>
          </a:p>
          <a:p>
            <a:pPr lvl="1"/>
            <a:r>
              <a:rPr lang="en-US" sz="1600" dirty="0" smtClean="0"/>
              <a:t>Watching television for long hours</a:t>
            </a:r>
          </a:p>
          <a:p>
            <a:pPr lvl="1"/>
            <a:r>
              <a:rPr lang="en-US" sz="1600" dirty="0" smtClean="0"/>
              <a:t>Spending time on computer</a:t>
            </a:r>
          </a:p>
          <a:p>
            <a:pPr lvl="1"/>
            <a:endParaRPr lang="en-US" sz="2200" dirty="0" smtClean="0"/>
          </a:p>
          <a:p>
            <a:r>
              <a:rPr lang="en-US" sz="2000" dirty="0" smtClean="0"/>
              <a:t>Obesity imposes huge health costs</a:t>
            </a:r>
          </a:p>
          <a:p>
            <a:pPr lvl="1"/>
            <a:r>
              <a:rPr lang="en-US" sz="1600" dirty="0" smtClean="0"/>
              <a:t>Childhood diabetes</a:t>
            </a:r>
          </a:p>
          <a:p>
            <a:pPr lvl="1"/>
            <a:r>
              <a:rPr lang="en-US" sz="1600" dirty="0" smtClean="0"/>
              <a:t>Heart diseases</a:t>
            </a:r>
          </a:p>
          <a:p>
            <a:pPr lvl="1"/>
            <a:r>
              <a:rPr lang="en-US" sz="1600" dirty="0" smtClean="0"/>
              <a:t>Stress</a:t>
            </a:r>
          </a:p>
          <a:p>
            <a:pPr lvl="1"/>
            <a:r>
              <a:rPr lang="en-US" sz="1600" dirty="0" smtClean="0"/>
              <a:t>Mental and physical problems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Junk food is often served in school meals</a:t>
            </a:r>
          </a:p>
          <a:p>
            <a:pPr lvl="1"/>
            <a:r>
              <a:rPr lang="en-US" sz="1600" dirty="0" smtClean="0"/>
              <a:t>High in sugar and fats</a:t>
            </a:r>
          </a:p>
          <a:p>
            <a:pPr lvl="1"/>
            <a:r>
              <a:rPr lang="en-US" sz="1600" dirty="0" smtClean="0"/>
              <a:t>Low in nutritional value</a:t>
            </a:r>
          </a:p>
          <a:p>
            <a:pPr lvl="1"/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Problem/Purpose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Problem</a:t>
            </a:r>
          </a:p>
          <a:p>
            <a:pPr lvl="1"/>
            <a:r>
              <a:rPr lang="en-US" sz="1800" dirty="0" smtClean="0"/>
              <a:t>Junk food is cheap and affordable</a:t>
            </a:r>
          </a:p>
          <a:p>
            <a:pPr lvl="1"/>
            <a:r>
              <a:rPr lang="en-US" sz="1800" dirty="0" smtClean="0"/>
              <a:t>Junk food is often conveniently available such as through on-site vending machines</a:t>
            </a:r>
          </a:p>
          <a:p>
            <a:pPr lvl="1"/>
            <a:r>
              <a:rPr lang="en-US" sz="1800" dirty="0" smtClean="0"/>
              <a:t>Junk food is often promoted by celebrities who have huge influence over their followers</a:t>
            </a:r>
          </a:p>
          <a:p>
            <a:pPr lvl="1"/>
            <a:endParaRPr lang="en-US" sz="1800" dirty="0" smtClean="0"/>
          </a:p>
          <a:p>
            <a:r>
              <a:rPr lang="en-US" sz="2000" b="1" dirty="0" smtClean="0"/>
              <a:t>Problem Statement</a:t>
            </a:r>
          </a:p>
          <a:p>
            <a:pPr lvl="1"/>
            <a:r>
              <a:rPr lang="en-US" sz="1800" dirty="0" smtClean="0"/>
              <a:t>Finding a solution that strikes a delicate balance between </a:t>
            </a:r>
          </a:p>
          <a:p>
            <a:pPr lvl="2"/>
            <a:r>
              <a:rPr lang="en-US" sz="1500" dirty="0" smtClean="0"/>
              <a:t>individual right to make choices</a:t>
            </a:r>
          </a:p>
          <a:p>
            <a:pPr lvl="2"/>
            <a:r>
              <a:rPr lang="en-US" sz="1500" dirty="0" smtClean="0"/>
              <a:t>                               &amp; </a:t>
            </a:r>
          </a:p>
          <a:p>
            <a:pPr lvl="2"/>
            <a:r>
              <a:rPr lang="en-US" sz="1500" dirty="0" smtClean="0"/>
              <a:t>government interest in advancing the overall welfare of the society</a:t>
            </a:r>
            <a:endParaRPr lang="en-US" sz="1500" dirty="0" smtClean="0"/>
          </a:p>
          <a:p>
            <a:pPr lvl="1"/>
            <a:endParaRPr lang="en-US" sz="2000" dirty="0" smtClean="0"/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Primary Question</a:t>
            </a:r>
          </a:p>
          <a:p>
            <a:pPr lvl="1"/>
            <a:r>
              <a:rPr lang="en-US" sz="2000" dirty="0" smtClean="0"/>
              <a:t>Should junk food be banned in schools?</a:t>
            </a:r>
          </a:p>
          <a:p>
            <a:pPr lvl="2"/>
            <a:endParaRPr lang="en-US" sz="1700" dirty="0" smtClean="0"/>
          </a:p>
          <a:p>
            <a:r>
              <a:rPr lang="en-US" sz="2200" dirty="0" smtClean="0"/>
              <a:t>Supplementary Questions</a:t>
            </a:r>
          </a:p>
          <a:p>
            <a:pPr lvl="1"/>
            <a:r>
              <a:rPr lang="en-US" sz="2000" dirty="0" smtClean="0"/>
              <a:t>If junk food is banned in schools, will obesity rates decline among students?</a:t>
            </a:r>
          </a:p>
          <a:p>
            <a:pPr lvl="1"/>
            <a:r>
              <a:rPr lang="en-US" sz="2000" dirty="0" smtClean="0"/>
              <a:t>Are schools responsible for students’ dietary patterns?</a:t>
            </a:r>
          </a:p>
          <a:p>
            <a:pPr lvl="1"/>
            <a:r>
              <a:rPr lang="en-US" sz="2000" dirty="0" smtClean="0"/>
              <a:t>Do schools share blame for promoting unhealthy dietary habits among students?</a:t>
            </a:r>
          </a:p>
          <a:p>
            <a:pPr lvl="1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Study 1</a:t>
            </a:r>
          </a:p>
          <a:p>
            <a:pPr lvl="1"/>
            <a:r>
              <a:rPr lang="en-US" sz="2000" dirty="0" err="1" smtClean="0"/>
              <a:t>Ashakiran</a:t>
            </a:r>
            <a:r>
              <a:rPr lang="en-US" sz="2000" dirty="0" smtClean="0"/>
              <a:t> &amp; </a:t>
            </a:r>
            <a:r>
              <a:rPr lang="en-US" sz="2000" dirty="0" err="1" smtClean="0"/>
              <a:t>Deepthi</a:t>
            </a:r>
            <a:r>
              <a:rPr lang="en-US" sz="2000" dirty="0" smtClean="0"/>
              <a:t> evaluate junk foods and their impact on health</a:t>
            </a:r>
          </a:p>
          <a:p>
            <a:pPr lvl="2"/>
            <a:r>
              <a:rPr lang="en-US" sz="1700" dirty="0" smtClean="0"/>
              <a:t>Over 300,000 from junk food-related obesity</a:t>
            </a:r>
            <a:endParaRPr lang="en-US" sz="2000" dirty="0" smtClean="0"/>
          </a:p>
          <a:p>
            <a:pPr lvl="2"/>
            <a:r>
              <a:rPr lang="en-US" sz="1700" dirty="0" smtClean="0"/>
              <a:t> Living in close vicinity of junk food and fast food stores increases risk of obesity and poor health</a:t>
            </a:r>
          </a:p>
          <a:p>
            <a:pPr lvl="2">
              <a:buNone/>
            </a:pPr>
            <a:endParaRPr lang="en-US" sz="1700" dirty="0" smtClean="0"/>
          </a:p>
          <a:p>
            <a:pPr lvl="1"/>
            <a:r>
              <a:rPr lang="en-US" sz="2000" dirty="0" smtClean="0"/>
              <a:t>Authors recommend educating children on healthy eating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Study 2</a:t>
            </a:r>
          </a:p>
          <a:p>
            <a:pPr lvl="1"/>
            <a:r>
              <a:rPr lang="en-US" sz="2000" dirty="0" smtClean="0"/>
              <a:t>Frazier &amp; Barratt studied the role of parents in promoting junk food consumption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Data collected from 738 families over a 10-month period revealed</a:t>
            </a:r>
          </a:p>
          <a:p>
            <a:pPr lvl="2"/>
            <a:r>
              <a:rPr lang="en-US" sz="1700" dirty="0" smtClean="0"/>
              <a:t>Children in 94% of families had access to junk food</a:t>
            </a:r>
          </a:p>
          <a:p>
            <a:pPr lvl="3"/>
            <a:r>
              <a:rPr lang="en-US" sz="1600" dirty="0" smtClean="0"/>
              <a:t>This was true among all cultures, creeds, and races</a:t>
            </a:r>
          </a:p>
          <a:p>
            <a:pPr lvl="3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Authors recommend educating parents on the need of promoting healthy dietary habits among children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Literature Review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Study 3</a:t>
            </a:r>
          </a:p>
          <a:p>
            <a:pPr lvl="1"/>
            <a:r>
              <a:rPr lang="en-US" sz="1800" dirty="0" smtClean="0"/>
              <a:t>Robinson, Harris &amp; Higgs set out to determine the factors that influence dietary habits among young people</a:t>
            </a:r>
          </a:p>
          <a:p>
            <a:pPr lvl="2"/>
            <a:r>
              <a:rPr lang="en-US" sz="1700" dirty="0" smtClean="0"/>
              <a:t>Authors found out social messages have no influence on young people’s dietary habits</a:t>
            </a:r>
          </a:p>
          <a:p>
            <a:pPr lvl="3"/>
            <a:r>
              <a:rPr lang="en-US" sz="1600" dirty="0" smtClean="0"/>
              <a:t>In other words, the role of advertizing in promoting junk food consumption is exaggerated</a:t>
            </a:r>
          </a:p>
          <a:p>
            <a:pPr lvl="1"/>
            <a:r>
              <a:rPr lang="en-US" sz="1800" dirty="0" smtClean="0"/>
              <a:t>Authors concluded schools have the greatest influence on young people’s dietary habits</a:t>
            </a:r>
          </a:p>
          <a:p>
            <a:pPr lvl="1"/>
            <a:endParaRPr lang="en-US" sz="2000" dirty="0" smtClean="0"/>
          </a:p>
          <a:p>
            <a:r>
              <a:rPr lang="en-US" sz="2200" dirty="0" smtClean="0"/>
              <a:t>Study 4</a:t>
            </a:r>
          </a:p>
          <a:p>
            <a:pPr lvl="1"/>
            <a:r>
              <a:rPr lang="en-US" sz="1800" dirty="0" err="1" smtClean="0"/>
              <a:t>Basavaraj</a:t>
            </a:r>
            <a:r>
              <a:rPr lang="en-US" sz="1800" dirty="0" smtClean="0"/>
              <a:t> &amp; </a:t>
            </a:r>
            <a:r>
              <a:rPr lang="en-US" sz="1800" dirty="0" err="1" smtClean="0"/>
              <a:t>Kiran</a:t>
            </a:r>
            <a:r>
              <a:rPr lang="en-US" sz="1800" dirty="0" smtClean="0"/>
              <a:t> investigated the patterns and determinants of junk food consumption among students </a:t>
            </a:r>
          </a:p>
          <a:p>
            <a:pPr lvl="2"/>
            <a:r>
              <a:rPr lang="en-US" sz="1500" dirty="0" smtClean="0"/>
              <a:t>A random sample of 760 people were surveyed anonymously</a:t>
            </a:r>
          </a:p>
          <a:p>
            <a:pPr lvl="3"/>
            <a:r>
              <a:rPr lang="en-US" sz="1400" dirty="0" smtClean="0"/>
              <a:t>63.6% were males and 60.9% were between ages of 14 and 16</a:t>
            </a:r>
          </a:p>
          <a:p>
            <a:pPr lvl="1"/>
            <a:r>
              <a:rPr lang="en-US" sz="1800" dirty="0" smtClean="0"/>
              <a:t>Authors concluded </a:t>
            </a:r>
            <a:r>
              <a:rPr lang="en-US" sz="1800" dirty="0" smtClean="0"/>
              <a:t>children learn poor dietary habits both at home and school </a:t>
            </a:r>
            <a:r>
              <a:rPr lang="en-US" sz="2200" dirty="0" smtClean="0"/>
              <a:t>	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Literature Review (Cont…)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Study 5</a:t>
            </a:r>
          </a:p>
          <a:p>
            <a:pPr lvl="1"/>
            <a:r>
              <a:rPr lang="en-US" sz="1800" dirty="0" smtClean="0"/>
              <a:t>Buck &amp; </a:t>
            </a:r>
            <a:r>
              <a:rPr lang="en-US" sz="1800" dirty="0" err="1" smtClean="0"/>
              <a:t>Pigeot</a:t>
            </a:r>
            <a:r>
              <a:rPr lang="en-US" sz="1800" dirty="0" smtClean="0"/>
              <a:t> studied the impact of easy availability of junk food on students in German school setting </a:t>
            </a:r>
          </a:p>
          <a:p>
            <a:pPr lvl="1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Authors concluded marketing influences junk food consumption but schools play the greatest role in shaping students’ dietary habits</a:t>
            </a:r>
          </a:p>
          <a:p>
            <a:pPr lvl="2"/>
            <a:r>
              <a:rPr lang="en-US" sz="1900" dirty="0" smtClean="0"/>
              <a:t>This is true among all gender, age, education, and income groups</a:t>
            </a:r>
          </a:p>
          <a:p>
            <a:pPr lvl="2"/>
            <a:endParaRPr lang="en-US" sz="1900" dirty="0" smtClean="0"/>
          </a:p>
          <a:p>
            <a:r>
              <a:rPr lang="en-US" sz="2200" dirty="0" smtClean="0"/>
              <a:t>Study </a:t>
            </a:r>
            <a:r>
              <a:rPr lang="en-US" sz="2200" dirty="0" smtClean="0"/>
              <a:t>6</a:t>
            </a:r>
          </a:p>
          <a:p>
            <a:pPr lvl="1"/>
            <a:r>
              <a:rPr lang="en-US" sz="1800" dirty="0" err="1" smtClean="0"/>
              <a:t>Cluggish</a:t>
            </a:r>
            <a:r>
              <a:rPr lang="en-US" sz="1800" dirty="0" smtClean="0"/>
              <a:t> examined </a:t>
            </a:r>
            <a:r>
              <a:rPr lang="en-US" sz="1800" dirty="0" smtClean="0"/>
              <a:t>a revamped school lunch program “Shape Up Somerville</a:t>
            </a:r>
            <a:r>
              <a:rPr lang="en-US" sz="1800" dirty="0" smtClean="0"/>
              <a:t>”</a:t>
            </a:r>
          </a:p>
          <a:p>
            <a:pPr lvl="2"/>
            <a:r>
              <a:rPr lang="en-US" sz="1500" dirty="0" smtClean="0"/>
              <a:t>Program was implemented at a school in Somerville, Boston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Two components of the program were</a:t>
            </a:r>
          </a:p>
          <a:p>
            <a:pPr lvl="2"/>
            <a:r>
              <a:rPr lang="en-US" sz="1500" dirty="0" smtClean="0"/>
              <a:t>Healthy food in the cafeteria</a:t>
            </a:r>
          </a:p>
          <a:p>
            <a:pPr lvl="2"/>
            <a:r>
              <a:rPr lang="en-US" sz="1500" dirty="0" smtClean="0"/>
              <a:t>Promoting greater physical activity among students</a:t>
            </a:r>
          </a:p>
          <a:p>
            <a:pPr lvl="2"/>
            <a:endParaRPr lang="en-US" sz="1500" dirty="0" smtClean="0"/>
          </a:p>
          <a:p>
            <a:pPr lvl="1"/>
            <a:r>
              <a:rPr lang="en-US" sz="1800" dirty="0" smtClean="0"/>
              <a:t>Author recommends promoting healthy dietary habits among students through different strategies</a:t>
            </a:r>
          </a:p>
          <a:p>
            <a:pPr lvl="2"/>
            <a:r>
              <a:rPr lang="en-US" sz="1500" dirty="0" smtClean="0"/>
              <a:t>Teachers teaching healthy dietary habits to students</a:t>
            </a:r>
          </a:p>
          <a:p>
            <a:pPr lvl="2"/>
            <a:r>
              <a:rPr lang="en-US" sz="1500" dirty="0" smtClean="0"/>
              <a:t>Promoting games and other forms of physical activities among students </a:t>
            </a:r>
          </a:p>
          <a:p>
            <a:pPr lvl="2"/>
            <a:r>
              <a:rPr lang="en-US" sz="1500" dirty="0" smtClean="0"/>
              <a:t>Inviting speakers to classrooms that talk about healthy dietary habits </a:t>
            </a:r>
          </a:p>
          <a:p>
            <a:pPr lvl="2"/>
            <a:r>
              <a:rPr lang="en-US" sz="1500" dirty="0" smtClean="0"/>
              <a:t>Parents teaching healthy dietary habits to students</a:t>
            </a: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</a:t>
            </a:r>
            <a:r>
              <a:rPr lang="en-US" sz="2400" dirty="0" smtClean="0"/>
              <a:t>rimarily relied on questionnaires to collect data</a:t>
            </a:r>
          </a:p>
          <a:p>
            <a:pPr lvl="1"/>
            <a:endParaRPr lang="en-US" sz="1800" dirty="0" smtClean="0"/>
          </a:p>
          <a:p>
            <a:r>
              <a:rPr lang="en-US" sz="2400" dirty="0" smtClean="0"/>
              <a:t>Questionnaires distributed to </a:t>
            </a:r>
            <a:r>
              <a:rPr lang="en-US" sz="2400" dirty="0" smtClean="0"/>
              <a:t>students of Hackensack High School</a:t>
            </a:r>
          </a:p>
          <a:p>
            <a:pPr lvl="1"/>
            <a:r>
              <a:rPr lang="en-US" sz="2200" dirty="0" smtClean="0"/>
              <a:t>Questionnaire consisted of ten close-ended questions</a:t>
            </a:r>
          </a:p>
          <a:p>
            <a:pPr lvl="1"/>
            <a:endParaRPr lang="en-US" sz="2200" dirty="0" smtClean="0"/>
          </a:p>
          <a:p>
            <a:r>
              <a:rPr lang="en-US" dirty="0" smtClean="0"/>
              <a:t>Data for questionnaire design came from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Books</a:t>
            </a:r>
          </a:p>
          <a:p>
            <a:pPr lvl="1"/>
            <a:r>
              <a:rPr lang="en-US" dirty="0" smtClean="0"/>
              <a:t>Research studies </a:t>
            </a:r>
            <a:endParaRPr lang="en-US" dirty="0" smtClean="0"/>
          </a:p>
          <a:p>
            <a:pPr lvl="1"/>
            <a:endParaRPr lang="en-US" sz="1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1076</Words>
  <Application>Microsoft Office PowerPoint</Application>
  <PresentationFormat>On-screen Show (4:3)</PresentationFormat>
  <Paragraphs>144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Should Junk Food be Banned in Schools</vt:lpstr>
      <vt:lpstr>Introduction</vt:lpstr>
      <vt:lpstr>Background</vt:lpstr>
      <vt:lpstr>Problem/Purpose Statement</vt:lpstr>
      <vt:lpstr>Research Question</vt:lpstr>
      <vt:lpstr>Literature Review</vt:lpstr>
      <vt:lpstr>Literature Review (Cont…)</vt:lpstr>
      <vt:lpstr>Literature Review (Cont…)</vt:lpstr>
      <vt:lpstr>Research Design</vt:lpstr>
      <vt:lpstr>Results</vt:lpstr>
      <vt:lpstr>Discussion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2014-05-12T07:30:54Z</dcterms:created>
  <dcterms:modified xsi:type="dcterms:W3CDTF">2014-05-12T10:24:12Z</dcterms:modified>
</cp:coreProperties>
</file>